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6" r:id="rId9"/>
    <p:sldId id="268" r:id="rId10"/>
    <p:sldId id="270" r:id="rId11"/>
    <p:sldId id="271" r:id="rId12"/>
    <p:sldId id="275" r:id="rId13"/>
    <p:sldId id="273" r:id="rId14"/>
    <p:sldId id="276" r:id="rId15"/>
    <p:sldId id="272" r:id="rId16"/>
    <p:sldId id="277" r:id="rId17"/>
    <p:sldId id="278" r:id="rId18"/>
    <p:sldId id="258" r:id="rId19"/>
    <p:sldId id="263" r:id="rId20"/>
    <p:sldId id="267" r:id="rId21"/>
    <p:sldId id="274" r:id="rId2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1" y="1054516"/>
            <a:ext cx="6172199" cy="1688684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929398"/>
            <a:ext cx="6172200" cy="84250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159002"/>
            <a:ext cx="4224528" cy="2914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104138"/>
            <a:ext cx="6172200" cy="1597914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914650"/>
            <a:ext cx="6172200" cy="6858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7200"/>
            <a:ext cx="3616325" cy="8001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436894"/>
            <a:ext cx="3646966" cy="216107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5" y="1436911"/>
            <a:ext cx="3639311" cy="21610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7201"/>
            <a:ext cx="3615734" cy="8000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437085"/>
            <a:ext cx="3638550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45508"/>
            <a:ext cx="3638550" cy="21621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6" y="1437085"/>
            <a:ext cx="3660775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145507"/>
            <a:ext cx="3651250" cy="216217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163658"/>
            <a:ext cx="1828800" cy="273844"/>
          </a:xfrm>
        </p:spPr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1" y="1440657"/>
            <a:ext cx="3654425" cy="216693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4819"/>
            <a:ext cx="3629025" cy="78105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1440657"/>
            <a:ext cx="3629025" cy="13596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0056"/>
            <a:ext cx="2074862" cy="14859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3" y="1238250"/>
            <a:ext cx="5627687" cy="31655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460773"/>
            <a:ext cx="3741738" cy="6822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165860"/>
            <a:ext cx="4222308" cy="291465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165860"/>
            <a:ext cx="2075688" cy="2914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165860"/>
            <a:ext cx="4224528" cy="291465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165860"/>
            <a:ext cx="2073348" cy="1484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160277"/>
            <a:ext cx="4222308" cy="29146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42101"/>
            <a:ext cx="18288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23F6-7CF8-4A4C-8AAE-12FC93C821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4767263"/>
            <a:ext cx="5102352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4767263"/>
            <a:ext cx="1137684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A08A8-4FFE-46F5-8172-F5A24E0ED33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memytRKyYb5ZUM&amp;tbnid=G2HmlJTanu32wM:&amp;ved=0CAgQjRw&amp;url=http://www.tourism-review.cz/cestovni-ruch-v-roce-2012-poroste-news3016&amp;ei=Vcm-UuW0BsyqhQe5r4DABQ&amp;psig=AFQjCNHJOTs5hSrT9uxRsztDI5pPXWusWw&amp;ust=1388321493168179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source=images&amp;cd=&amp;cad=rja&amp;docid=BV9FLVDUB2kWzM&amp;tbnid=Uve_CB-3tfxGtM:&amp;ved=0CAUQjRw&amp;url=http://www.blesk.cz/clanek/radce-cestovani/117645/recke-ostrovy-rady-pro-300-tisic-cechu.html&amp;ei=ztO-UtLJKerV0QXM24DgDg&amp;bvm=bv.58187178,d.ZG4&amp;psig=AFQjCNEIn8yxuGRdFqu2f_9h1F5qn6NR_A&amp;ust=1388324167996927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source=images&amp;cd=&amp;cad=rja&amp;docid=8Av0MUsr-Jy2jM&amp;tbnid=VBYpvnTFJ-svhM:&amp;ved=0CAUQjRw&amp;url=http://www.jenprozeny.cz/duse/21626-jak-najit-pratele-snadno-rychle&amp;ei=Cdy-UsTxJeTX0QWH_IHoCg&amp;bvm=bv.58187178,d.ZG4&amp;psig=AFQjCNESTX4TH-g0o3hPBZ8lYa17emOwfw&amp;ust=1388326271621342" TargetMode="External"/><Relationship Id="rId3" Type="http://schemas.openxmlformats.org/officeDocument/2006/relationships/hyperlink" Target="http://www.google.cz/url?sa=i&amp;rct=j&amp;q=&amp;esrc=s&amp;source=images&amp;cd=&amp;cad=rja&amp;docid=-i0-RKVBP_pf0M&amp;tbnid=pDki7tBncAInsM:&amp;ved=0CAUQjRw&amp;url=http://www.phil.muni.cz/~maleckova/Hrady%20a%20zamky/hrady%20a%20zamky.html&amp;ei=69q-Uo_kFYT50gXQjYEQ&amp;bvm=bv.58187178,d.ZG4&amp;psig=AFQjCNEtt8t-4blIfybhZWYKq-jzAlrhcg&amp;ust=1388325947900485" TargetMode="External"/><Relationship Id="rId7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enzionhavelka.cz/cykloturistika-kolem-zelezne-rudy_awm_min.jpg?root=Li4vLi4v&amp;data=wcmssz325K1vzoXoPW4r+Jtv1THt5KfFXJeRhUeF8jiFySxrI/bovV8GzGA5MJFggTC4NQ7O" TargetMode="External"/><Relationship Id="rId5" Type="http://schemas.openxmlformats.org/officeDocument/2006/relationships/hyperlink" Target="http://www.google.cz/url?sa=i&amp;rct=j&amp;q=&amp;esrc=s&amp;source=images&amp;cd=&amp;cad=rja&amp;docid=zY6EbSZ6cj8cpM&amp;tbnid=EMbUPLZhbo4dFM:&amp;ved=0CAUQjRw&amp;url=http://www.konepruske-jeskyne.cz/sportovni-vyziti.php&amp;ei=MNu-UtaQHKen0AX114GoDg&amp;bvm=bv.58187178,d.ZG4&amp;psig=AFQjCNEFPpIATDxuGHsB2E58xi-iE-gF3Q&amp;ust=1388326059415425" TargetMode="External"/><Relationship Id="rId4" Type="http://schemas.openxmlformats.org/officeDocument/2006/relationships/image" Target="../media/image11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19.jpeg"/><Relationship Id="rId3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7" Type="http://schemas.openxmlformats.org/officeDocument/2006/relationships/hyperlink" Target="http://www.autobusovenoviny.cz/image/176/ridicu-je-malo-podminky-pro-prijeti-ruzne.jpg" TargetMode="External"/><Relationship Id="rId12" Type="http://schemas.openxmlformats.org/officeDocument/2006/relationships/image" Target="../media/image18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11" Type="http://schemas.openxmlformats.org/officeDocument/2006/relationships/image" Target="../media/image17.jpeg"/><Relationship Id="rId5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10" Type="http://schemas.openxmlformats.org/officeDocument/2006/relationships/hyperlink" Target="http://strazcichkomk.ic.cz/xml/img/c1_1.jpg" TargetMode="External"/><Relationship Id="rId4" Type="http://schemas.openxmlformats.org/officeDocument/2006/relationships/image" Target="../media/image15.jpeg"/><Relationship Id="rId9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13" Type="http://schemas.openxmlformats.org/officeDocument/2006/relationships/hyperlink" Target="http://www.ctc-prague.eu/obr/foto/obchod02v.jpg" TargetMode="External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Pkg4116K7622uM&amp;tbnid=9FB9SG_cHl75mM:&amp;ved=0CAUQjRw&amp;url=http://cz.figu.org/uceni-ducha/mir-at-je-na-zemi?page%3D8&amp;ei=TOi-UtizBa2a0QXGjYH4DQ&amp;bvm=bv.58187178,d.ZG4&amp;psig=AFQjCNF4qCP_fR_j4dzIa-xGo5uXhraHRQ&amp;ust=1388329407762628" TargetMode="External"/><Relationship Id="rId12" Type="http://schemas.openxmlformats.org/officeDocument/2006/relationships/image" Target="../media/image24.jpeg"/><Relationship Id="rId17" Type="http://schemas.openxmlformats.org/officeDocument/2006/relationships/image" Target="../media/image28.jpe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6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11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5" Type="http://schemas.openxmlformats.org/officeDocument/2006/relationships/image" Target="../media/image26.jpeg"/><Relationship Id="rId10" Type="http://schemas.openxmlformats.org/officeDocument/2006/relationships/image" Target="../media/image23.jpeg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22.gif"/><Relationship Id="rId1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image" Target="../media/image29.jpe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0" Type="http://schemas.openxmlformats.org/officeDocument/2006/relationships/image" Target="../media/image32.png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image" Target="../media/image30.pn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6.pn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12" Type="http://schemas.openxmlformats.org/officeDocument/2006/relationships/hyperlink" Target="http://upload.wikimedia.org/wikipedia/commons/5/58/Logo_%C4%8Cedok_169x55.png" TargetMode="External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11" Type="http://schemas.openxmlformats.org/officeDocument/2006/relationships/image" Target="../media/image35.jpeg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0" Type="http://schemas.openxmlformats.org/officeDocument/2006/relationships/hyperlink" Target="http://www.mundo.cz/images/skolni-zajezdy/skolni-zajezdy.jpg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mg.blesk.cz/img/1/full/355301-img-zena-more-dovolena-relax-odpocinek-crop.jpg" TargetMode="External"/><Relationship Id="rId13" Type="http://schemas.openxmlformats.org/officeDocument/2006/relationships/image" Target="../media/image42.jpe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12" Type="http://schemas.openxmlformats.org/officeDocument/2006/relationships/image" Target="../media/image41.jpe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6" Type="http://schemas.openxmlformats.org/officeDocument/2006/relationships/image" Target="../media/image44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11" Type="http://schemas.openxmlformats.org/officeDocument/2006/relationships/hyperlink" Target="http://www.karlovy-vary.cz/images/vary/vridelni-kolonada_01.jpg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5" Type="http://schemas.openxmlformats.org/officeDocument/2006/relationships/image" Target="../media/image43.jpeg"/><Relationship Id="rId10" Type="http://schemas.openxmlformats.org/officeDocument/2006/relationships/image" Target="../media/image40.jpeg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39.jpeg"/><Relationship Id="rId14" Type="http://schemas.openxmlformats.org/officeDocument/2006/relationships/hyperlink" Target="http://1.bp.blogspot.com/-eewd4l7I1gI/T4MnO7W8fHI/AAAAAAAAAnM/trtvgLpQi3w/s1600/#Vepro+knedlo+zelo+pivo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12" Type="http://schemas.openxmlformats.org/officeDocument/2006/relationships/image" Target="../media/image25.jpe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11" Type="http://schemas.openxmlformats.org/officeDocument/2006/relationships/hyperlink" Target="http://www.ctc-prague.eu/obr/foto/obchod02v.jpg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0" Type="http://schemas.openxmlformats.org/officeDocument/2006/relationships/image" Target="../media/image46.jpeg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brod.cz/media/4/01_obrazky/stena.jpg" TargetMode="External"/><Relationship Id="rId13" Type="http://schemas.openxmlformats.org/officeDocument/2006/relationships/image" Target="../media/image51.gif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12" Type="http://schemas.openxmlformats.org/officeDocument/2006/relationships/image" Target="../media/image50.jpeg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11" Type="http://schemas.openxmlformats.org/officeDocument/2006/relationships/image" Target="../media/image49.jpeg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0" Type="http://schemas.openxmlformats.org/officeDocument/2006/relationships/image" Target="../media/image48.jpeg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47.jpeg"/><Relationship Id="rId14" Type="http://schemas.openxmlformats.org/officeDocument/2006/relationships/image" Target="../media/image5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news.gtp.gr/wp-content/uploads/2012/11/unwto.jpg" TargetMode="External"/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11" Type="http://schemas.openxmlformats.org/officeDocument/2006/relationships/image" Target="../media/image54.jpeg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10" Type="http://schemas.openxmlformats.org/officeDocument/2006/relationships/hyperlink" Target="http://www.czechtourism.com/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Relationship Id="rId9" Type="http://schemas.openxmlformats.org/officeDocument/2006/relationships/image" Target="../media/image5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source=images&amp;cd=&amp;cad=rja&amp;docid=ZhTWJZdvn3K5LM&amp;tbnid=2Ab7H5THEkSkmM:&amp;ved=0CAUQjRw&amp;url=http://www.tyden.cz/rubriky/domaci/krimi/chyboval-ridic-autobusu-stacilo-zmacknout-tlacitko_139954.html&amp;ei=NuG-Utn0G8ec0AXzpIHIDQ&amp;bvm=bv.58187178,d.ZG4&amp;psig=AFQjCNHC3m_tW_hXHJR1pkX6_7TlqX--Yg&amp;ust=1388327597107428" TargetMode="External"/><Relationship Id="rId7" Type="http://schemas.openxmlformats.org/officeDocument/2006/relationships/hyperlink" Target="http://www.google.cz/url?sa=i&amp;rct=j&amp;q=&amp;esrc=s&amp;source=images&amp;cd=&amp;cad=rja&amp;docid=m9wuduZbk5DBYM&amp;tbnid=1uRzpwjiIfqNWM:&amp;ved=0CAUQjRw&amp;url=http://sdeleni.idnes.cz/klienti-cestovni-kancelare-cedok-usetri-za-vcasny-nakup-dovolene-az-20-1k0-/ig_sdeleni.aspx?c%3DA101217_112726_ig_sdeleni_ahr&amp;ei=zgC_UomYLMaN0AXH1ID4DQ&amp;bvm=bv.58187178,d.ZG4&amp;psig=AFQjCNHe9Ap7RbP6xvVWULcuZaKgBfGJVg&amp;ust=1388335691679271" TargetMode="External"/><Relationship Id="rId2" Type="http://schemas.openxmlformats.org/officeDocument/2006/relationships/hyperlink" Target="http://www.google.cz/url?sa=i&amp;rct=j&amp;q=&amp;esrc=s&amp;source=images&amp;cd=&amp;cad=rja&amp;docid=-s9psNOa4MuhLM&amp;tbnid=78h0oPfw3J-xBM:&amp;ved=0CAUQjRw&amp;url=http://www.theguardian.com/money/2009/jun/05/tour-guide-work&amp;ei=3uC-UsOvLMKL0AX18ICQDg&amp;bvm=bv.58187178,d.ZG4&amp;psig=AFQjCNHPXYWCvBxfuk5salhlbAtigDubtA&amp;ust=138832750928290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Xl8vus0RP0eCsM&amp;tbnid=HhkDfHm1kVf0hM:&amp;ved=0CAUQjRw&amp;url=http://www.tyden.cz/rubriky/cestovani/turisticke-zajimavosti/hotelieri-v-parizi-krize-a-prazdne-luxusni-pokoje_109799.html&amp;ei=1Oq-UpT0NYe20QWG1IHoDw&amp;bvm=bv.58187178,d.ZG4&amp;psig=AFQjCNGlRZGTvsGrqmv8A4PNnwlxisLT_w&amp;ust=1388329943051429" TargetMode="External"/><Relationship Id="rId5" Type="http://schemas.openxmlformats.org/officeDocument/2006/relationships/hyperlink" Target="http://www.google.cz/url?sa=i&amp;rct=j&amp;q=&amp;esrc=s&amp;source=images&amp;cd=&amp;cad=rja&amp;docid=zvpNUp8TCK0VFM&amp;tbnid=8eboWijH6oLa-M:&amp;ved=0CAUQjRw&amp;url=http://brezova.blog.idnes.cz/c/255147/Odpadky-do-prirody-nepatri.html&amp;ei=DOK-Up6nLZSa0AWX4IHIDg&amp;bvm=bv.58187178,d.ZG4&amp;psig=AFQjCNHMF7F_hgzvgNhySBWj4EI-ybFgGQ&amp;ust=1388327801941373" TargetMode="External"/><Relationship Id="rId4" Type="http://schemas.openxmlformats.org/officeDocument/2006/relationships/hyperlink" Target="http://www.google.cz/url?sa=i&amp;rct=j&amp;q=&amp;esrc=s&amp;source=images&amp;cd=&amp;cad=rja&amp;docid=eLK08dDX32vC_M&amp;tbnid=tmyLfcw568cb7M:&amp;ved=0CAUQjRw&amp;url=http://www.autobusovenoviny.cz/autor/93/50&amp;ei=keG-UsqKJs2d0wWJpYDQAQ&amp;bvm=bv.58187178,d.ZG4&amp;psig=AFQjCNHC3m_tW_hXHJR1pkX6_7TlqX--Yg&amp;ust=1388327597107428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.muni.cz/~maleckova/Hrady%20a%20zamky/hrady%20a%20zamky.html" TargetMode="External"/><Relationship Id="rId7" Type="http://schemas.openxmlformats.org/officeDocument/2006/relationships/hyperlink" Target="http://www.ceskenoviny.cz/zpravy/mensi-podnikatele-kritizuji-plan-na-statni-kontroly-v-hotelech/937052" TargetMode="External"/><Relationship Id="rId2" Type="http://schemas.openxmlformats.org/officeDocument/2006/relationships/hyperlink" Target="http://www.tourism-review.cz/cestovni-ruch-v-roce-2012-poroste-news3016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occupationsguide.cz/cz/povol/povolani.aspx?Par=301.htm" TargetMode="External"/><Relationship Id="rId5" Type="http://schemas.openxmlformats.org/officeDocument/2006/relationships/hyperlink" Target="https://encrypted-tbn1.gstatic.com/images?q=tbn:ANd9GcTdvq0mFPmCdAoSnZsGSpxQe8CdXl6D6a0nT05MqWcQrqqn62Yc" TargetMode="External"/><Relationship Id="rId4" Type="http://schemas.openxmlformats.org/officeDocument/2006/relationships/hyperlink" Target="http://www.penzionhavelka.cz/tipy-na-vylet-v-okoli-zelezne-rudy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noviny.cz/zpravy/mensi-podnikatele-kritizuji-plan-na-statni-kontroly-v-hotelech/937052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noviny.cz/zpravy/mensi-podnikatele-kritizuji-plan-na-statni-kontroly-v-hotelech/937052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noviny.cz/zpravy/mensi-podnikatele-kritizuji-plan-na-statni-kontroly-v-hotelech/937052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9242831"/>
              </p:ext>
            </p:extLst>
          </p:nvPr>
        </p:nvGraphicFramePr>
        <p:xfrm>
          <a:off x="74297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Cestovní ruch – základní pojmy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slouží žákům jako „úvod do studia cestovního ruchu“. Předtím, než budou seznámeni s regionální geografií cestovního ruchu, získají orientaci v základních pojmech tohoto pro ekonomiku státu důležitého odvětví. 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13. 1. 2014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30145" y="20067"/>
            <a:ext cx="8883709" cy="1531420"/>
            <a:chOff x="-92650" y="483518"/>
            <a:chExt cx="8883709" cy="153142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95011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98546"/>
            <a:ext cx="8928992" cy="140922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CESTOVNÍ RUCH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ZÁKLADNÍ POJMY 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t2.gstatic.com/images?q=tbn:ANd9GcQ4YvATdPGH0MoAm4WJs_ukpYKUAhJ3Xd_AHqeEuGq1MXXz_VHO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706" y="1275606"/>
            <a:ext cx="3888432" cy="19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5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724128" y="4227934"/>
            <a:ext cx="316835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©</a:t>
            </a:r>
            <a:r>
              <a:rPr lang="cs-CZ" dirty="0">
                <a:solidFill>
                  <a:srgbClr val="FF0000"/>
                </a:solidFill>
              </a:rPr>
              <a:t> Mgr. Dušan </a:t>
            </a:r>
            <a:r>
              <a:rPr lang="cs-CZ" dirty="0" err="1">
                <a:solidFill>
                  <a:srgbClr val="FF0000"/>
                </a:solidFill>
              </a:rPr>
              <a:t>Kráčmar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2014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56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636" y="123478"/>
            <a:ext cx="6336704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ZÁKLADNÍ POJMY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1545636"/>
            <a:ext cx="7848872" cy="2646294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367071" cy="1224136"/>
          </a:xfrm>
        </p:spPr>
        <p:txBody>
          <a:bodyPr>
            <a:normAutofit fontScale="55000" lnSpcReduction="20000"/>
          </a:bodyPr>
          <a:lstStyle/>
          <a:p>
            <a:r>
              <a:rPr lang="cs-CZ" sz="3600" b="1" i="0" dirty="0">
                <a:solidFill>
                  <a:srgbClr val="FFFF00"/>
                </a:solidFill>
              </a:rPr>
              <a:t>c</a:t>
            </a:r>
            <a:r>
              <a:rPr lang="cs-CZ" sz="3600" b="1" i="0" dirty="0" smtClean="0">
                <a:solidFill>
                  <a:srgbClr val="FFFF00"/>
                </a:solidFill>
              </a:rPr>
              <a:t>estovní ruch </a:t>
            </a:r>
            <a:r>
              <a:rPr lang="cs-CZ" sz="3600" b="1" i="0" dirty="0" smtClean="0">
                <a:solidFill>
                  <a:schemeClr val="tx1"/>
                </a:solidFill>
              </a:rPr>
              <a:t>– </a:t>
            </a:r>
            <a:r>
              <a:rPr lang="cs-CZ" sz="3600" i="0" dirty="0" smtClean="0">
                <a:solidFill>
                  <a:schemeClr val="tx1"/>
                </a:solidFill>
              </a:rPr>
              <a:t>mnoho definic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600" i="0" dirty="0">
                <a:solidFill>
                  <a:schemeClr val="tx1"/>
                </a:solidFill>
              </a:rPr>
              <a:t>j</a:t>
            </a:r>
            <a:r>
              <a:rPr lang="cs-CZ" sz="3600" i="0" dirty="0" smtClean="0">
                <a:solidFill>
                  <a:schemeClr val="tx1"/>
                </a:solidFill>
              </a:rPr>
              <a:t>akékoli přebývání mimo místa trvalého bydliště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600" i="0" dirty="0" smtClean="0">
                <a:solidFill>
                  <a:schemeClr val="tx1"/>
                </a:solidFill>
              </a:rPr>
              <a:t>činnost </a:t>
            </a:r>
            <a:r>
              <a:rPr lang="cs-CZ" sz="3600" i="0" dirty="0">
                <a:solidFill>
                  <a:schemeClr val="tx1"/>
                </a:solidFill>
              </a:rPr>
              <a:t>osoby cestující ve volném čase na přechodnou dobu mimo místo trvalého bydliště , nikoli za účelem výdělku (definice UNWTO)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i="0" dirty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23528" y="2382729"/>
            <a:ext cx="8367071" cy="97210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900" b="1" i="0" dirty="0" smtClean="0">
                <a:solidFill>
                  <a:srgbClr val="FFFF00"/>
                </a:solidFill>
              </a:rPr>
              <a:t>rekreace </a:t>
            </a:r>
            <a:endParaRPr lang="cs-CZ" sz="2900" i="0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600" i="0" dirty="0">
                <a:solidFill>
                  <a:schemeClr val="tx1"/>
                </a:solidFill>
              </a:rPr>
              <a:t>c</a:t>
            </a:r>
            <a:r>
              <a:rPr lang="cs-CZ" sz="2600" i="0" dirty="0" smtClean="0">
                <a:solidFill>
                  <a:schemeClr val="tx1"/>
                </a:solidFill>
              </a:rPr>
              <a:t>estovní ruch (uskutečňovaný ve volném čase) zaměřený na odpočinek (aktivní i pasivní) a obnovu sil (fyzických i psychických)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i="0" dirty="0">
              <a:solidFill>
                <a:schemeClr val="tx1"/>
              </a:solidFill>
            </a:endParaRPr>
          </a:p>
        </p:txBody>
      </p:sp>
      <p:sp>
        <p:nvSpPr>
          <p:cNvPr id="4" name="AutoShape 2" descr="data:image/jpeg;base64,/9j/4AAQSkZJRgABAQAAAQABAAD/2wCEAAkGBhQSERQUEhQVFRUUFBcVFxYVFRgXFBQVFBQXFBcUGBQXGyceGBkkGRcUHy8gIycpLCwsFR4xNTAqNSYrLCkBCQoKDgwOGg8PGikkHyQsLCwsLCkvLCwvLCwpLCwpLCwpLCwtLCwsLCwsLCwsLCwsLCksLCksLCwsLCwsLCwsKf/AABEIAL0BCwMBIgACEQEDEQH/xAAbAAABBQEBAAAAAAAAAAAAAAACAAEDBAUGB//EAEIQAAEDAgMEBggEBAUEAwAAAAEAAhEDIQQSMQVBUWEGInGBkaETFDJCUrHB0RVi4fAHcpKiI1OC0vEWF0PCM2Oy/8QAGgEAAgMBAQAAAAAAAAAAAAAAAAECAwQFBv/EADIRAAIBAwEHAgUDBAMAAAAAAAABAgMREgQTFCExQVFhIpEFgaHw8XGx0TKSweEjQmL/2gAMAwEAAhEDEQA/AORyosqMNSyr2dzxtwMqfKjyp8qLiuBlSyqSEoTuRuBlT5UcJZUXC4GVPlR5UsqLiuBlT5UYanLUXFkR5UsqOE8IuFyPKnyo4ShArgZUsqOE8J3C5HlSyo4ShAXAhLKjhLKi4XAypZVJlTEIuFwIShEki4XBhPCdOi4XBhKESUJXC40JJ07Qk5WGk27IYBHCekBKnFQKt1kXLTyfNlABPCjFRPnQV2YcJ4QByKUxWChEAgDk4cgiFCdCHJZkCCSTZkpQIJIFDKUphYOU0oZSlAWClKUJTCUBYNJCSlmRcLBQlKGSmc3mi4WCDgnlQ+jRhA7IOUxUbiU10XGokqB7wEJnihCLjUR/TIhU5IRCJjUmySS7ErOxSNphAAeSlbIVTkzRGkmP6IKMvCJ/ahLgou7LYxUWFTI4IyOajLwl6cclU0y7OLMyU8rKOLqcv6f1Tev1OXgfup7xHyUbvLujXlPmWP8AiVT8vgful+JVODfA/dG8QDdpeDZzIg5Yv4nU4N8D90vxSpwb4H7p7xAW7S8G3mSzLGG1Knwt8D90Q2lU+FvmnvECO7S8GwHJ86yPxGr8LfNL8SqfC3+5G3gR3aXg18yWZZH4nU+BvmkNp1Pgb4lG8QDdp+DYzJZlkfidT4G+JTHalT4G+JRvEBbtPx7mxmSzrHG1anwN8Sn/ABSp8DfEo3iAbtPx7mvnSzLJ/E6nwN8SnG0qm5jT3lPbwDd5+Pc1cyWZU6oxLQSaIyjU5hEjUdvJVfxOp8Df6kbeH2h7tNdvdGrmTFyyxtKp8Df6in9fq/A3xKNvAW7y8e6NJOHLL/EKvwN8SiGOqfAPEo28B7vPx7miXJlRbiaxMNpgngJJ8AhqYms0kOY0EGCDIII3EI28B7vK3Q0JTgrN9cq/CzxKb12rwZ4lJ1UJUJeDVa8qVtVUtnYbFV83oaIqZYnLJiZj5FXn7Bx7Wlz6DWNHxyCZjQCTv8lHb0+RbGhV59BFyEuWScfW4U/P7pevVuFPz+6e0iGD7o0yE/oVljH1eFPz+6L8Rqf/AF+f3UXUQbNl04IJeotWsMH2om7OO6/cUJHM3nyY7tnN4Jm4JvBa52ceKFmzncfAJj3n/wBGd6m1L1Rq1Ts7iSon7P3RKHdCVdPqZ/q7QnGHatFuy53R2qRmzhvCBOvHuZfoGpGkFqOwQv1Vqf8AbKriaTHs0LQ62IFMOzCesBTLhFxAO7woq1dmr/f1NWkpvVTxTt9+Dl8NSa8uAIaWx7fVBmdHOsYjjvCWRvK3ZuXe7O/h9jKY6zMJbi95OkCSQSe1a2zuiuJpZg+lg3te0tMOcHAHgXNi+hWXeanZf3I6z+H0+s3/AGs8lwONp1WucwyGmDaD4bwrDC0jcuxrfw6qMqONOlgqbCZymSbcSBB8FWr7DxTDbEYdsbqbIiOfo7K6FSpJK+N/1/hMoqaSim/VJL9Pwc2aQBgiDwIg+Cb0I4BWq+EqF0vf6Qg3dA63+oASkzDFarNJXt8jk1JQjJqMrorCgOAR0m5SCAAQZBgajtCtjBI/VORCeJTtl3CrbdruEOqT/pZ/tWa+gC7MQCTv81oeozpPzTP2ed/yKeKQ3qL82UfRjgmjkrZwBn2vJF6hxJRYW1j3KEclf2dtg0RAo0na3cHSZjUtcJAjTRMcD+5QswChKmpcGi2nqdm8oOzLFfpA4gxQw7A4AODaLetGkl0ysioSSSQLmdy0Kmzo3juQepn9kpqCXIb1OXN3KEHgkBO5XXYON3mnGGHBOwtqivSY4aSOwwmcxx1JPartLBA8e6E7cA0Ht4G6VkR2qKo2eeA8kb9mEageLfurjdn03EB1Rw4kgGB43TuwFNs5a0jcCHT4AFR4FmV1e5nOwQ5eXzUBw44DwC1fw8OkgntB07Qo/Vo3+IUsUV7W3U0mUzuupSz/AIv9FJThpuTI3OH0zI/QCRma7ukF09sqGRidGXUrOolJtPuVnGstZkHtMxzF1XaB+cnjFh3fqmp8CMqbTsIUjuPgEHo+P2VkOEwXRbX7xKFjCd5090a/LxTzQsGRmnbcPmiFKLkdnD9Us0EwHdhHjdGxk67u7zBlPIWDA9GNZH77lpYDa72NytykcHMDu7ULLqxPDlm+5UlMtda86ag/VRklJWZZTlOnK8WbtHbdv8SlPNoDR802Gr03SQ0jf1qxg8oaJWIIveCOz7oqThplDuZCpdKPQ2R1VS6y+/oaz/V3mCGtjXLUcfPMPCFRxOGo+4J5y6FSzNDjYDkBPddE/FNkGOW75BNQSI1NRkuKRBWwzTuMdpjzUJ2ay1v7irPrImwPhPzRgnUh3hYeCuTSMiz6EVPDgaCw5lPlRlwm8gfy6/2pnVGg6gTpP1mE9ohbKbByj9hJ1Pl4IHYgNMSDz1+keac1W2Mx2gO70810DZsEsTejke1CcxBvPd+qZhBmTfuE96eQKLGNN2syE7qlh9B+5TPY2Ncp5Tf6IRhCbS65gH6R+qi5FihccuB+IxrI8kOSZtp5Keq6owZTVdGgsY10zNJUAPMnsn5kJRk2TnBLkI0hwTsDZvb99qd2IB1BjkP1UuHoCoYPDUmNO9SbIKLvYlFJgkEdkR5zdP6qNQRI3An/ANTZRs2OBuab39oH5XROwgbl6gd2Ez32/cKpyNSp+DQw9Nmj4B3EF5I81HiaQkZS88y4i47Wk+ajGOeB7AAGgcJty6s96iqbSeZinAG9rRGvJvzUE+JfinG1voHDfivzGv8AUIVIsHJTHaMgww23n7QFGKo4fL7KyMjPUpt8kOzHVBfrW0LnO+hUjccXu1aDwO/vI+ZRVXg7jHImfCfoo6dBrtZbHj81TwsP1p2Ja+O6sDNINyH9XysoGbQLrdYxz+9lbbhWg9R88Q4AeEGUz8A5widdREDxCryaLMG+JSq1W8D9Z10kKSjXYQAQY5NOvbKnZsoZpLwT3eStsY0alxi3WuO0CLIdRgqLM/OAPZdznd9fFKowROS0SY0Hc0/NXqlJm8juEHxhBTwbiBDib2GYT2GTojai3d8imA2LMdbW5GvG1vFBM+6R3ytJ2ELiZ6p0i3kYPzTHBsaNZPJgnxlCqj3fwZji8E2Eb9APDQKOlWBI6zWk6ku89yvupVM0sLgBcdXTwN0mYZ5N+te8sPzBlPaEVRXZlOriG6B4dG+IJ/uiEm4mxE9xufGFov2MJ6hFxoZgcQNSR4lJ+xgLg9bjBHmjaoewfYz21RqbeJnuAUNfENjV3gQPBaP4W0m4m265nuKf8LEgiRF76SntE+YKg+xmenni7ucbd4+SkrPc0DeP5Wt8wZK1TSyjUHvDvEExCgqUC7VxvuIEeARnxJOlZeTMpYgutltzcP35IjSOkR4u+SutwAJgAdwIJ+iaowM90/OPontER2LKLcMfePmB5G5Uho8RHAiN3KxWhRwhf7hsN1vOYReq2AsOV57yPujbRRNaaTMxtNxdw5C31snFJ+6QP5jZaYw4HuiY42PnKkZSYD1mNB4dY+RNlF14ko6buZNXDvNm5o1kuseJ5qsWHeR46+S26tJsnI0NHcCediqB2eM0lzt+/wCUFNVQlQ7Fb0U3Jt+94ARNaNzwORcP9yu08KImHd5H+4ojQaQeoR/d5BN1UCo9yAPAiW85uR2iHAQjo1ZdYujWbwO/OVM/Bsy+xbiBlMpqWz2glxzADS1j2w37KtzL407EFTENcJAqkg7pIty8N6VN7nh0Zo5nTdOVWK1MH2nCIsQDJ8RATuwYaMwqmdwPDiNJCjkW436lEYYEEtdMcABfvurFPENAALGmN5Fz/cgxdNxMzfi1gDe4AiVXGGdxP9A+qknkuJXL0vgdYcPlaCHXN4ixHdPDkgcyRJLfD7rQo0CNLA8/35pqlCTrPn4FZc0aNlwMtuFm0tI4AD7KxRwFrwO6/wAldp0ZHDkZ/Z7imfSjS/cY+SbqEVRS4kHqLbXI7iTPcgNNzLiVbp0/2YI7eKJ2DN3OE9h8gP0Uc0S2btwKTXuNi06bzcJDZosfrPyJVgV3RGUjuMeIVilVDRpc8P3Cbn2QlC/Mp1KWobMHiQD4lQU9nxdw8XD6FbFF1+sR9QocThJMtNu3XnooKSJuD5mU3AEezUb328wpPU3HeD2SfkVpNwPVPWk9knsBhNSwBdxtytKnmu5HZsoOwxbEtBjs8yDKF9F7vZlvGHHzla34fAJnuj6mAoqeEJ0F+ZH3SyXcezfIoYfBm8lvaYBnvUlTZzvedTve50twAhTV8ORrE8Lg+SIB8cPMead79QUbcGUhR4NbI0gNg9oBQuYTJc0n+U/TVaNF0HrF3dYJ64z2HVjeACe8/olwuPDgY78Ln3OEW9mFYp7Mh4a0GTAkjcdeSt+gBGptqQI8YFk+EZleC2XNbJ0k6EaKFWbjFtF+moKdSMWubRB0qx1HC4YPc4MaPZj2nnUgAXcflyWTsvFNxNFtenmcxwMFwgiCWkROoIKj6d7NbWw/pC1/Ua4kU3gEjMDkMhwu6L81z/8ADvpaaQGCrtaAA80iD1pzOL6b/wA0yQTB7ZC5lKtOEXb6np6+gpVZK6tbsdBh69FzywOHpGiTTIIcQd8bxzEhSuwRPADx8FwX8QsYWVqdek7LVpus4a9nMa2PFd30b2u3F4anWaBLhDhbqvFnN8bjkQt9Csqkbs4Ot0ewl6eKJ24OQcxFtBu8LqM0QbQAeIkDyWvQpsNntyxoQCR3xceCKth2AWI8CD8gr1KKMDgzKOy5HunnmI+qjqYIC3yJP1Wg6kRMZu8SB5qZuGzA5o4mWgDhpJJ8U2xYmKzDNaROaZtYEDuIRurmYjW0yGyeWYRPYr7Dl3iIIjcOYEkJBkQ6QeQmfDRFmMiw7w+G1M5aOd7kbg0yquKwfWOW8ch581pU4NiAOZAPkIQVGHQZjzaCD80cbj6GaWOiHBw4dUCO8Qf3vS63xnzViphme+XE7w4T5zKmaWgWiP5AnZiRsUnBtjlPbcqz6BpBkCOU67tPkoaTRmkCe6Sp31TuHgPusjbZqUbFUYGNAY4iB8zKsMLssZQQLyQHGVOcbyg8gJURxh0Akc3R5AJcSWMV1ImU5kn2u4eSkLzYO0/ljzBQCs7eQL+6Pr+qN9ZrnXueJuPHgjiCigalJsk7p/et0ZwpIkcPJDXxsWIiPhFvIrJwW3CXFuYgjUcQsmprShax0tDpadRty42DdtSKno3Eg7r2dxHbyV+nXBgjKYGkGfD/AJWDtfC5zmBIIuCLEEXBB3FW9h7a9KDTquy1G6z74+Jv14J6evmrPmGt0KpPOH9P7GzRYT7tuIafsk0xYQZ428pSax7rDNY6gfXVLIRZzncxf6habnNxBr07DqzPBs/VNRwxJ9lw/wBJE+JVTEhriIyQN+V32T4PDASRUaJ0DXOHzAhSvwI4cTVOBdFgSe4+UqBmGcHXtxBmPAFL0FRwF3O/1T5AlNSoNbeHA9sjnYtKWTJuC7EeIpAXaZ7d/lKFrx7w+cfNSOpuNw63DNP0sh9CXEnKO0l3zTyFh4I3YLNyBPmq1TEuoNJjqzDt7h+aOClqNaDE+H6j6phADi6S0WkzCz6ipaGPc6Pw+g3UzXBIy8dtfDspPghzagOYTYzrA3dy8r2oGU63rAdYOJGYAOm2pEAnW8X+e/0tdRY/OHQA6XMBAzNm+WdCuc2l0kwNQOaadUi2VuVsNAFyXAhznG/CJ1MLBBSbO9Uklwujmtt7bdXdJ4rtv4L7QJq1sPucz0rbxDmENd4gj+lcDS2PVe1zmsLgwBxi5AdaY1I4xovRf4TdGqjKhxLoDfRFjIdcl7gTpwDb/wA44ELpQ9PI4eoalF5HqdXMYMG3O3imYyTBYDaTfXsgKxRa4CJ15x+qfPE6zppPnKvUmcrBFNj6jQ6GiDbTdMoXk5YNp/KD9Vc9K2CALjkR5gpqbwQRlE7iD9DvUsn2I4LuZ9Fl+z8p/wDUo202Sc0cQTmg+St0xfSO1SVHGDmG6wA18UZCVNFB3WNyIAj2tBw4wgGGHuZh++IKmc7iPpHkpG1OFhwkEeCd2GKI/QVSIe6QNBAd81CKP7sFbqOMb78CIHcb+BKrim78377LIUmDijZbi75Y3G0a2mLAa9qHDYtjtIsbxILTwIJ1Ruo6EWI5c50UD8YWOl1EEE+00z3kECFinJx4nWpU41FZuzLJyTaJ538/0REj3gT2N8E1WGDOBaJ6sn9lU2bap/8AkOXSA43Fu1VPUJczQtDJ8mWGuad7R/ML/byUb64GjAef6n6KCrtmiPeb5LNxnS6gwTmB71RPV9jRDQRXGTv9DRxQc5jiGgQ0mbzYaSV5ttva/o8tVvtN/uB1Cv7e6dvcMrSWA7gOuRwvZsjtN9FyFbGCsHMLetBewyb5blkaezmItMgDes8s6jTZVPVUKTwp8/B3+yNutrMBBsR+x2qHamHMh7CWuFw5tiCuK6LOcM3oQ6peTkBcAewaLpnbbqiz2Umkf5lamw/0l0+SpTlGfpTCPxKjJYzv7M3tjdJKjxBgvb7TT1SR8TXDUdoMKLaXSzEsJy0mAcSXP+WWFzNTEOzh7X0WOaZBbWmP7YIXQN6RU3DrBkxfLVpkTvgOIMLVKtNrhIzVZ6OsrKeL7r8GZW6V4l+tQNH5WMHnE+aqu2lWdrVqH/UfureKwlN5mkRJ90PpmewNeTPcp8D0edU+JgFiCxwPnr2rn1HWvxk37nmq+krupjTlnflZ/uuhzeMZWe4FlXKBqCCZ+6tOJ4kdll2LNgYel/8AIXO7bD7qpjdp4amYptbI7z4m6m6VRpXZ0KPwPU1UlUko2+b+/mbnR7otRo021MViKvpHAO9Gys9uQESAQw5i6NdBu5rTxe2mtaG0WwB79Ql7z2ZyfOV51U6TwdYUWK6ZNDbGStm1lGOMeB6fT6ChQXf9Tf2xt5wlxqOzccxB8isLBfxHxLWwarzEwS5xMc5MFcdtTbTqpN7LPp1ualC/Vl06keSSsd0zbL9p4mhRxQaWO9IAS1odPo3OHWAB92O/esLE9Ba7cTQoQ0Z6dV7RZucmc1PPvcGRY7hzR9DNrF20cM4NkMqMEcAXAeK9Ox1TDV8W7DVA4vpVH5XCYaWw7MHtgseIieIN7wd0LNWOVVrJS4FD+HnQ/wBXouLyJc6IykPBpuc0zm42XW+pDeZ7U2EwTWgNa6bkyZkk6yTreT3q3SpHn9PmrVwVjJO85XsQDM2ADA4blC5sm890XWhUaeA/fYoxh53d+5O5XgVvUxa55WjsuCjfhBaAf3zVgMA3+SJ+iMh4eCjUwg3Ez4HxSNaroSD2gGe0wrBpzuvw3pOpkG7XTaAG3TyFgys+kx/tNgjeJgnuNh3IDgwOMTrvCvMpl2g8dR3IKrI9oRzEQjINn4KAogX14zby/RS+jbwnuKsCmHf87kHozxPknkCpms2nfQHxTPoDSPJA6sZ5j96p/T9/ks2Zu2RTx9KuWinTDYPvk2YOJbqeUeSq0dm0acZsjnEAF1QAufeSTO++g0WrnB3kHx7lRxuFqEf4ZDpN80CBxjeq/SncvlKTSQ7sDQOtKnP8jfssXpY6nToxTYxriDcNaMoA4xzCu0OjQcZqPcDyOVv9pspcb0PY4EF7j/M7Pw00IVVerGnTcmZqyng1HmeM43AyZWdV2K5wIzxf4Z3yvWcR/D4j2Sw9uYfQqpX6D1YgNaexw+sLiVPiUcrx+p5yNDV0un+TH6H7LpOoPbWqVHljmgZ6joLcugaTAFtFN0p2HhBh3mkG+kytIId1vbbuB4E6q3gujFWnna6m4B8QZBEibSDwJUeH6FVDVJdUpgNF2A53wd5FgPFaadSVVbSL4/udrT/DFW0zrSb2nHh5POWNc37FaGycFWrmKTHETdxs0drjYL0GjsHC0pJaKjgZ61xPCBaOSk2tjy5sUG5oMGLMaI0HOdwUpNRjedkSh8KUY56mSS8fz+TNwGwaNEB1cio74R7E993eSm2j0zDBlptk6BrR9Bosd9Cu581ab3N4AlviWiYUD81MvHoWtytLvaMECLAkdZ19ORVCrRXCnx+aLoa3Sab/AI9Ovn/sDGYjEV7vcWjc1u7tKrYbYzJOcF8/nc0jnI+yhr9InAH/AA9I97j3LEx+2qr5vlbwbbxOqcI6ib7GWpqZzlfJ/I6LH7Bwgp5xXLDmylrznIO67BMc8q5bGbNqMBdlzUx/5GOzsjm9pgHk6DyVajii08QdQd4WpsrYNeuc+HLmDTOSWxyDwZPct0bUVepLh3KY1JRfqbt+rM+tseqHMGV3+IwPbBDgWGesHaRYyZgRqtLZ/Rg1WktJf+a7aXZm9p9/hjtXWdGujOIYKlLGVW1aBcHsph7spq2BeWwBBAu06mDuv0GJyU23hrRaLAdwWHV/FIQlhQ9T7ir6ucfTTdzjdi7CfQyvzNY5pzANb7w0MRE9pQsrubVNTOS/MXZpuXTJPir21dtNMhnjv7gFlUG5jYK/R1Ks3lUOROdSbu2ey9HtpjEUmvMBxs4TbMNY5b+9anomd/DnpvXnvR7b9PCtLXmTAdlFzmO4eARYrpxUqQykMt4BPWffmbDwXbh61dHpKUrwWXM9BzCxE31ufI704YOB8QvMdpbXqU3CcQHuIkhlScp4GDz3LotkdLaRot9LVaHbw7UwdSI1UnBriWppnVGkDoTPOfLcjZMCQ09+5ZOC25RfZlRh5BwnuGqutrg6n5KBPEsOpgggtPfdRNHG44WnkiY7gfD7KQXEtgwe9K48SMNGgHmO7UJzIgdYzut5IXuvp9xPL7FHI3Ajvt4JixI6lDgLTw+4SDfyqbMYHZrom9aItPmi4YkAKJp5IgEUKkvBgoIM71aAshycQo3HYelVOk/X/hWPRmNygFIKejT5qqpFTi4vkRaKlWpCh9KtKtgw/XxFiqNXYjvceDycI8x9l5TVfDKyd6auimUH0MnpE0Ow1QF1QAAE+hMVHCRLWnmLLlNnY11OWuosw9MAluGa4esVdB6Su+ZAuBBlxJHf1+PwlZjHdU6GHMMkGLERcQV5/wBFaLBiqrnta45Q7M8ZnZ81uu6+91lq0FSpp9LPaRacf8mqhUcKbT6F2rQc90lwDTEhlmn8rTrk0E6mFbA7gLACwAHIItoPAMt0JnsUNHEA71za2oqV/U/wZK1R1X6ja2Rs4ODnPuNBffvKt1dh0j8QtuP6KDZ+LAYBOk/OVY9cC5M6lTJ2MrpQfRGdiuh9F8yTqNQ07zxCxsX/AAwoPmHxbcwbzyK6g4scVG7GBXU9XqYf0yZHYQ7HEVf4Qs92vFyLsP8AvV7ZfQmrh7U8Q3Kb5TTMaG/tLpHY1QvxZWl6/VVFjOV15SB0IsonZ1eLPo3J1D/FYW0ei1eocz61PdYBwHcP3quiq4sjkqjsQD7w8VKlVqwd1b2Fu8Dmh0Qg3qA9gJ+ZWlhOj7W+8Y36ALYpMB9lrnn8rSQpMRsevVblbTc0b5hs9slbY1dRVajx9iUdPFckcFtTEtdUPo7MbZtteLpPE+ULR6N9GvWnuBMANmQAbyAAfPwW/Q/h9Ucf8R7WDgOsft5rsNk7Lbh2BlMdpIGZx4k/ReypScIKEehphT7nK0v4bsETUM74AEDkNfNTf9uaX+ZUtvkR8l2MEpCmrc5vqXYR7HKYXoLSpuBLnOjmBfuEroadHcN2m+37+auSExck7vmNWXIjZS5R+7qw36cu5RJpRYZMKt7wfOyGG8SgCUIsIkBagyt5+KYhMjELkoCINTAowoWJBQmBThOlYdxw5TUioApKSjJcAfIsBOJ3FMnhUWIXGqOMREyuaw+wfV3ufQosc54AOZxA1nn9F0yjpvuoTpZ9WKzfJnH7Q6HV65JqVabZvlpU4jlmkEqGl/DZg1rVe6B9Su1N0sqju1Pqh2RzuC6FU2C9Ws7tLY//ACrv/S9P4qni3/atdrbIgxV7nRfOCFijIHRql8T/ABb/ALU//TtD8x/1fZauRDkQtFQX/RewWRnt6PUB7pPa533RfgWH/wAsHtk/Mq7lTZVatPSXKK9kOyKB2Hhv8mn/AEA/NS08DSb7NNg7GtHyCtejQFqsVOPZANCGEpQlyngANQIIRlMtMVZARuahyqUpiFMCKEykhKEARykpMqEIAEJ0UJi1MQyWVLKnhAj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608138"/>
            <a:ext cx="4751388" cy="3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4" descr="data:image/jpeg;base64,/9j/4AAQSkZJRgABAQAAAQABAAD/2wCEAAkGBhQSERQUEhQVFRUUFBcVFxYVFRgXFBQVFBQXFBcUGBQXGyceGBkkGRcUHy8gIycpLCwsFR4xNTAqNSYrLCkBCQoKDgwOGg8PGikkHyQsLCwsLCkvLCwvLCwpLCwpLCwpLCwtLCwsLCwsLCwsLCwsLCksLCksLCwsLCwsLCwsKf/AABEIAL0BCwMBIgACEQEDEQH/xAAbAAABBQEBAAAAAAAAAAAAAAACAAEDBAUGB//EAEIQAAEDAgMEBggEBAUEAwAAAAEAAhEDIQQSMQVBUWEGInGBkaETFDJCUrHB0RVi4fAHcpKiI1OC0vEWF0PCM2Oy/8QAGgEAAgMBAQAAAAAAAAAAAAAAAAECAwQFBv/EADIRAAIBAwEHAgUDBAMAAAAAAAABAgMREgQTFCExQVFhIpEFgaHw8XGx0TKSweEjQmL/2gAMAwEAAhEDEQA/AORyosqMNSyr2dzxtwMqfKjyp8qLiuBlSyqSEoTuRuBlT5UcJZUXC4GVPlR5UsqLiuBlT5UYanLUXFkR5UsqOE8IuFyPKnyo4ShArgZUsqOE8J3C5HlSyo4ShAXAhLKjhLKi4XAypZVJlTEIuFwIShEki4XBhPCdOi4XBhKESUJXC40JJ07Qk5WGk27IYBHCekBKnFQKt1kXLTyfNlABPCjFRPnQV2YcJ4QByKUxWChEAgDk4cgiFCdCHJZkCCSTZkpQIJIFDKUphYOU0oZSlAWClKUJTCUBYNJCSlmRcLBQlKGSmc3mi4WCDgnlQ+jRhA7IOUxUbiU10XGokqB7wEJnihCLjUR/TIhU5IRCJjUmySS7ErOxSNphAAeSlbIVTkzRGkmP6IKMvCJ/ahLgou7LYxUWFTI4IyOajLwl6cclU0y7OLMyU8rKOLqcv6f1Tev1OXgfup7xHyUbvLujXlPmWP8AiVT8vgful+JVODfA/dG8QDdpeDZzIg5Yv4nU4N8D90vxSpwb4H7p7xAW7S8G3mSzLGG1Knwt8D90Q2lU+FvmnvECO7S8GwHJ86yPxGr8LfNL8SqfC3+5G3gR3aXg18yWZZH4nU+BvmkNp1Pgb4lG8QDdp+DYzJZlkfidT4G+JTHalT4G+JRvEBbtPx7mxmSzrHG1anwN8Sn/ABSp8DfEo3iAbtPx7mvnSzLJ/E6nwN8SnG0qm5jT3lPbwDd5+Pc1cyWZU6oxLQSaIyjU5hEjUdvJVfxOp8Df6kbeH2h7tNdvdGrmTFyyxtKp8Df6in9fq/A3xKNvAW7y8e6NJOHLL/EKvwN8SiGOqfAPEo28B7vPx7miXJlRbiaxMNpgngJJ8AhqYms0kOY0EGCDIII3EI28B7vK3Q0JTgrN9cq/CzxKb12rwZ4lJ1UJUJeDVa8qVtVUtnYbFV83oaIqZYnLJiZj5FXn7Bx7Wlz6DWNHxyCZjQCTv8lHb0+RbGhV59BFyEuWScfW4U/P7pevVuFPz+6e0iGD7o0yE/oVljH1eFPz+6L8Rqf/AF+f3UXUQbNl04IJeotWsMH2om7OO6/cUJHM3nyY7tnN4Jm4JvBa52ceKFmzncfAJj3n/wBGd6m1L1Rq1Ts7iSon7P3RKHdCVdPqZ/q7QnGHatFuy53R2qRmzhvCBOvHuZfoGpGkFqOwQv1Vqf8AbKriaTHs0LQ62IFMOzCesBTLhFxAO7woq1dmr/f1NWkpvVTxTt9+Dl8NSa8uAIaWx7fVBmdHOsYjjvCWRvK3ZuXe7O/h9jKY6zMJbi95OkCSQSe1a2zuiuJpZg+lg3te0tMOcHAHgXNi+hWXeanZf3I6z+H0+s3/AGs8lwONp1WucwyGmDaD4bwrDC0jcuxrfw6qMqONOlgqbCZymSbcSBB8FWr7DxTDbEYdsbqbIiOfo7K6FSpJK+N/1/hMoqaSim/VJL9Pwc2aQBgiDwIg+Cb0I4BWq+EqF0vf6Qg3dA63+oASkzDFarNJXt8jk1JQjJqMrorCgOAR0m5SCAAQZBgajtCtjBI/VORCeJTtl3CrbdruEOqT/pZ/tWa+gC7MQCTv81oeozpPzTP2ed/yKeKQ3qL82UfRjgmjkrZwBn2vJF6hxJRYW1j3KEclf2dtg0RAo0na3cHSZjUtcJAjTRMcD+5QswChKmpcGi2nqdm8oOzLFfpA4gxQw7A4AODaLetGkl0ysioSSSQLmdy0Kmzo3juQepn9kpqCXIb1OXN3KEHgkBO5XXYON3mnGGHBOwtqivSY4aSOwwmcxx1JPartLBA8e6E7cA0Ht4G6VkR2qKo2eeA8kb9mEageLfurjdn03EB1Rw4kgGB43TuwFNs5a0jcCHT4AFR4FmV1e5nOwQ5eXzUBw44DwC1fw8OkgntB07Qo/Vo3+IUsUV7W3U0mUzuupSz/AIv9FJThpuTI3OH0zI/QCRma7ukF09sqGRidGXUrOolJtPuVnGstZkHtMxzF1XaB+cnjFh3fqmp8CMqbTsIUjuPgEHo+P2VkOEwXRbX7xKFjCd5090a/LxTzQsGRmnbcPmiFKLkdnD9Us0EwHdhHjdGxk67u7zBlPIWDA9GNZH77lpYDa72NytykcHMDu7ULLqxPDlm+5UlMtda86ag/VRklJWZZTlOnK8WbtHbdv8SlPNoDR802Gr03SQ0jf1qxg8oaJWIIveCOz7oqThplDuZCpdKPQ2R1VS6y+/oaz/V3mCGtjXLUcfPMPCFRxOGo+4J5y6FSzNDjYDkBPddE/FNkGOW75BNQSI1NRkuKRBWwzTuMdpjzUJ2ay1v7irPrImwPhPzRgnUh3hYeCuTSMiz6EVPDgaCw5lPlRlwm8gfy6/2pnVGg6gTpP1mE9ohbKbByj9hJ1Pl4IHYgNMSDz1+keac1W2Mx2gO70810DZsEsTejke1CcxBvPd+qZhBmTfuE96eQKLGNN2syE7qlh9B+5TPY2Ncp5Tf6IRhCbS65gH6R+qi5FihccuB+IxrI8kOSZtp5Keq6owZTVdGgsY10zNJUAPMnsn5kJRk2TnBLkI0hwTsDZvb99qd2IB1BjkP1UuHoCoYPDUmNO9SbIKLvYlFJgkEdkR5zdP6qNQRI3An/ANTZRs2OBuab39oH5XROwgbl6gd2Ez32/cKpyNSp+DQw9Nmj4B3EF5I81HiaQkZS88y4i47Wk+ajGOeB7AAGgcJty6s96iqbSeZinAG9rRGvJvzUE+JfinG1voHDfivzGv8AUIVIsHJTHaMgww23n7QFGKo4fL7KyMjPUpt8kOzHVBfrW0LnO+hUjccXu1aDwO/vI+ZRVXg7jHImfCfoo6dBrtZbHj81TwsP1p2Ja+O6sDNINyH9XysoGbQLrdYxz+9lbbhWg9R88Q4AeEGUz8A5widdREDxCryaLMG+JSq1W8D9Z10kKSjXYQAQY5NOvbKnZsoZpLwT3eStsY0alxi3WuO0CLIdRgqLM/OAPZdznd9fFKowROS0SY0Hc0/NXqlJm8juEHxhBTwbiBDib2GYT2GTojai3d8imA2LMdbW5GvG1vFBM+6R3ytJ2ELiZ6p0i3kYPzTHBsaNZPJgnxlCqj3fwZji8E2Eb9APDQKOlWBI6zWk6ku89yvupVM0sLgBcdXTwN0mYZ5N+te8sPzBlPaEVRXZlOriG6B4dG+IJ/uiEm4mxE9xufGFov2MJ6hFxoZgcQNSR4lJ+xgLg9bjBHmjaoewfYz21RqbeJnuAUNfENjV3gQPBaP4W0m4m265nuKf8LEgiRF76SntE+YKg+xmenni7ucbd4+SkrPc0DeP5Wt8wZK1TSyjUHvDvEExCgqUC7VxvuIEeARnxJOlZeTMpYgutltzcP35IjSOkR4u+SutwAJgAdwIJ+iaowM90/OPontER2LKLcMfePmB5G5Uho8RHAiN3KxWhRwhf7hsN1vOYReq2AsOV57yPujbRRNaaTMxtNxdw5C31snFJ+6QP5jZaYw4HuiY42PnKkZSYD1mNB4dY+RNlF14ko6buZNXDvNm5o1kuseJ5qsWHeR46+S26tJsnI0NHcCediqB2eM0lzt+/wCUFNVQlQ7Fb0U3Jt+94ARNaNzwORcP9yu08KImHd5H+4ojQaQeoR/d5BN1UCo9yAPAiW85uR2iHAQjo1ZdYujWbwO/OVM/Bsy+xbiBlMpqWz2glxzADS1j2w37KtzL407EFTENcJAqkg7pIty8N6VN7nh0Zo5nTdOVWK1MH2nCIsQDJ8RATuwYaMwqmdwPDiNJCjkW436lEYYEEtdMcABfvurFPENAALGmN5Fz/cgxdNxMzfi1gDe4AiVXGGdxP9A+qknkuJXL0vgdYcPlaCHXN4ixHdPDkgcyRJLfD7rQo0CNLA8/35pqlCTrPn4FZc0aNlwMtuFm0tI4AD7KxRwFrwO6/wAldp0ZHDkZ/Z7imfSjS/cY+SbqEVRS4kHqLbXI7iTPcgNNzLiVbp0/2YI7eKJ2DN3OE9h8gP0Uc0S2btwKTXuNi06bzcJDZosfrPyJVgV3RGUjuMeIVilVDRpc8P3Cbn2QlC/Mp1KWobMHiQD4lQU9nxdw8XD6FbFF1+sR9QocThJMtNu3XnooKSJuD5mU3AEezUb328wpPU3HeD2SfkVpNwPVPWk9knsBhNSwBdxtytKnmu5HZsoOwxbEtBjs8yDKF9F7vZlvGHHzla34fAJnuj6mAoqeEJ0F+ZH3SyXcezfIoYfBm8lvaYBnvUlTZzvedTve50twAhTV8ORrE8Lg+SIB8cPMead79QUbcGUhR4NbI0gNg9oBQuYTJc0n+U/TVaNF0HrF3dYJ64z2HVjeACe8/olwuPDgY78Ln3OEW9mFYp7Mh4a0GTAkjcdeSt+gBGptqQI8YFk+EZleC2XNbJ0k6EaKFWbjFtF+moKdSMWubRB0qx1HC4YPc4MaPZj2nnUgAXcflyWTsvFNxNFtenmcxwMFwgiCWkROoIKj6d7NbWw/pC1/Ua4kU3gEjMDkMhwu6L81z/8ADvpaaQGCrtaAA80iD1pzOL6b/wA0yQTB7ZC5lKtOEXb6np6+gpVZK6tbsdBh69FzywOHpGiTTIIcQd8bxzEhSuwRPADx8FwX8QsYWVqdek7LVpus4a9nMa2PFd30b2u3F4anWaBLhDhbqvFnN8bjkQt9Csqkbs4Ot0ewl6eKJ24OQcxFtBu8LqM0QbQAeIkDyWvQpsNntyxoQCR3xceCKth2AWI8CD8gr1KKMDgzKOy5HunnmI+qjqYIC3yJP1Wg6kRMZu8SB5qZuGzA5o4mWgDhpJJ8U2xYmKzDNaROaZtYEDuIRurmYjW0yGyeWYRPYr7Dl3iIIjcOYEkJBkQ6QeQmfDRFmMiw7w+G1M5aOd7kbg0yquKwfWOW8ch581pU4NiAOZAPkIQVGHQZjzaCD80cbj6GaWOiHBw4dUCO8Qf3vS63xnzViphme+XE7w4T5zKmaWgWiP5AnZiRsUnBtjlPbcqz6BpBkCOU67tPkoaTRmkCe6Sp31TuHgPusjbZqUbFUYGNAY4iB8zKsMLssZQQLyQHGVOcbyg8gJURxh0Akc3R5AJcSWMV1ImU5kn2u4eSkLzYO0/ljzBQCs7eQL+6Pr+qN9ZrnXueJuPHgjiCigalJsk7p/et0ZwpIkcPJDXxsWIiPhFvIrJwW3CXFuYgjUcQsmprShax0tDpadRty42DdtSKno3Eg7r2dxHbyV+nXBgjKYGkGfD/AJWDtfC5zmBIIuCLEEXBB3FW9h7a9KDTquy1G6z74+Jv14J6evmrPmGt0KpPOH9P7GzRYT7tuIafsk0xYQZ428pSax7rDNY6gfXVLIRZzncxf6habnNxBr07DqzPBs/VNRwxJ9lw/wBJE+JVTEhriIyQN+V32T4PDASRUaJ0DXOHzAhSvwI4cTVOBdFgSe4+UqBmGcHXtxBmPAFL0FRwF3O/1T5AlNSoNbeHA9sjnYtKWTJuC7EeIpAXaZ7d/lKFrx7w+cfNSOpuNw63DNP0sh9CXEnKO0l3zTyFh4I3YLNyBPmq1TEuoNJjqzDt7h+aOClqNaDE+H6j6phADi6S0WkzCz6ipaGPc6Pw+g3UzXBIy8dtfDspPghzagOYTYzrA3dy8r2oGU63rAdYOJGYAOm2pEAnW8X+e/0tdRY/OHQA6XMBAzNm+WdCuc2l0kwNQOaadUi2VuVsNAFyXAhznG/CJ1MLBBSbO9Uklwujmtt7bdXdJ4rtv4L7QJq1sPucz0rbxDmENd4gj+lcDS2PVe1zmsLgwBxi5AdaY1I4xovRf4TdGqjKhxLoDfRFjIdcl7gTpwDb/wA44ELpQ9PI4eoalF5HqdXMYMG3O3imYyTBYDaTfXsgKxRa4CJ15x+qfPE6zppPnKvUmcrBFNj6jQ6GiDbTdMoXk5YNp/KD9Vc9K2CALjkR5gpqbwQRlE7iD9DvUsn2I4LuZ9Fl+z8p/wDUo202Sc0cQTmg+St0xfSO1SVHGDmG6wA18UZCVNFB3WNyIAj2tBw4wgGGHuZh++IKmc7iPpHkpG1OFhwkEeCd2GKI/QVSIe6QNBAd81CKP7sFbqOMb78CIHcb+BKrim78377LIUmDijZbi75Y3G0a2mLAa9qHDYtjtIsbxILTwIJ1Ruo6EWI5c50UD8YWOl1EEE+00z3kECFinJx4nWpU41FZuzLJyTaJ538/0REj3gT2N8E1WGDOBaJ6sn9lU2bap/8AkOXSA43Fu1VPUJczQtDJ8mWGuad7R/ML/byUb64GjAef6n6KCrtmiPeb5LNxnS6gwTmB71RPV9jRDQRXGTv9DRxQc5jiGgQ0mbzYaSV5ttva/o8tVvtN/uB1Cv7e6dvcMrSWA7gOuRwvZsjtN9FyFbGCsHMLetBewyb5blkaezmItMgDes8s6jTZVPVUKTwp8/B3+yNutrMBBsR+x2qHamHMh7CWuFw5tiCuK6LOcM3oQ6peTkBcAewaLpnbbqiz2Umkf5lamw/0l0+SpTlGfpTCPxKjJYzv7M3tjdJKjxBgvb7TT1SR8TXDUdoMKLaXSzEsJy0mAcSXP+WWFzNTEOzh7X0WOaZBbWmP7YIXQN6RU3DrBkxfLVpkTvgOIMLVKtNrhIzVZ6OsrKeL7r8GZW6V4l+tQNH5WMHnE+aqu2lWdrVqH/UfureKwlN5mkRJ90PpmewNeTPcp8D0edU+JgFiCxwPnr2rn1HWvxk37nmq+krupjTlnflZ/uuhzeMZWe4FlXKBqCCZ+6tOJ4kdll2LNgYel/8AIXO7bD7qpjdp4amYptbI7z4m6m6VRpXZ0KPwPU1UlUko2+b+/mbnR7otRo021MViKvpHAO9Gys9uQESAQw5i6NdBu5rTxe2mtaG0WwB79Ql7z2ZyfOV51U6TwdYUWK6ZNDbGStm1lGOMeB6fT6ChQXf9Tf2xt5wlxqOzccxB8isLBfxHxLWwarzEwS5xMc5MFcdtTbTqpN7LPp1ualC/Vl06keSSsd0zbL9p4mhRxQaWO9IAS1odPo3OHWAB92O/esLE9Ba7cTQoQ0Z6dV7RZucmc1PPvcGRY7hzR9DNrF20cM4NkMqMEcAXAeK9Ox1TDV8W7DVA4vpVH5XCYaWw7MHtgseIieIN7wd0LNWOVVrJS4FD+HnQ/wBXouLyJc6IykPBpuc0zm42XW+pDeZ7U2EwTWgNa6bkyZkk6yTreT3q3SpHn9PmrVwVjJO85XsQDM2ADA4blC5sm890XWhUaeA/fYoxh53d+5O5XgVvUxa55WjsuCjfhBaAf3zVgMA3+SJ+iMh4eCjUwg3Ez4HxSNaroSD2gGe0wrBpzuvw3pOpkG7XTaAG3TyFgys+kx/tNgjeJgnuNh3IDgwOMTrvCvMpl2g8dR3IKrI9oRzEQjINn4KAogX14zby/RS+jbwnuKsCmHf87kHozxPknkCpms2nfQHxTPoDSPJA6sZ5j96p/T9/ks2Zu2RTx9KuWinTDYPvk2YOJbqeUeSq0dm0acZsjnEAF1QAufeSTO++g0WrnB3kHx7lRxuFqEf4ZDpN80CBxjeq/SncvlKTSQ7sDQOtKnP8jfssXpY6nToxTYxriDcNaMoA4xzCu0OjQcZqPcDyOVv9pspcb0PY4EF7j/M7Pw00IVVerGnTcmZqyng1HmeM43AyZWdV2K5wIzxf4Z3yvWcR/D4j2Sw9uYfQqpX6D1YgNaexw+sLiVPiUcrx+p5yNDV0un+TH6H7LpOoPbWqVHljmgZ6joLcugaTAFtFN0p2HhBh3mkG+kytIId1vbbuB4E6q3gujFWnna6m4B8QZBEibSDwJUeH6FVDVJdUpgNF2A53wd5FgPFaadSVVbSL4/udrT/DFW0zrSb2nHh5POWNc37FaGycFWrmKTHETdxs0drjYL0GjsHC0pJaKjgZ61xPCBaOSk2tjy5sUG5oMGLMaI0HOdwUpNRjedkSh8KUY56mSS8fz+TNwGwaNEB1cio74R7E993eSm2j0zDBlptk6BrR9Bosd9Cu581ab3N4AlviWiYUD81MvHoWtytLvaMECLAkdZ19ORVCrRXCnx+aLoa3Sab/AI9Ovn/sDGYjEV7vcWjc1u7tKrYbYzJOcF8/nc0jnI+yhr9InAH/AA9I97j3LEx+2qr5vlbwbbxOqcI6ib7GWpqZzlfJ/I6LH7Bwgp5xXLDmylrznIO67BMc8q5bGbNqMBdlzUx/5GOzsjm9pgHk6DyVajii08QdQd4WpsrYNeuc+HLmDTOSWxyDwZPct0bUVepLh3KY1JRfqbt+rM+tseqHMGV3+IwPbBDgWGesHaRYyZgRqtLZ/Rg1WktJf+a7aXZm9p9/hjtXWdGujOIYKlLGVW1aBcHsph7spq2BeWwBBAu06mDuv0GJyU23hrRaLAdwWHV/FIQlhQ9T7ir6ucfTTdzjdi7CfQyvzNY5pzANb7w0MRE9pQsrubVNTOS/MXZpuXTJPir21dtNMhnjv7gFlUG5jYK/R1Ks3lUOROdSbu2ey9HtpjEUmvMBxs4TbMNY5b+9anomd/DnpvXnvR7b9PCtLXmTAdlFzmO4eARYrpxUqQykMt4BPWffmbDwXbh61dHpKUrwWXM9BzCxE31ufI704YOB8QvMdpbXqU3CcQHuIkhlScp4GDz3LotkdLaRot9LVaHbw7UwdSI1UnBriWppnVGkDoTPOfLcjZMCQ09+5ZOC25RfZlRh5BwnuGqutrg6n5KBPEsOpgggtPfdRNHG44WnkiY7gfD7KQXEtgwe9K48SMNGgHmO7UJzIgdYzut5IXuvp9xPL7FHI3Ajvt4JixI6lDgLTw+4SDfyqbMYHZrom9aItPmi4YkAKJp5IgEUKkvBgoIM71aAshycQo3HYelVOk/X/hWPRmNygFIKejT5qqpFTi4vkRaKlWpCh9KtKtgw/XxFiqNXYjvceDycI8x9l5TVfDKyd6auimUH0MnpE0Ow1QF1QAAE+hMVHCRLWnmLLlNnY11OWuosw9MAluGa4esVdB6Su+ZAuBBlxJHf1+PwlZjHdU6GHMMkGLERcQV5/wBFaLBiqrnta45Q7M8ZnZ81uu6+91lq0FSpp9LPaRacf8mqhUcKbT6F2rQc90lwDTEhlmn8rTrk0E6mFbA7gLACwAHIItoPAMt0JnsUNHEA71za2oqV/U/wZK1R1X6ja2Rs4ODnPuNBffvKt1dh0j8QtuP6KDZ+LAYBOk/OVY9cC5M6lTJ2MrpQfRGdiuh9F8yTqNQ07zxCxsX/AAwoPmHxbcwbzyK6g4scVG7GBXU9XqYf0yZHYQ7HEVf4Qs92vFyLsP8AvV7ZfQmrh7U8Q3Kb5TTMaG/tLpHY1QvxZWl6/VVFjOV15SB0IsonZ1eLPo3J1D/FYW0ei1eocz61PdYBwHcP3quiq4sjkqjsQD7w8VKlVqwd1b2Fu8Dmh0Qg3qA9gJ+ZWlhOj7W+8Y36ALYpMB9lrnn8rSQpMRsevVblbTc0b5hs9slbY1dRVajx9iUdPFckcFtTEtdUPo7MbZtteLpPE+ULR6N9GvWnuBMANmQAbyAAfPwW/Q/h9Ucf8R7WDgOsft5rsNk7Lbh2BlMdpIGZx4k/ReypScIKEehphT7nK0v4bsETUM74AEDkNfNTf9uaX+ZUtvkR8l2MEpCmrc5vqXYR7HKYXoLSpuBLnOjmBfuEroadHcN2m+37+auSExck7vmNWXIjZS5R+7qw36cu5RJpRYZMKt7wfOyGG8SgCUIsIkBagyt5+KYhMjELkoCINTAowoWJBQmBThOlYdxw5TUioApKSjJcAfIsBOJ3FMnhUWIXGqOMREyuaw+wfV3ufQosc54AOZxA1nn9F0yjpvuoTpZ9WKzfJnH7Q6HV65JqVabZvlpU4jlmkEqGl/DZg1rVe6B9Su1N0sqju1Pqh2RzuC6FU2C9Ws7tLY//ACrv/S9P4qni3/atdrbIgxV7nRfOCFijIHRql8T/ABb/ALU//TtD8x/1fZauRDkQtFQX/RewWRnt6PUB7pPa533RfgWH/wAsHtk/Mq7lTZVatPSXKK9kOyKB2Hhv8mn/AEA/NS08DSb7NNg7GtHyCtejQFqsVOPZANCGEpQlyngANQIIRlMtMVZARuahyqUpiFMCKEykhKEARykpMqEIAEJ0UJi1MQyWVLKnhAj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2400" y="-1455738"/>
            <a:ext cx="4751388" cy="3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8" name="Picture 10" descr="http://img.ceskatelevize.cz/program/porady/1039520732/foto09/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473" y="3354837"/>
            <a:ext cx="1949029" cy="157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2.openphoto.net/volumes/sizes/zingi/18007/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0" b="2406"/>
          <a:stretch/>
        </p:blipFill>
        <p:spPr bwMode="auto">
          <a:xfrm>
            <a:off x="405075" y="3391903"/>
            <a:ext cx="2124075" cy="151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2.openphoto.net/volumes/sizes/stg/19154/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" t="2689" r="1960" b="3512"/>
          <a:stretch/>
        </p:blipFill>
        <p:spPr bwMode="auto">
          <a:xfrm>
            <a:off x="6288733" y="3354837"/>
            <a:ext cx="2417965" cy="1555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21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636" y="123478"/>
            <a:ext cx="6336704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ZÁKLADNÍ POJMY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1545636"/>
            <a:ext cx="7848872" cy="2646294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1419621"/>
            <a:ext cx="5256584" cy="1449161"/>
          </a:xfrm>
        </p:spPr>
        <p:txBody>
          <a:bodyPr>
            <a:normAutofit fontScale="62500" lnSpcReduction="20000"/>
          </a:bodyPr>
          <a:lstStyle/>
          <a:p>
            <a:r>
              <a:rPr lang="cs-CZ" sz="5100" b="1" i="0" dirty="0" smtClean="0">
                <a:solidFill>
                  <a:srgbClr val="FFFF00"/>
                </a:solidFill>
              </a:rPr>
              <a:t>turista</a:t>
            </a:r>
            <a:endParaRPr lang="cs-CZ" sz="5100" i="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5100" i="0" dirty="0">
                <a:solidFill>
                  <a:schemeClr val="tx1"/>
                </a:solidFill>
              </a:rPr>
              <a:t>o</a:t>
            </a:r>
            <a:r>
              <a:rPr lang="cs-CZ" sz="5100" i="0" dirty="0" smtClean="0">
                <a:solidFill>
                  <a:schemeClr val="tx1"/>
                </a:solidFill>
              </a:rPr>
              <a:t>soba, která na své cestě alespoň jednou přenocuje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i="0" dirty="0">
              <a:solidFill>
                <a:schemeClr val="tx1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059832" y="3017470"/>
            <a:ext cx="6231136" cy="14311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i="0" dirty="0" smtClean="0">
                <a:solidFill>
                  <a:srgbClr val="FFFF00"/>
                </a:solidFill>
              </a:rPr>
              <a:t>výletník</a:t>
            </a:r>
            <a:endParaRPr lang="cs-CZ" sz="3200" i="0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i="0" dirty="0" smtClean="0">
                <a:solidFill>
                  <a:schemeClr val="tx1"/>
                </a:solidFill>
              </a:rPr>
              <a:t>osoba, která na své cestě nepobývá déle než 24 hodin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i="0" dirty="0">
              <a:solidFill>
                <a:schemeClr val="tx1"/>
              </a:solidFill>
            </a:endParaRPr>
          </a:p>
        </p:txBody>
      </p:sp>
      <p:pic>
        <p:nvPicPr>
          <p:cNvPr id="2054" name="Picture 6" descr="http://www.extratrida.cz/projekt/www/uploads/projekty/24/420/13789651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17" y="3219822"/>
            <a:ext cx="2270568" cy="170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Picture of Newcastle International Airport - Free Pictures - FreeFoto.co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20" y="1515212"/>
            <a:ext cx="2270568" cy="150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03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636" y="123478"/>
            <a:ext cx="6336704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VÝZNAM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1545636"/>
            <a:ext cx="7848872" cy="2646294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523729"/>
            <a:ext cx="5832648" cy="3096345"/>
          </a:xfrm>
        </p:spPr>
        <p:txBody>
          <a:bodyPr>
            <a:normAutofit fontScale="4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5100" i="0" dirty="0" smtClean="0">
                <a:solidFill>
                  <a:schemeClr val="tx1"/>
                </a:solidFill>
              </a:rPr>
              <a:t>uspokojuje celou řadu našich </a:t>
            </a:r>
            <a:r>
              <a:rPr lang="cs-CZ" sz="5100" i="0" dirty="0" smtClean="0">
                <a:solidFill>
                  <a:srgbClr val="FFFF00"/>
                </a:solidFill>
              </a:rPr>
              <a:t>potřeb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 smtClean="0">
                <a:solidFill>
                  <a:schemeClr val="tx1"/>
                </a:solidFill>
              </a:rPr>
              <a:t>relaxace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 smtClean="0">
                <a:solidFill>
                  <a:schemeClr val="tx1"/>
                </a:solidFill>
              </a:rPr>
              <a:t>touha po poznání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>
                <a:solidFill>
                  <a:schemeClr val="tx1"/>
                </a:solidFill>
              </a:rPr>
              <a:t>k</a:t>
            </a:r>
            <a:r>
              <a:rPr lang="cs-CZ" sz="4900" i="0" dirty="0" smtClean="0">
                <a:solidFill>
                  <a:schemeClr val="tx1"/>
                </a:solidFill>
              </a:rPr>
              <a:t>ulturní a sportovní využití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>
                <a:solidFill>
                  <a:schemeClr val="tx1"/>
                </a:solidFill>
              </a:rPr>
              <a:t>t</a:t>
            </a:r>
            <a:r>
              <a:rPr lang="cs-CZ" sz="4900" i="0" dirty="0" smtClean="0">
                <a:solidFill>
                  <a:schemeClr val="tx1"/>
                </a:solidFill>
              </a:rPr>
              <a:t>ouha poznat nové lidi a komunikovat s nimi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 smtClean="0">
                <a:solidFill>
                  <a:schemeClr val="tx1"/>
                </a:solidFill>
              </a:rPr>
              <a:t>…………………………………………… </a:t>
            </a:r>
            <a:r>
              <a:rPr lang="cs-CZ" sz="4900" i="0" dirty="0" smtClean="0">
                <a:solidFill>
                  <a:srgbClr val="FFFF00"/>
                </a:solidFill>
              </a:rPr>
              <a:t>  </a:t>
            </a:r>
            <a:endParaRPr lang="cs-CZ" sz="2200" i="0" dirty="0">
              <a:solidFill>
                <a:srgbClr val="FFFF00"/>
              </a:solidFill>
            </a:endParaRPr>
          </a:p>
        </p:txBody>
      </p:sp>
      <p:pic>
        <p:nvPicPr>
          <p:cNvPr id="6146" name="Picture 2" descr="Relaxace - van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374"/>
          <a:stretch/>
        </p:blipFill>
        <p:spPr bwMode="auto">
          <a:xfrm>
            <a:off x="6032573" y="1138945"/>
            <a:ext cx="131794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s://encrypted-tbn2.gstatic.com/images?q=tbn:ANd9GcSYi-BxbDypemGG2q-lMesqqnYG8XgSqlVWELoA4vVkCjwsolVokA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78"/>
          <a:stretch/>
        </p:blipFill>
        <p:spPr bwMode="auto">
          <a:xfrm>
            <a:off x="7489901" y="1165595"/>
            <a:ext cx="1317940" cy="120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hQSERMUExQVFRUVGR0YGBgYFxkfGhsZGRsaHBsXFxwbHCYfGBojGhoaHy8gIycpLCwsHCAxNTAqNSYrLCkBCQoKDgwOGg8PGiwkHyQsLCwsLCwsLCwsLCwsLCwsLCwsLCwsLCwsLCwsLCwsLCwsLCwsLCwsLCwsKSwsLCwsLP/AABEIAMIBAwMBIgACEQEDEQH/xAAbAAABBQEBAAAAAAAAAAAAAAAEAAIDBQYBB//EAEcQAAECBAMFBQUFBgQEBwEAAAECEQADITEEEkEFIlFhcQYTgZGhMrHB0fAHI0JS4RQzYnKC8RWSorIkQ1OTFmNzg8LS4hf/xAAZAQADAQEBAAAAAAAAAAAAAAABAgMABAX/xAArEQACAgICAQIFBAMBAAAAAAAAAQIRITEDQRIiUTJhcYHBE0Kh8CORsQT/2gAMAwEAAhEDEQA/AMRt2WEYhCcylEIS73BBUCkVOa131gnbIQid90pJQpIUcqswS5YhX5TnBLVYEVMQ7VCE4lHdy1oADsuYVqO+ogvRqMCOIMVWImKK1KLlRJzEsfaJq5er6xxwjcV9AlhMmkIKq1dz9aOYrJK6xKpEwIV+QaHnrys1OcR4WW5g0lodaPQOyvc/s0+Y6VTEJzJD2I1Z/fBeyNvfdzjPzFEyY+cJAdgncGUULpTYVKq3aKjYGGyypkwJDgWNTUMW40eIJmNWmSlQACFhRSwZP7wp9kvcpq3AcTHLzRvQJG6kYWSpOVJMs1Wg5yHKvaStUsgMoAhkggAUqXjL9sELlZTMQtJlzAQvOlTy1OFJCsiczZyHrzpFXsXtgqXNKlJG85q4e4zAu7uS9obtzak6bLWHyISGCBmOcKfeJqkgA0rR6c+ePHJSSkJZn5KO9nClFrAD1ABNPSINvYkLmAhKUAUZNqAVqomrcbu0FYLGNiDlDh15QALkKy8fxNSsV+0MKUAA/hNeRL/VhHoxSTVhCtnJ+6mlgychckgpq1Gu7+kTbQUMyczklIJ9acbX6xX4ZBUCPHyh8jDKLnSgflaM4K7bMy+wnaJUiT3aXAUoKL0Bo1Gv0J0o0X0sTJiSrvQlT94mWndKZk3OohKSQlJyoUt6BgG1jIJAXLIUkpyVzcW0FKOB6RZbN2TJnYYE4lMlSFlawUmo3Up3swAIBWQC178OeXFBJu6/uAIFxa0pUkvmIDUUTlP8T666xDh8SoOAG1111vBMzDd3kUVIUCkK3VJU4LuSKhPCtmfWEMU5DDKLvy5WccoHVbEZzFJKJZVmsOlS3K/g3hEew0hSVGgLu2pZraWJ1FvCBtp1AALAmrudeWgqbQ6RJAQm/EQaS4/qG8FlhsXvFRSSCVKYEhnLlmFB8hAG35pVORUrAsWVahZiARdurw6Qb5dXd+baGIjL+9S71+qco3Ekp2FbDJ85JYCjVDdBTxAiNc8BNDUtTi7V+uEcTiFEZczpFg/1xjqcMTlHAv7/AIv5Ro8aXxGC1ynTlro3G7w6Y6VWcHl8vH1gTFIYjmfBoMlTUsRxguHpsAOuS5cOX0+ESJJFGPiwidMsFiS9eAEdmp3a8b9OUGMWAgcvy6QsQpyAxLM+rXL8GiMVvROhY/HnSOz8WnMcgCHFU5nfqSONfGFnF2ALlyCRkoXu3C2mv10ln4RgTRYRwYkWckPmADgOzVEV0mex6c/fBCVkzEqSwIvxZnZ35X6mIeOcmHKQC5LA3D3DcGY8mJrHJ+FmKkmYmZuJ/AkilPavQHpEeNTmVcpDMnLRst/1esATsKUsonONeVjXQCsV4lnZkBzXc3LUdzp1hQUlCelTRucKPQHCsRiUJxyFk5pbJVQlwFDMAXJOYZhd4rpqpQW6cxCQL1Di5DE7r24+kRTsHMkzSmaCFg6l34KSbKSdCHBgZEkqmAAs5NdABc2qwhFBVvoYPx+K7wEpIylXsgs3A5XrrXSGYO4gvHqaQAbmYNC24lqF63FDbSkC4NNRE0/SUjo1cidkwy6GovyJqNPfB+D2hhkSAJkrMnLlAJ/E6zVOdJS5WoFRBalC9aiesJkMvNlJDsz04OQHpxEVE5KBVBUpLgbyQDUOxYkCri5jn5U3gnJ0XeLm4Tu1Kl+2oEBIL5SLEOzWZ+D04UGIxClJNVGlTU0d6/rBGzMVJCvvpRWinszFBQABF6ggk2OoDEWI20FIJV3alBPMaE0BOpa9GicIVKsiAyEMSoU511v74ZtRRKQSVEu9dQTc6u8PkzFFJqSzeGsMxqCZZJHAc7i8dKxNWHs5suakE5gSMqrcWOU9MzQsJODEVckadfjo0DyZYID8flBkmSAwBIVcEHXQhrENFZePY8h2Nxik/dh0irh7jgR1e7xDhZ0tlZ2BcXSS4sWYtTX0eCTIBqpRL6m51v5/rE06WirpBfly9erdXhVOCVE2yBWLKk2VlfV2obdKxI5LW9Pfwhhw4CRWgqG0fX0iV2HlWnw90Rk1+0BDMmEGpD6PE0pBIe7DQ8uBrbhDZ6goAFnGo1F6jVofJRRtG90LismHYaU7kAAuaDrCUn71FNPjBey8PmUU0Symc2AI11qYuZ/YxZzTJcyVOEsOoSyq3EOli2oBpFIL1OykYt5KebUvQEu7AAV4fVIdLkOQDbn6VdhCO6Q9vH5RKqaFKOUWFusTimKhs+S4F3B84mweAMyiQSzOBzIABPFyI4lYZmL3iz2ftOYlISHZLFKWBZVSFg0qQbHgIvxxtfIZJvQdiuxs6SgLXLWlIuWGthQsIrV4R5alB6XFPdrXhwjS7B7TZMqV9+AC5GdKkqBvmBTUmusBdrUoRPmJlMEFlBjRlAKH+6OiqWGZxoyeIwwoOXB4riSkuA5FQWb1PjF2sVDcv70iBchBvxsKOw143hJY2hfEBXhsqmLOoBr8bs+tfA8IlXKCVcncgAcxXUi8EJwg42II5MXYcngbahXnSsnMDc1N1EkF7XiOJukLsb3wBcJDgqD2rrZvP6M6FjNUe9xTybmIAWv7zKQE5lMOvEk0SOn6QQiYGdQLAlOZ6FQ4Fy4bhEZ8bWVYtBZmINSz/wBJ94hQyVhc4zBiD/5iRaliXEKEXkgg+3tnf8VLlolgFYGVKFOFDMQCmlCS+7oRWrxRS1LdRQSCh3a7KOUt1zNHoMnbMqfOljL3oICsoDrSyiAMrgFWpKRYhwGpk+0ewkS5i+7JZ3BUAkKH8Ka5S+jnmEmkW4OfChJUytlarFFQSDZNhZnZ6aQXglVFH8YDmoYgZszC9fjyix2YhzF5FY6LXbKmkJ9obz25EfGO4fFSwhCJstRChmStFFBymhzDeTSoA8YPxK5YlATVfhVlSE+11Oml3jKJxJMoSyxYXaoq5D8GD+URklLDJM0s/AS5jzUJQuXnYmxAKXBVLSss6gpwhuTaZvEYUJCsyk5hoK1BHC4Z/KGS8Q2pcedLc4jxU4zC5Z6WHBq9TeEjFqQpNgcSEpUCL8HfqPrSBMaDlVvOC1wxFYchD3MLGyClD1YjXVtRy+UUXxGshw1QEuz69WhyZ2UuK8uVIiksQxpBPd3arBqe4xdtaY8hSJ7kk2vxqdOf94kxK2sX4OLgszDhV4UjDhSkJKSkEne4gXbiwHuiOcSRmSyAd2o3rBhypCuK2I0FHEkADLUi9yC3lx+rOmKUoJTmG6DRviBUkhoGCizEisESkpUSCrKzX1rVtA16xJ/Iw1EsBRChUUPI8xpBDxXEb7C5LObX1PCJ1ycpIJfLQ5SDw1BZuf0ElC3hgot9m4dKnKvZG8eDlgBTpG17F7VGGxAFCmYMpBOh1EZDYJzJWln1q30zRoNipShYmrACZb1PEOUjz0GggJtHpcaT41ZXdosEJM2cigIXQN+EuQQfIeMU+HIBUQTdv7Rou1+LTOVKWPxShmp/GpvT6tGckyw16OTFE1TOB7dBklYJrbl4Rb4SUyQzM5d3b+8UchOZaQmrtrGmRkTLKXUpRIfhYvlDPdta8NIMU+ivC6kHdn5X7yyilKpiQpIIJQMzEHRgYg22pKps3KUlOagZqCm7TgOWkAYPapkTEKZQAIozKUHqlINQ4o5tFzN28e97xCUylKqSgMXNy+j8meKpOhuUpEpZ8qQTQgGuo0t4GFOwJVKQoIJExZAKUkDM3sOaW58ecbja+G/a8ArEFIE6WXCgKqSnKFZuNSS/KPOsTtKZl7rMSi2XQ82ap53jSVKmQejk7CGWoOCHtVDXFCM1IZtPDlPdZhlzpzDfclO9XKHaos8OkbWachwkJVksKJJUA7cnNGuB1hnad1YkuRu2YluZDqU4JrfXSOXTyKQYRCVTQl0jdXmIRnI0SopLUHHT3gbalTO8y94JiEkBOUMmz+y1Gt5CzQ6T+8VSv5q28Kw7ErUFVZ2FQ+ocGhhvJxlgWwBSwCRUMTR2+FoUWMnEFhQ+f6woX9Z+38g8hnZHZQm7Sw0lRoZgcjUB1eZZnh5x+cmWokhBZJUH3gos6iXTRz4GK3YBKMXKPeJlKCwRMJGVJFcxu4EOOIO9apc01H1eLctNIo3gZtcNPWAzJIG7UUAqOpc+MH7IlO3OKR3UTxMaTs/MAmIzA3HMeOsF9FqwN7So+8lpvlS/JyT8orkpDEhWUt4c7M3q/hE/a3FheJWQAwZPpX3xUyiQkgOxp6vCtX2QYZIQhxnJyn2mNdeVHpcGAJiTUiwPi0Sd90hk6cCNOfpDR+hkTYZBU3PmHuBR73hbVlZR1FuYv5HjDJYLJI4PVgGdqF3I59Yix1Bwet7B7Qa9SoIyQqgiXCm9T4XPXziKQN0W/tBWDZ2NG5jlYw8nhhkHKmk90PayAlPAPUuzcnhqwmrpZ9Rp8CIUyaAsJUXGRJaoBKgCAXq1Woz6UrEay1ql2cnhrYaRCUX2wJ0KWgcacn+Ih4QlwksxBqb8jS58B8oJqDyJepaFNDk6sCfK9jG8fZgsds/DmZNSgVzUYXtws1LxvcL2YkZWWCVMxKSwJet30pfSMt2YklDznYkMnp+I+LN5xtZeNCZImKDUzH4edPOKwUW/oUcGlZUT8EiVMIkoYUoS5rW7W4Bov9l7OlmXlxOZlEFOUh0EOM1bliRltXpFbsOYVgzVlyuofROgHgxifFY4pUAKwHFRblIdTk14IZt3sapEk4iTMVOloISrMnIpIplYOQU2D06Rk0SVMOIv4x6LiNpT5WCxkjEJyAyO8SSGLqICQCKF/MER5jgcOuasJSf5lEmgF1HoPOkLJKrjgRxadF/snBZZa5pIceyOhDkgWJFB/aCVycyH/MSPQD3qit2vLlkAyRkUkMFihLfn/MDq8WWFm/dyxRwoe5PHrFuNprA7i44BpiEAAgNmFzfhlc1vEkzEZVPU0AAFya+Qo7xFJNybB26uW+cdw4qCdaerwZOlZoq2bTsd2gWt8PNSEIVKWhJcEVzKrS9TciMHi8EtDKaijQ0LEEWIJr1j0GT2bR/hUycoELGaYkgkUDAOCwI14WjzReKUCwJCegdj6UaOflcqQnIksIgmzvvBYWpQdDTpXWOTlHMXLauATHUBxRiHdyK+J1iGfMIUGFGLtbS5iLV6J1ewzZ+CSVgrmNLZ1ULuAaJFuFaW8x57BZFww3nDkGtWtRjEmHUAS4I6EtQ6t1ivnrCp1BQMPaYGnF6BuYaGj67i+uwYYUuTmL5QXhRFiFsohRUCCzZ0/Ewol4yAQd0tJSpVTRlAoOmpFzXUV84CUnW+r/WkWODx4StmRUn2t4MXodbE+hDQ7HYpPcDLdTghqAE5vac5q06DkIum08odIBwOAXMqkO3MRruzmAKVgzAUgFySPcYyGDRURs9l4hUuWS7pSHymrsDx5RXbLt0Y/HzM0+aWcmYaUe/CIUJN7eEQpzKJ3WJrEkpKk3JHu98ZxOcnQRY0e9GOsRT5FLfXGHIVu1/tHEz6VsbkDTXrCJNPBjmHmAAa2Pg9R9CGbWxOcuKhgBeg4V+EShAHstxalfrnA2OW+gFb9BDR+OxkclIpSvKHJRq3nX3iOISWpz8gI6MQSzmhf4xXPQXsnKsyyXd2AubAD4RKueQnKeL2DvX0v9WgwskqJJNzqDzvwhy8NU5jUaD56xN1dMVj5ixSDdk4XOouSAAQSDxForhKdQap4c3jQhSZEsA6Xa5UeHEwksYWx+OHk86H4zFJloypYMKDkI0icGZmFQhSikqlpci7sHYmMPs+WrEz6po4FdHLADxcnoY9IUkJDAAABgOAFvSH4o0PKfkwNREtAAZhT9IGEsTFJErNmAK1qUAEJSmpVrupFST5RFiZhWrdroBx5xbdosIMPskGXVU+YETVAh2S6sgF8rgcLDjCy/yOukOvQr7MNtztDNnqSFLUpKaJCiXuo5i5qouTydhYQbhld1Jp7c0AnkgWHJ/aPhFGZKTMlpUQkK3iXDJT53vTpxiyxuOCiVBiNGYhreIESksIHFVuciDFYplBHJz46eUXmCVujolQ8hGXWreOr8WceIMabZYeTKUNAUHwt6ERbi2T8vKVsdNoLu5J6OXhqVsE9flHZqN6BhiR3hCn7tLElKSWqygfrWKTTawVg6Z7N2lxoRslamABkppzXlDeseGHGEElqkNp7JY0e3UfN/YMQlONE/DJW8tUpIlKFBmlspJ6Ek+EeP47ZsyWtljKoKZn3gQavazRPk6ISCkzSpL5paXqysz0uSS4CjxHpFdjJjKDJYMHrwHre8R4iaS5JDhQu5UzXevi5e0Q7Rm/eJYkgk3ryvy+UTjDOBWFyA5L0+FPdThDUljcUN29fLSOCWQSasGc9RDSjdo7W4+bRNqmTA8YpWdVWrpb3R2B5+KIUQKDhCjuUXWkUBU3glaWCR8/B/A+6GLlsbeJhG8K3Y8csLwktyIv8cru8GsvcMB1IHuMUuBFRF12kRlwson/AJiyw5IF/NQ8omtjz0ZJC3qQPXWJypgGJpztEUxTA0b+8PRMolmIMUqyA4kEO5pS48GEMnzaDz5+cPyas/Lhr5QLObNTjASthROFBgTpEc6Y4Q73J/22jhXo3vhk53SDoH8/7QyWRlsIkAMTcAa8SwiEKHofjEi/3Z+rkUPVn8IGSaQ0V2Z7LzZOCVM7tASSVqIHNkndqQL6+cD42WpEwpIy8RoOhBNG1eCdnzwkSiwJAUpzmZ3NGB6Ggu0WGOxEmewmFJLVUXDqzEgpINiLgi78YhdSbY0Y26KjZW0paZozO9AkgUBJZ+Jv74n2lNzZ6vUMDoA7+dKwJKkiXNRUKTLZQZRuWO6RUEK15RLtDEBbFKQhnepOZ/zWqIZpeVoDuqFsnbkyRMKpcsLXlIrmLDU7pHRzFvhe26pwWJ6UplgVyZgp1FgxckEetQX0pkbeAfMl8vshISmrEZiQk5qPRxAe0dsd6GCEoFXa6nIO8TwajNeKqPVDJJLZscb2kGFUh096iYkKStKmVl4KSUsFdCXDHWNFtPb8jFbIAlFSlonJKkkAKS6F1OVyRcOSbc2jyGTiiHBYghi4egqwN0+BEevTBicPKw8jAzDJ7897LILbmRRWFHLUBRGmlnJJLgkqBvJgUbOnpzEJUlGqikjonM1Q/OAApQVMJDpSWLcSQCfefKLGb2ixK5neLnKWpKnBVUOOQ0gE+ykVN838VuI4vC2tC2qo5hVutJUpkO6gC9K0rQHSL2Vt8hKkyxKCEqoFFXeGgsBc0/WM+hW8X5CmgbSLTZ+EBxCVKDgC13BfK/HlBhByeFpAumWIx8yYAGShSqmpzANQcqVh0nD4lC0lJCWS4JLpUFUPJWoY0o0ErSEDdSADXSvneIRtVKKqUkdVCA21otij1zsFteStKJfdhM7LvZQSKAVFGSOUef8A2jYJMrFTz3ozZgsIIXmaZU1bLRw+vVorsH9qJw+USQlTEkgpASSfzFsyvlBfbvGoxiZGMDJ76WygK5VooQOIYm/CF5Mx9SJMx01LAboFczuP7gaMYhxG8pLadNTW0OVRhxoXPz0rHcegS5uUKetCAON6EiIxtPAmRu0F75ANC3uETKKkKCC4pz4As0OXUjN6jpaO4oCYob+uoYkHnbTWC5p4YLFNQoGrPS6QTbjHI6qSr/qqsOPDrChE4+4cFIJm8OETJDkmB0TNIKQmOmeC0Cy2VIzLSHaDO32PzGUkFu6SAEgaF3N+Q01hmw0HvA3WK7tSr/iZgUaggVFN0NTxBicNmmVZxCmodA7nX5RKk7qVFNyQ4pUMfjERZjzIq4owNL+kTlA7mWf4lC3AAvw1aL4JnTM0eIl1UOcSrQH42iNI3h1hEl0BDZjMa3Pk8RLqs9W8oepNXbr5RFJNYZIZEqjRXUREI6o7vjCkhyIZYQDR4KYhapScuTIkBw5c5kVU6t3Wo5UgPaRJWklnyio1DmviIUnHBKiwckVagIcEgilKN84DnTisg3pxOmlesQhHJjuYum9QGiWXs6bNSooQtWWpYEsLOeAiADeBS5IbnX5PGn7Pdu52BlTZKUpafRRWDQFJS4NtdYp3gMaMpjJRCEJKQHDuAXOnHjAASW5RZ455gCgGdwK8OFAwqIFUncrf16PDxkX5IpUwaPTOzW2MuGwi1ElUuXikIoTvEIKEe9o8yjU4WS2BQqhZZobMoVpo5YO3kYaehOJJyplaAUulQIIcF9CKMeFYnlMwu9denOFO2OpeVMpKlqUHSACc4oCEgO6kk19zVN0OxWLlJQqbhprCqgA6imj0SSoUesQavKFlBxlTKVgFFQ3QSLafV4JJGVdi9iG/Cw86j1gLHYRSVABSTmsAXPlo8R4XDK7tU0AZUHKS7F1MBTW8dn/j5I8UvKWeiM4Njp2ziZfeoWJgZ1pD5kHgQbjn8KxWFT2g7aqyJgmy3SJqQqn5rLFNMwJbmICXKINb/OsK9uyhNKl2jZ4oj/CkJF0zATW2cL979H6iMagxoJEoHCh/aXOQlJ1ZlOOJAOX0ibCDzpYSlDu5NHD2aorasD7SG8g61D9DYhobiAQf5SBfqWh20lOpBZgaCjUDAfPxiMY00xaJ1zVlQSK0BYVrXleJJc4pWEkMVfFxXVrw1I3i/wCUF9aO1WifHYFYMtTAliCUqr8G8OfSEmk3TFassJOGBSDnbwVpT8sKDf8Aw8pbKSAUqAIdNaix3tLQo4aiDxZhMMl1QdLFYDwQuYPliPRns6I6NN2LSDPS4o7nkA5PujG7dxClzipVSok62KiQ3KN1sWX3OFnzrHu1JFbkpbxqoRgp2GJ3iS/MfF4HHWxZg+Vpb0qrxoP1ghABly6j8ZavFI/XwMNnYbdABfkAflEuDwYZ1ODzBtStNbxVtChAy96rM4SxNL0SWB5uICl0UOg+EGHCJcnOwP8ADxFfC8C5AFkAuAWeBExEs3NLNSGIsTHSqHKTumHMQqNBE2DS5s9DTwPCI6lLPQF+T2+EPwgOYN0jdADZUh1qBOXdJGldE8rRDJwiiWIZiQbX3aeogkA5ip6txL0q8EYBITU/zFzcm31zhMoah+ImIkpAUHUQ4S/4eKj7hw4UiDETwwzAJBo7OB11bpWINoqK1AqYlQJcasB8BBEnZfepUagbofnV79B5wrpZZXjg5XQzEJCSlLUSnQ/iU6nfhVPlEh2alcrMl8yVZZib7qmyLS2mZ0kaHLxifAYcJUSrfTKKXSblGbeA4M/g8PxeOKMSa5qlJFRmSbjk4LjgWIhU/YvKOoP+vZlVpYkHSNLInZcEg8VMB/W7t/SYAxWxFFZIIIVUEvUHW3UdQRpFpjNizJez5ayxSJyhR6ZkApJ5EhflFnKLxZzqMoO6Lvs9tQYdIxAUchWUhIABdiQd0BxYHwNMoeObNViZi5qUolpSSc5YZQ9Cpd1K8yatFZiZassjDihCQov+aYAok8GTl9eME7cI7gBD92EEAM2+FgqUrmUpA9NIRJJmlKU/sUWLm95MZLLY1WAouHqah/OIp2PfDZPxGYCeYCSxPifSDMPhAJNeAL6gmrjoIBTgKZSsIJDkqzUZwUnKCeGmsNGSf2FlDxq+wnAS0zGSogAPMBr+VlJpdyEnkz2eAsfLYjdKXFj41HKD8OlMtAOYLMtZNAWUgGoqHZQzaPaOdo8EJUxSArOAo5VO+ZCt5CvFCgfGLyVvy9xCnStjGt7O40KRlnCUZQokTAWzkk7pSCUlsznpGRjRbIw2bDTVGiRMQHqwOWZSgoW90TksGWybtHsxKMsyU/dqUxBLlC2cJzCi0lNUq1D8Io5lxF13uZC5TuCKPy3k+SnH/uKioxUtgn9YSOgssVLPR0gOC3jSOYiaGTmZTuAQWLBgHAu/0ePJJBAq2msR4mUCpLORq2nm0DxTaYERHGKTTOodFkekKCf2CTqZn+RP/wB45DUjUDyABB+FkZiAICkxp+z+DDZzRuNqlg/iY52WC+000S8CmWDUlKT5lR/2iMUHb4xtO2WFH7PILjfXMcg2KAgAHh7UZOWhKRYvxeCib2NRI3X5jjbjyiOfKmAOymtVJt1asW8iWrK28AbitnseUSJlmzkA6V+EbzoKjZXYbDhSak5jSyvIsKF/fFZJRmmM4DqZyaCuvCL9ctWijS4e8CJwAbdHu15vy/tBU0FxKjFI+8UwoDpEiZOYNBypIGl3ctf9IXcNoz8b+DeYhvMFEEvBDV/IfGGvwHz9IMKSXq/OsRmRoCBwOluJLQPJ9go4lIIFG84kR7Jqzlgen9hDEPapbz6taJsOBkrTeNXbzpC2w0QnBmhuAR6+sW2yAUyFZgyXKutBpcMkD/MeERIQCQL2oXa4pb19IscVJVMOVKkpR+MAEAgjTKGtro0I35LJfilWETbCwiV4PMqilT1J4umZKVQ8s0sEc4zOLkOpyWJSP9O7/wDGNdLX3MqQgJAC54Ukh7SklL3r+8a2hjO7Tl7ySCzhTf8AcX4QYujczuTY/Z8x092qrEkWdKrqB1ZQqOYVxMX2EnS14abhlJOaalSUnQKoqWT0mJbooxk5GOUcSgrWolwgvZgnIjyDCLicspqLiotpXWkCS8ZWVfJ+pFWQ7LmibiVrWoIfdSTZyMqBUEaNV4M7S7NySimURM71e6G3gpZYpABU+jMo0d2zQF2b24MKiYvJLWVBgJiAoPexLeJBoLPEW2NtzZk+UonKqXVPdy0SwlRvlCAKhhU1pF+zlVKN2TTMIrMJeU5nCcpvYUPhSANrygmeQ7hkgHiACkPzZIeGzdurXMSofvErSp6VKSNOgjuKHeTv5iPVf6wsV44H5H55QKoEch4N4wUFiaiVmAJlAyjS6QSqW/NipHRIiPEyFBBJByOwVS5Sogc6gPytpHdhKlvM73MykkZUAODdMwE7tDoKkPa8dfDNJer7HPJewsNsqWuXmapUdTYNz5mNdsLZstOExACSo5UqUHLlKVALAegOVWcHihOkUykyUSJYQVqmEqAdLBnD1c8uMW+xMVlExw4MuYCOLoUGjlcnDkTvB0KKlCqM/iJYROAS5SC2YhszEF2ejs/SKzEYNRsAw+baxcTwoqDhkuQkaJc2HHrez6Q7/DFE+yq9Qfp6wXJJ4IUyukYela60+vr3EJkJ0J9PdBP+FK1d6tQ14enwh8rZCzZJPTWEcjUyNElLW/1NHIJ/wab+VX+VXyhRsBplFg5JKk9Y1m18amRgkIHtTVE0NcqR11Jizw/2XYsgBCEhlEOVgWo7GrGvl0ezX9kM+bkM2ZLGUAZQVUDuS+Vip6NCJ27oejEbM2j3skyJqrErlvbMRVJ4ONeLR2ThwDvp+P1+kbyb9iqMzicpIOhAJFdPDjr5RbSvswQgEOte6fasTo7DQiM4t6QVXZ55Lkpo1KfTwp2z8z5WpU9Gj0hH2dyUkbhIBq62e9DxGjhjBMnsnhgc3dj+UrJSwBce/wChC+LK3GjyCZh1W4kPwPTnAUyWpJtrxuH4cY9yR2ZwihSUFMfwk6U/C12HHzeHf+F8PYSEgmtS3Vi9C7+Pi5UWTdM8F7tQY6XBY1hycOrK4T4MfKPc1dhcORSQkNbfV8DWmjGHJ7DynH3aQAGclxexD9NKQ3ixKR4WcET+Agu2t2r6ROnYM0sAhThrkavYcI9nmdisMq6kJAP4SA3Jw3kYik9n8LlYonAJcAFLBq1DFiDyMDOhlFUeQStgzmfL69K+rxHgdmqK5kn8aVHXhqCBTi8e1o2PhgrdkqZr1cl7ZVAdHfw1jA9tcCcJjZOKlS1olzGBzf8AUTQhxbMkD/Vwg06ZqKvB9kZ26U8iQEkZSCbuRmenHQvcRW9puzMyRLScys1dQ7O70LpqWHlHrw2jhk4ZM1OQpUM29MdZvus7lTgiw98ecdotola801O4oZgkEUAJKUt+FiCatxjRTTC6oG2Js6dNw2HnqKe7lqUm5JKlb6j/AAsNBQMekXOH+zLEzxKmAMgoSakC4J1HFRp84J2DhJk1CJZUe5NUJKQls/tGlTu7ocm5a0egDDJCf3pLBvZ0sBzA0eojPLAjzmX9kuJlrC3lFZLBJUkpcggFQyndSATStKFxGLxe0wZ6pASvOFql/wBQJToXvHtG2ZksIOebMDAq3U5aswyknr59Y8RVsVK56FKWEidNyl07ycyqqvVvCGST2bycVgt+xHZf9uExIXLQZYzDvCQHLCwuP0jTz/s8CRmOIw+Yb1yddTYW8XjDbFxn7PNmBQcJJSoa3YkOLggG0beTKwy5Xe/tKaB1OC72SGFAzfV4Mtioy/a/CIwJSEqTMzuSUUSGCW97hrCKzs/L/aMTKBcBSgLZmAcktrx8Yg29jET5qu7KxLSxQlag1k5iQLFQFhwHCNL2D2GFTMyjKTlFBNdiVUYMQaBq9YLioq+w+Tl6ejSYrsHKmoIQqYHqClAZ2uQKG/HyjK9ouyC8HIzgiYSoBKsuVQKixSEipBozqNzQUMeiStkJY5VSf6EKVTiN57OfOHTtmgUK1qDgl0K9oXoSUgG7HgIRNoekzzHsxiEzcPiUrlgzGTlWW3Qk5qfldi/F+UansFs8TJhzh0gF7XKTxpxPhGU7U4eZgp87IkpRiA6SUkCqt4V4bwbgRF72F2xM/Z5jpYhY3gzFkqooKDZaioOsGUW/UjKSS8WW3aLDS5m0JMlAGQZM9qZjnUCBRwkJBEbc4HDAg93KGv7s9D+B9R49I812bIV3qigkqqxSk1JDFhcaDkGgrE7bCFHvZiUqJYpKSmqWBdIAtTh8hdYFSvJ6YiXJ1Cd4+DgUq1A31xhxmAlrG4z2orjwcsbv4R5/hO0bDdWliGdKSSOW8sG4tyix2ftWecuWaBpVgMxJLVJJBa9GdqRnJdhS9jTI7LlqTEF6uVK1q9C0KKyVjZigCTMBP/pD0eFG8oh8JGrXizlpvK40Gof2XYMT5c4mROBq5e3tDyfrHn8ntlNUCyQkWFn43AA9InT2qmkVI8m8adYR81MZcTNsdohwDm40t0Orto0QL21JQ9S5JP4zXgKf2aMBtjtRNyhlJBJdm4UjKYnaE6YpJDlgQGQ2tQlgzPwjQ5HLRp8airZ7FM7TyG9q2jl9b11Y+UCL7WyEg7wJLkb2atOjMfw098eTycHiif3c2pYEg1egqaCtLxKdgYpSiDJnE/yqNi3hWHtkrXsegp7ZyCo+wnIPaVlDkkOEgOa34e6BsX2/kgfvEFqMATQnlr9dMjO7MYhYphAhhczFP4hc33DygLFdmp0upMtAcWmIuXajlXI00rC6Q130alfb4FX71KQFFmCqppYV8jEsntwjKyZsxbaBCjWjXAAY+cYabs9RcTJiAC95pIe59l608epEc/w1J/58kf8AcNv6Y1fMHn8jayvtDUXJQtuYQdTWuVjyrHJf2o5S5lOdRmlgeBDk3v6RjsBgJRBKsQhAdkvJJP8AVu2PInpDpuFkAn/iFK/kkN/uUkt0jJGbZqpn2pTFhKUS+bOSXFaNLsSet7XFJt3ticTJXKKEMoBzlU+YVzAhWiuI16vWKmSwd1cw8D3UtJfiS5gReKW5IXMr/F5WhkjeQNIxqksleZhZVQNOIN2FxHoGFn7MCJcxUzvVAZsq2LKvvJSN9QtvFqCkYBSMxdRJ4lVQ/N7iJTMXlYKOUVLO1wwLNWC2Kj0tWIM3fTMkhJsO+lAkFqqKkKykPYcIrcZsqrq2hJlodsvfhbl3bdSgPXmziMBmJepOprfgawRJWMpfOVFwd641BoT5QHEbzLudi3KkpnmakFnJUxHGukB4zEJS4KBMzMzXp6CrcIqUypSRuy1PxzehDN4ho5OGYE5WSOJJD8n1pBpIV5D+1Gzu4myZwCck6WnMEHdC8oCgNRRlVFyWgfEylzVNLQlImBKWl5UpUEsxOagU/wBVgSZJzA7qm1DGn9QpE+y9n4pJHdBQD0cW8SwENGqyaV3gM2f2V7sFS/vVCoSkOA2sxVm9/GpZ+ztod2tRmIKwRRJOWprmfXXzPGLxWKxRlJllEuZKAqgOAltVAFIJfieN7wEvtYEApVhsKpi5ISk11G719DW8ZzsKhWyXCdvJiEqCE5KD8QIFb1DvC/8A6Riz7BHMBIfgLVboIzeP2ovFLAASnQJSMqX4niY5P2KEKSVTVMfyhL+qvU06QtLsLk+jm0sbiMXOK5oUSkPlAUAmW5dg3suaqMXEpOXChUtYSMwZBDrDggsdU7gIpTNSKiVOQgZiskpJy8XZuLWPTlEqNvpEvLkUp2JzKABKXY0Fbw7ljAlO7YfhMeUC+lyzGrg1DcKs8Bbe24FgDu3UMzqUSXBawI9qgL/MwFitqLypIypqaDTh1gc405gVLKuTUhYrsZvoFRiViqSU83LfrFph+1WIQwEx6XAD15lMVU8uXJiRGFzM5yuHG75PVwDSrG8UddiZD1dpJxLmdN/zH5woGmdnlJJSqbIBFCDMA949bG4hRLw4vZf6H/U5Pdm/w2JADKDDjp5RKrb4STlCVnipIbyiuWQSwcdSL8jSAWqTE1xqzq551os5/aWefxsGI3UJFDoCEv6wKNt4h6Tpos4ClCwYNlbSkQowpUCACriACW5sIiVgSR7JbiRR6cbaQ+EsHI228kp2jNN5iy1t9XzpHf8AEZqqlcx21USfe7WLQZg+zU5SQpEsrQTlGUtUB6EiwGsW0ns5MSK4ELUKfvVnUB2SaXdioX4Rk01aM4yi6ZllTCaFRs9Sb/rzgaYkEUfwj0vC7PxCVJVK2dKSpNQoTWpUtReoIoeAvA20ZWIKlGbg8O5q6ltVg5cLqaVY/rrN4nnqzrp0ETYfZM6Z7MlatQyCoN4AGnERPisAoGoRV/YINn5nn5Ra7J7Wz5BBEx0UDLIIYOKahq2gbWDVnILhOxWLWVASCWuCUpINg+ZT87QZhvs2xqyR3YDfmWgP/Kx5gxpT9pMpLq9pbXCKkahzrpWnWJE/afKSKFamBDkC59zlvSGTD4lAfsyxhcL7sZRZUxNmu4oP7xIPsqxAUkGZJYitVEjwZlX0MGzftJUvMUIJygE74Iud5SbgGxNL3iCZ9qU0FwgZa314eVPowuNINVshmfZbNSotNlkNqSD0Yqa+ohqewEsH72ctJYmkgkWcMXY6awNjPtInqcCgNwHa7tp6RU4vtNOmKJ3QWaidOcDPRvT2T4vYaJYqS/B/MEM3iFPyiTA4GSoqBJAy/jIZ3BoXBf5RQYjGzDRSn8YEmTCGrTnBcW+wWvY30rY+CbeWjqSul718afKJZeysElTiZJDPcJUOVFE/Rjz3KSaV6Xrx8YiBqqqQRRnudR0r+sGvmG/kaLtljMPLlBMgqK1slbEgFKS7FiyhmAI/lEZnDYtZYBSgOAVqdWhY/EOlGR2IawG8KEOLvz+ERy8GtjUECtH1DluYZyIZVWQN28Dv2kpCklRIU7ivGIM3gI4iVvDO4TR2AcA8HvD8bsxcss4WNFIIIbjDqhLZ39oyhg4+vqkQTcQTcnziaRsuYSGSlTXBUD4KALgRPidkD8yQQ+ZLkgcMqgC9NTCucU6BkAViSeERKnRcS9kykoClOouGzOEG27QP6x2bNkZzlkpls9UqWsVozKJfr1vSCprpDuPzAUy1d3lZT5gWUGYEFiOVRWLHCdmFrQpQXLBSHIJ0IoQRzDGzEp4wfh5C1KSUpUDZLe3xdJLcKUpBEvFAJZahlsd8KU76sQCrWJS5GtDKPuKd2XkSVtNVNKykHIlCSUqJFFEliCDoxfzh8vCy1v8As0kpSQSqZNVmJauWWrLuKezVNou09pEf8PMACFSJYQg5XQrTeSCClRBUSR+XmCM/tbbjTAdxQcqaWVJSSol8zpCrtfTWpMSjKckVSSVho2BKSAFYvKWDpCSWcOzvVnhQNgcagS0hWHUTUuBLapJDZkFVuJMKJt8vt/wncfb+T2nCbLknEoBlSyDIBbIlnzgPa7UeGbJQO9npYZQpgNB95NFBpQAeEKFHUvyF9/T8lZtqepM2XlUQ6FOxIfeRfjAWMGbFpBqHmUNbEt5QoURn8SKx19i2nIDWH08UmMxixhiQtYOa+Y/9NUKFDS0JHZBjsYvu5JzrfJfMXvGJxOLWQl1qO6fxHiIUKBwZggc2wNSiVGuvziKUaiFCirIA85RALG7w4qLDwjkKGMHbLnqT3hSopOW4JGoGnKLrYozYWaFV9u9bCnlHIUc3J+UHoygO8Y5O15CnnHYUdQDiTveXvEOxg3U/zq9yYUKF/cN0CKVRtN31iNaR3ILVe+ukKFBWwvRPLSMiqWNP8xiTBH7tXhChQk9fcyG7QSM6Q1P/AMSz744gNLcUOY1F78Y5Ch1oz2SbILmao1IQSDqL2McwAzB1VJq5rXKqsKFE5fHL7CrY9A+8bRxSDV6fyP41rHIUGRSJb7UnKR3OUlP3SLFuPDoIpO0FJh5pBPUpDnrChRz8Ozpn8K+hVSVkrIeyQ3K1oOV7YGjN/pjsKOt7OMJlzlZRU2GschQoVhP/2Q==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1608138"/>
            <a:ext cx="4478338" cy="3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CEAAkGBhQSERMUExQVFRUVGR0YGBgYFxkfGhsZGRsaHBsXFxwbHCYfGBojGhoaHy8gIycpLCwsHCAxNTAqNSYrLCkBCQoKDgwOGg8PGiwkHyQsLCwsLCwsLCwsLCwsLCwsLCwsLCwsLCwsLCwsLCwsLCwsLCwsLCwsLCwsKSwsLCwsLP/AABEIAMIBAwMBIgACEQEDEQH/xAAbAAABBQEBAAAAAAAAAAAAAAAEAAIDBQYBB//EAEcQAAECBAMFBQUFBgQEBwEAAAECEQADITEEEkEFIlFhcQYTgZGhMrHB0fAHI0JS4RQzYnKC8RWSorIkQ1OTFmNzg8LS4hf/xAAZAQADAQEBAAAAAAAAAAAAAAABAgMABAX/xAArEQACAgICAQIFBAMBAAAAAAAAAQIRITEDQRIiUTJhcYHBE0Kh8CORsQT/2gAMAwEAAhEDEQA/AMRt2WEYhCcylEIS73BBUCkVOa131gnbIQid90pJQpIUcqswS5YhX5TnBLVYEVMQ7VCE4lHdy1oADsuYVqO+ogvRqMCOIMVWImKK1KLlRJzEsfaJq5er6xxwjcV9AlhMmkIKq1dz9aOYrJK6xKpEwIV+QaHnrys1OcR4WW5g0lodaPQOyvc/s0+Y6VTEJzJD2I1Z/fBeyNvfdzjPzFEyY+cJAdgncGUULpTYVKq3aKjYGGyypkwJDgWNTUMW40eIJmNWmSlQACFhRSwZP7wp9kvcpq3AcTHLzRvQJG6kYWSpOVJMs1Wg5yHKvaStUsgMoAhkggAUqXjL9sELlZTMQtJlzAQvOlTy1OFJCsiczZyHrzpFXsXtgqXNKlJG85q4e4zAu7uS9obtzak6bLWHyISGCBmOcKfeJqkgA0rR6c+ePHJSSkJZn5KO9nClFrAD1ABNPSINvYkLmAhKUAUZNqAVqomrcbu0FYLGNiDlDh15QALkKy8fxNSsV+0MKUAA/hNeRL/VhHoxSTVhCtnJ+6mlgychckgpq1Gu7+kTbQUMyczklIJ9acbX6xX4ZBUCPHyh8jDKLnSgflaM4K7bMy+wnaJUiT3aXAUoKL0Bo1Gv0J0o0X0sTJiSrvQlT94mWndKZk3OohKSQlJyoUt6BgG1jIJAXLIUkpyVzcW0FKOB6RZbN2TJnYYE4lMlSFlawUmo3Up3swAIBWQC178OeXFBJu6/uAIFxa0pUkvmIDUUTlP8T666xDh8SoOAG1111vBMzDd3kUVIUCkK3VJU4LuSKhPCtmfWEMU5DDKLvy5WccoHVbEZzFJKJZVmsOlS3K/g3hEew0hSVGgLu2pZraWJ1FvCBtp1AALAmrudeWgqbQ6RJAQm/EQaS4/qG8FlhsXvFRSSCVKYEhnLlmFB8hAG35pVORUrAsWVahZiARdurw6Qb5dXd+baGIjL+9S71+qco3Ekp2FbDJ85JYCjVDdBTxAiNc8BNDUtTi7V+uEcTiFEZczpFg/1xjqcMTlHAv7/AIv5Ro8aXxGC1ynTlro3G7w6Y6VWcHl8vH1gTFIYjmfBoMlTUsRxguHpsAOuS5cOX0+ESJJFGPiwidMsFiS9eAEdmp3a8b9OUGMWAgcvy6QsQpyAxLM+rXL8GiMVvROhY/HnSOz8WnMcgCHFU5nfqSONfGFnF2ALlyCRkoXu3C2mv10ln4RgTRYRwYkWckPmADgOzVEV0mex6c/fBCVkzEqSwIvxZnZ35X6mIeOcmHKQC5LA3D3DcGY8mJrHJ+FmKkmYmZuJ/AkilPavQHpEeNTmVcpDMnLRst/1esATsKUsonONeVjXQCsV4lnZkBzXc3LUdzp1hQUlCelTRucKPQHCsRiUJxyFk5pbJVQlwFDMAXJOYZhd4rpqpQW6cxCQL1Di5DE7r24+kRTsHMkzSmaCFg6l34KSbKSdCHBgZEkqmAAs5NdABc2qwhFBVvoYPx+K7wEpIylXsgs3A5XrrXSGYO4gvHqaQAbmYNC24lqF63FDbSkC4NNRE0/SUjo1cidkwy6GovyJqNPfB+D2hhkSAJkrMnLlAJ/E6zVOdJS5WoFRBalC9aiesJkMvNlJDsz04OQHpxEVE5KBVBUpLgbyQDUOxYkCri5jn5U3gnJ0XeLm4Tu1Kl+2oEBIL5SLEOzWZ+D04UGIxClJNVGlTU0d6/rBGzMVJCvvpRWinszFBQABF6ggk2OoDEWI20FIJV3alBPMaE0BOpa9GicIVKsiAyEMSoU511v74ZtRRKQSVEu9dQTc6u8PkzFFJqSzeGsMxqCZZJHAc7i8dKxNWHs5suakE5gSMqrcWOU9MzQsJODEVckadfjo0DyZYID8flBkmSAwBIVcEHXQhrENFZePY8h2Nxik/dh0irh7jgR1e7xDhZ0tlZ2BcXSS4sWYtTX0eCTIBqpRL6m51v5/rE06WirpBfly9erdXhVOCVE2yBWLKk2VlfV2obdKxI5LW9Pfwhhw4CRWgqG0fX0iV2HlWnw90Rk1+0BDMmEGpD6PE0pBIe7DQ8uBrbhDZ6goAFnGo1F6jVofJRRtG90LismHYaU7kAAuaDrCUn71FNPjBey8PmUU0Symc2AI11qYuZ/YxZzTJcyVOEsOoSyq3EOli2oBpFIL1OykYt5KebUvQEu7AAV4fVIdLkOQDbn6VdhCO6Q9vH5RKqaFKOUWFusTimKhs+S4F3B84mweAMyiQSzOBzIABPFyI4lYZmL3iz2ftOYlISHZLFKWBZVSFg0qQbHgIvxxtfIZJvQdiuxs6SgLXLWlIuWGthQsIrV4R5alB6XFPdrXhwjS7B7TZMqV9+AC5GdKkqBvmBTUmusBdrUoRPmJlMEFlBjRlAKH+6OiqWGZxoyeIwwoOXB4riSkuA5FQWb1PjF2sVDcv70iBchBvxsKOw143hJY2hfEBXhsqmLOoBr8bs+tfA8IlXKCVcncgAcxXUi8EJwg42II5MXYcngbahXnSsnMDc1N1EkF7XiOJukLsb3wBcJDgqD2rrZvP6M6FjNUe9xTybmIAWv7zKQE5lMOvEk0SOn6QQiYGdQLAlOZ6FQ4Fy4bhEZ8bWVYtBZmINSz/wBJ94hQyVhc4zBiD/5iRaliXEKEXkgg+3tnf8VLlolgFYGVKFOFDMQCmlCS+7oRWrxRS1LdRQSCh3a7KOUt1zNHoMnbMqfOljL3oICsoDrSyiAMrgFWpKRYhwGpk+0ewkS5i+7JZ3BUAkKH8Ka5S+jnmEmkW4OfChJUytlarFFQSDZNhZnZ6aQXglVFH8YDmoYgZszC9fjyix2YhzF5FY6LXbKmkJ9obz25EfGO4fFSwhCJstRChmStFFBymhzDeTSoA8YPxK5YlATVfhVlSE+11Oml3jKJxJMoSyxYXaoq5D8GD+URklLDJM0s/AS5jzUJQuXnYmxAKXBVLSss6gpwhuTaZvEYUJCsyk5hoK1BHC4Z/KGS8Q2pcedLc4jxU4zC5Z6WHBq9TeEjFqQpNgcSEpUCL8HfqPrSBMaDlVvOC1wxFYchD3MLGyClD1YjXVtRy+UUXxGshw1QEuz69WhyZ2UuK8uVIiksQxpBPd3arBqe4xdtaY8hSJ7kk2vxqdOf94kxK2sX4OLgszDhV4UjDhSkJKSkEne4gXbiwHuiOcSRmSyAd2o3rBhypCuK2I0FHEkADLUi9yC3lx+rOmKUoJTmG6DRviBUkhoGCizEisESkpUSCrKzX1rVtA16xJ/Iw1EsBRChUUPI8xpBDxXEb7C5LObX1PCJ1ycpIJfLQ5SDw1BZuf0ElC3hgot9m4dKnKvZG8eDlgBTpG17F7VGGxAFCmYMpBOh1EZDYJzJWln1q30zRoNipShYmrACZb1PEOUjz0GggJtHpcaT41ZXdosEJM2cigIXQN+EuQQfIeMU+HIBUQTdv7Rou1+LTOVKWPxShmp/GpvT6tGckyw16OTFE1TOB7dBklYJrbl4Rb4SUyQzM5d3b+8UchOZaQmrtrGmRkTLKXUpRIfhYvlDPdta8NIMU+ivC6kHdn5X7yyilKpiQpIIJQMzEHRgYg22pKps3KUlOagZqCm7TgOWkAYPapkTEKZQAIozKUHqlINQ4o5tFzN28e97xCUylKqSgMXNy+j8meKpOhuUpEpZ8qQTQgGuo0t4GFOwJVKQoIJExZAKUkDM3sOaW58ecbja+G/a8ArEFIE6WXCgKqSnKFZuNSS/KPOsTtKZl7rMSi2XQ82ap53jSVKmQejk7CGWoOCHtVDXFCM1IZtPDlPdZhlzpzDfclO9XKHaos8OkbWachwkJVksKJJUA7cnNGuB1hnad1YkuRu2YluZDqU4JrfXSOXTyKQYRCVTQl0jdXmIRnI0SopLUHHT3gbalTO8y94JiEkBOUMmz+y1Gt5CzQ6T+8VSv5q28Kw7ErUFVZ2FQ+ocGhhvJxlgWwBSwCRUMTR2+FoUWMnEFhQ+f6woX9Z+38g8hnZHZQm7Sw0lRoZgcjUB1eZZnh5x+cmWokhBZJUH3gos6iXTRz4GK3YBKMXKPeJlKCwRMJGVJFcxu4EOOIO9apc01H1eLctNIo3gZtcNPWAzJIG7UUAqOpc+MH7IlO3OKR3UTxMaTs/MAmIzA3HMeOsF9FqwN7So+8lpvlS/JyT8orkpDEhWUt4c7M3q/hE/a3FheJWQAwZPpX3xUyiQkgOxp6vCtX2QYZIQhxnJyn2mNdeVHpcGAJiTUiwPi0Sd90hk6cCNOfpDR+hkTYZBU3PmHuBR73hbVlZR1FuYv5HjDJYLJI4PVgGdqF3I59Yix1Bwet7B7Qa9SoIyQqgiXCm9T4XPXziKQN0W/tBWDZ2NG5jlYw8nhhkHKmk90PayAlPAPUuzcnhqwmrpZ9Rp8CIUyaAsJUXGRJaoBKgCAXq1Woz6UrEay1ql2cnhrYaRCUX2wJ0KWgcacn+Ih4QlwksxBqb8jS58B8oJqDyJepaFNDk6sCfK9jG8fZgsds/DmZNSgVzUYXtws1LxvcL2YkZWWCVMxKSwJet30pfSMt2YklDznYkMnp+I+LN5xtZeNCZImKDUzH4edPOKwUW/oUcGlZUT8EiVMIkoYUoS5rW7W4Bov9l7OlmXlxOZlEFOUh0EOM1bliRltXpFbsOYVgzVlyuofROgHgxifFY4pUAKwHFRblIdTk14IZt3sapEk4iTMVOloISrMnIpIplYOQU2D06Rk0SVMOIv4x6LiNpT5WCxkjEJyAyO8SSGLqICQCKF/MER5jgcOuasJSf5lEmgF1HoPOkLJKrjgRxadF/snBZZa5pIceyOhDkgWJFB/aCVycyH/MSPQD3qit2vLlkAyRkUkMFihLfn/MDq8WWFm/dyxRwoe5PHrFuNprA7i44BpiEAAgNmFzfhlc1vEkzEZVPU0AAFya+Qo7xFJNybB26uW+cdw4qCdaerwZOlZoq2bTsd2gWt8PNSEIVKWhJcEVzKrS9TciMHi8EtDKaijQ0LEEWIJr1j0GT2bR/hUycoELGaYkgkUDAOCwI14WjzReKUCwJCegdj6UaOflcqQnIksIgmzvvBYWpQdDTpXWOTlHMXLauATHUBxRiHdyK+J1iGfMIUGFGLtbS5iLV6J1ewzZ+CSVgrmNLZ1ULuAaJFuFaW8x57BZFww3nDkGtWtRjEmHUAS4I6EtQ6t1ivnrCp1BQMPaYGnF6BuYaGj67i+uwYYUuTmL5QXhRFiFsohRUCCzZ0/Ewol4yAQd0tJSpVTRlAoOmpFzXUV84CUnW+r/WkWODx4StmRUn2t4MXodbE+hDQ7HYpPcDLdTghqAE5vac5q06DkIum08odIBwOAXMqkO3MRruzmAKVgzAUgFySPcYyGDRURs9l4hUuWS7pSHymrsDx5RXbLt0Y/HzM0+aWcmYaUe/CIUJN7eEQpzKJ3WJrEkpKk3JHu98ZxOcnQRY0e9GOsRT5FLfXGHIVu1/tHEz6VsbkDTXrCJNPBjmHmAAa2Pg9R9CGbWxOcuKhgBeg4V+EShAHstxalfrnA2OW+gFb9BDR+OxkclIpSvKHJRq3nX3iOISWpz8gI6MQSzmhf4xXPQXsnKsyyXd2AubAD4RKueQnKeL2DvX0v9WgwskqJJNzqDzvwhy8NU5jUaD56xN1dMVj5ixSDdk4XOouSAAQSDxForhKdQap4c3jQhSZEsA6Xa5UeHEwksYWx+OHk86H4zFJloypYMKDkI0icGZmFQhSikqlpci7sHYmMPs+WrEz6po4FdHLADxcnoY9IUkJDAAABgOAFvSH4o0PKfkwNREtAAZhT9IGEsTFJErNmAK1qUAEJSmpVrupFST5RFiZhWrdroBx5xbdosIMPskGXVU+YETVAh2S6sgF8rgcLDjCy/yOukOvQr7MNtztDNnqSFLUpKaJCiXuo5i5qouTydhYQbhld1Jp7c0AnkgWHJ/aPhFGZKTMlpUQkK3iXDJT53vTpxiyxuOCiVBiNGYhreIESksIHFVuciDFYplBHJz46eUXmCVujolQ8hGXWreOr8WceIMabZYeTKUNAUHwt6ERbi2T8vKVsdNoLu5J6OXhqVsE9flHZqN6BhiR3hCn7tLElKSWqygfrWKTTawVg6Z7N2lxoRslamABkppzXlDeseGHGEElqkNp7JY0e3UfN/YMQlONE/DJW8tUpIlKFBmlspJ6Ek+EeP47ZsyWtljKoKZn3gQavazRPk6ISCkzSpL5paXqysz0uSS4CjxHpFdjJjKDJYMHrwHre8R4iaS5JDhQu5UzXevi5e0Q7Rm/eJYkgk3ryvy+UTjDOBWFyA5L0+FPdThDUljcUN29fLSOCWQSasGc9RDSjdo7W4+bRNqmTA8YpWdVWrpb3R2B5+KIUQKDhCjuUXWkUBU3glaWCR8/B/A+6GLlsbeJhG8K3Y8csLwktyIv8cru8GsvcMB1IHuMUuBFRF12kRlwson/AJiyw5IF/NQ8omtjz0ZJC3qQPXWJypgGJpztEUxTA0b+8PRMolmIMUqyA4kEO5pS48GEMnzaDz5+cPyas/Lhr5QLObNTjASthROFBgTpEc6Y4Q73J/22jhXo3vhk53SDoH8/7QyWRlsIkAMTcAa8SwiEKHofjEi/3Z+rkUPVn8IGSaQ0V2Z7LzZOCVM7tASSVqIHNkndqQL6+cD42WpEwpIy8RoOhBNG1eCdnzwkSiwJAUpzmZ3NGB6Ggu0WGOxEmewmFJLVUXDqzEgpINiLgi78YhdSbY0Y26KjZW0paZozO9AkgUBJZ+Jv74n2lNzZ6vUMDoA7+dKwJKkiXNRUKTLZQZRuWO6RUEK15RLtDEBbFKQhnepOZ/zWqIZpeVoDuqFsnbkyRMKpcsLXlIrmLDU7pHRzFvhe26pwWJ6UplgVyZgp1FgxckEetQX0pkbeAfMl8vshISmrEZiQk5qPRxAe0dsd6GCEoFXa6nIO8TwajNeKqPVDJJLZscb2kGFUh096iYkKStKmVl4KSUsFdCXDHWNFtPb8jFbIAlFSlonJKkkAKS6F1OVyRcOSbc2jyGTiiHBYghi4egqwN0+BEevTBicPKw8jAzDJ7897LILbmRRWFHLUBRGmlnJJLgkqBvJgUbOnpzEJUlGqikjonM1Q/OAApQVMJDpSWLcSQCfefKLGb2ixK5neLnKWpKnBVUOOQ0gE+ykVN838VuI4vC2tC2qo5hVutJUpkO6gC9K0rQHSL2Vt8hKkyxKCEqoFFXeGgsBc0/WM+hW8X5CmgbSLTZ+EBxCVKDgC13BfK/HlBhByeFpAumWIx8yYAGShSqmpzANQcqVh0nD4lC0lJCWS4JLpUFUPJWoY0o0ErSEDdSADXSvneIRtVKKqUkdVCA21otij1zsFteStKJfdhM7LvZQSKAVFGSOUef8A2jYJMrFTz3ozZgsIIXmaZU1bLRw+vVorsH9qJw+USQlTEkgpASSfzFsyvlBfbvGoxiZGMDJ76WygK5VooQOIYm/CF5Mx9SJMx01LAboFczuP7gaMYhxG8pLadNTW0OVRhxoXPz0rHcegS5uUKetCAON6EiIxtPAmRu0F75ANC3uETKKkKCC4pz4As0OXUjN6jpaO4oCYob+uoYkHnbTWC5p4YLFNQoGrPS6QTbjHI6qSr/qqsOPDrChE4+4cFIJm8OETJDkmB0TNIKQmOmeC0Cy2VIzLSHaDO32PzGUkFu6SAEgaF3N+Q01hmw0HvA3WK7tSr/iZgUaggVFN0NTxBicNmmVZxCmodA7nX5RKk7qVFNyQ4pUMfjERZjzIq4owNL+kTlA7mWf4lC3AAvw1aL4JnTM0eIl1UOcSrQH42iNI3h1hEl0BDZjMa3Pk8RLqs9W8oepNXbr5RFJNYZIZEqjRXUREI6o7vjCkhyIZYQDR4KYhapScuTIkBw5c5kVU6t3Wo5UgPaRJWklnyio1DmviIUnHBKiwckVagIcEgilKN84DnTisg3pxOmlesQhHJjuYum9QGiWXs6bNSooQtWWpYEsLOeAiADeBS5IbnX5PGn7Pdu52BlTZKUpafRRWDQFJS4NtdYp3gMaMpjJRCEJKQHDuAXOnHjAASW5RZ455gCgGdwK8OFAwqIFUncrf16PDxkX5IpUwaPTOzW2MuGwi1ElUuXikIoTvEIKEe9o8yjU4WS2BQqhZZobMoVpo5YO3kYaehOJJyplaAUulQIIcF9CKMeFYnlMwu9denOFO2OpeVMpKlqUHSACc4oCEgO6kk19zVN0OxWLlJQqbhprCqgA6imj0SSoUesQavKFlBxlTKVgFFQ3QSLafV4JJGVdi9iG/Cw86j1gLHYRSVABSTmsAXPlo8R4XDK7tU0AZUHKS7F1MBTW8dn/j5I8UvKWeiM4Njp2ziZfeoWJgZ1pD5kHgQbjn8KxWFT2g7aqyJgmy3SJqQqn5rLFNMwJbmICXKINb/OsK9uyhNKl2jZ4oj/CkJF0zATW2cL979H6iMagxoJEoHCh/aXOQlJ1ZlOOJAOX0ibCDzpYSlDu5NHD2aorasD7SG8g61D9DYhobiAQf5SBfqWh20lOpBZgaCjUDAfPxiMY00xaJ1zVlQSK0BYVrXleJJc4pWEkMVfFxXVrw1I3i/wCUF9aO1WifHYFYMtTAliCUqr8G8OfSEmk3TFassJOGBSDnbwVpT8sKDf8Aw8pbKSAUqAIdNaix3tLQo4aiDxZhMMl1QdLFYDwQuYPliPRns6I6NN2LSDPS4o7nkA5PujG7dxClzipVSok62KiQ3KN1sWX3OFnzrHu1JFbkpbxqoRgp2GJ3iS/MfF4HHWxZg+Vpb0qrxoP1ghABly6j8ZavFI/XwMNnYbdABfkAflEuDwYZ1ODzBtStNbxVtChAy96rM4SxNL0SWB5uICl0UOg+EGHCJcnOwP8ADxFfC8C5AFkAuAWeBExEs3NLNSGIsTHSqHKTumHMQqNBE2DS5s9DTwPCI6lLPQF+T2+EPwgOYN0jdADZUh1qBOXdJGldE8rRDJwiiWIZiQbX3aeogkA5ip6txL0q8EYBITU/zFzcm31zhMoah+ImIkpAUHUQ4S/4eKj7hw4UiDETwwzAJBo7OB11bpWINoqK1AqYlQJcasB8BBEnZfepUagbofnV79B5wrpZZXjg5XQzEJCSlLUSnQ/iU6nfhVPlEh2alcrMl8yVZZib7qmyLS2mZ0kaHLxifAYcJUSrfTKKXSblGbeA4M/g8PxeOKMSa5qlJFRmSbjk4LjgWIhU/YvKOoP+vZlVpYkHSNLInZcEg8VMB/W7t/SYAxWxFFZIIIVUEvUHW3UdQRpFpjNizJez5ayxSJyhR6ZkApJ5EhflFnKLxZzqMoO6Lvs9tQYdIxAUchWUhIABdiQd0BxYHwNMoeObNViZi5qUolpSSc5YZQ9Cpd1K8yatFZiZassjDihCQov+aYAok8GTl9eME7cI7gBD92EEAM2+FgqUrmUpA9NIRJJmlKU/sUWLm95MZLLY1WAouHqah/OIp2PfDZPxGYCeYCSxPifSDMPhAJNeAL6gmrjoIBTgKZSsIJDkqzUZwUnKCeGmsNGSf2FlDxq+wnAS0zGSogAPMBr+VlJpdyEnkz2eAsfLYjdKXFj41HKD8OlMtAOYLMtZNAWUgGoqHZQzaPaOdo8EJUxSArOAo5VO+ZCt5CvFCgfGLyVvy9xCnStjGt7O40KRlnCUZQokTAWzkk7pSCUlsznpGRjRbIw2bDTVGiRMQHqwOWZSgoW90TksGWybtHsxKMsyU/dqUxBLlC2cJzCi0lNUq1D8Io5lxF13uZC5TuCKPy3k+SnH/uKioxUtgn9YSOgssVLPR0gOC3jSOYiaGTmZTuAQWLBgHAu/0ePJJBAq2msR4mUCpLORq2nm0DxTaYERHGKTTOodFkekKCf2CTqZn+RP/wB45DUjUDyABB+FkZiAICkxp+z+DDZzRuNqlg/iY52WC+000S8CmWDUlKT5lR/2iMUHb4xtO2WFH7PILjfXMcg2KAgAHh7UZOWhKRYvxeCib2NRI3X5jjbjyiOfKmAOymtVJt1asW8iWrK28AbitnseUSJlmzkA6V+EbzoKjZXYbDhSak5jSyvIsKF/fFZJRmmM4DqZyaCuvCL9ctWijS4e8CJwAbdHu15vy/tBU0FxKjFI+8UwoDpEiZOYNBypIGl3ctf9IXcNoz8b+DeYhvMFEEvBDV/IfGGvwHz9IMKSXq/OsRmRoCBwOluJLQPJ9go4lIIFG84kR7Jqzlgen9hDEPapbz6taJsOBkrTeNXbzpC2w0QnBmhuAR6+sW2yAUyFZgyXKutBpcMkD/MeERIQCQL2oXa4pb19IscVJVMOVKkpR+MAEAgjTKGtro0I35LJfilWETbCwiV4PMqilT1J4umZKVQ8s0sEc4zOLkOpyWJSP9O7/wDGNdLX3MqQgJAC54Ukh7SklL3r+8a2hjO7Tl7ySCzhTf8AcX4QYujczuTY/Z8x092qrEkWdKrqB1ZQqOYVxMX2EnS14abhlJOaalSUnQKoqWT0mJbooxk5GOUcSgrWolwgvZgnIjyDCLicspqLiotpXWkCS8ZWVfJ+pFWQ7LmibiVrWoIfdSTZyMqBUEaNV4M7S7NySimURM71e6G3gpZYpABU+jMo0d2zQF2b24MKiYvJLWVBgJiAoPexLeJBoLPEW2NtzZk+UonKqXVPdy0SwlRvlCAKhhU1pF+zlVKN2TTMIrMJeU5nCcpvYUPhSANrygmeQ7hkgHiACkPzZIeGzdurXMSofvErSp6VKSNOgjuKHeTv5iPVf6wsV44H5H55QKoEch4N4wUFiaiVmAJlAyjS6QSqW/NipHRIiPEyFBBJByOwVS5Sogc6gPytpHdhKlvM73MykkZUAODdMwE7tDoKkPa8dfDNJer7HPJewsNsqWuXmapUdTYNz5mNdsLZstOExACSo5UqUHLlKVALAegOVWcHihOkUykyUSJYQVqmEqAdLBnD1c8uMW+xMVlExw4MuYCOLoUGjlcnDkTvB0KKlCqM/iJYROAS5SC2YhszEF2ejs/SKzEYNRsAw+baxcTwoqDhkuQkaJc2HHrez6Q7/DFE+yq9Qfp6wXJJ4IUyukYela60+vr3EJkJ0J9PdBP+FK1d6tQ14enwh8rZCzZJPTWEcjUyNElLW/1NHIJ/wab+VX+VXyhRsBplFg5JKk9Y1m18amRgkIHtTVE0NcqR11Jizw/2XYsgBCEhlEOVgWo7GrGvl0ezX9kM+bkM2ZLGUAZQVUDuS+Vip6NCJ27oejEbM2j3skyJqrErlvbMRVJ4ONeLR2ThwDvp+P1+kbyb9iqMzicpIOhAJFdPDjr5RbSvswQgEOte6fasTo7DQiM4t6QVXZ55Lkpo1KfTwp2z8z5WpU9Gj0hH2dyUkbhIBq62e9DxGjhjBMnsnhgc3dj+UrJSwBce/wChC+LK3GjyCZh1W4kPwPTnAUyWpJtrxuH4cY9yR2ZwihSUFMfwk6U/C12HHzeHf+F8PYSEgmtS3Vi9C7+Pi5UWTdM8F7tQY6XBY1hycOrK4T4MfKPc1dhcORSQkNbfV8DWmjGHJ7DynH3aQAGclxexD9NKQ3ixKR4WcET+Agu2t2r6ROnYM0sAhThrkavYcI9nmdisMq6kJAP4SA3Jw3kYik9n8LlYonAJcAFLBq1DFiDyMDOhlFUeQStgzmfL69K+rxHgdmqK5kn8aVHXhqCBTi8e1o2PhgrdkqZr1cl7ZVAdHfw1jA9tcCcJjZOKlS1olzGBzf8AUTQhxbMkD/Vwg06ZqKvB9kZ26U8iQEkZSCbuRmenHQvcRW9puzMyRLScys1dQ7O70LpqWHlHrw2jhk4ZM1OQpUM29MdZvus7lTgiw98ecdotola801O4oZgkEUAJKUt+FiCatxjRTTC6oG2Js6dNw2HnqKe7lqUm5JKlb6j/AAsNBQMekXOH+zLEzxKmAMgoSakC4J1HFRp84J2DhJk1CJZUe5NUJKQls/tGlTu7ocm5a0egDDJCf3pLBvZ0sBzA0eojPLAjzmX9kuJlrC3lFZLBJUkpcggFQyndSATStKFxGLxe0wZ6pASvOFql/wBQJToXvHtG2ZksIOebMDAq3U5aswyknr59Y8RVsVK56FKWEidNyl07ycyqqvVvCGST2bycVgt+xHZf9uExIXLQZYzDvCQHLCwuP0jTz/s8CRmOIw+Yb1yddTYW8XjDbFxn7PNmBQcJJSoa3YkOLggG0beTKwy5Xe/tKaB1OC72SGFAzfV4Mtioy/a/CIwJSEqTMzuSUUSGCW97hrCKzs/L/aMTKBcBSgLZmAcktrx8Yg29jET5qu7KxLSxQlag1k5iQLFQFhwHCNL2D2GFTMyjKTlFBNdiVUYMQaBq9YLioq+w+Tl6ejSYrsHKmoIQqYHqClAZ2uQKG/HyjK9ouyC8HIzgiYSoBKsuVQKixSEipBozqNzQUMeiStkJY5VSf6EKVTiN57OfOHTtmgUK1qDgl0K9oXoSUgG7HgIRNoekzzHsxiEzcPiUrlgzGTlWW3Qk5qfldi/F+UansFs8TJhzh0gF7XKTxpxPhGU7U4eZgp87IkpRiA6SUkCqt4V4bwbgRF72F2xM/Z5jpYhY3gzFkqooKDZaioOsGUW/UjKSS8WW3aLDS5m0JMlAGQZM9qZjnUCBRwkJBEbc4HDAg93KGv7s9D+B9R49I812bIV3qigkqqxSk1JDFhcaDkGgrE7bCFHvZiUqJYpKSmqWBdIAtTh8hdYFSvJ6YiXJ1Cd4+DgUq1A31xhxmAlrG4z2orjwcsbv4R5/hO0bDdWliGdKSSOW8sG4tyix2ftWecuWaBpVgMxJLVJJBa9GdqRnJdhS9jTI7LlqTEF6uVK1q9C0KKyVjZigCTMBP/pD0eFG8oh8JGrXizlpvK40Gof2XYMT5c4mROBq5e3tDyfrHn8ntlNUCyQkWFn43AA9InT2qmkVI8m8adYR81MZcTNsdohwDm40t0Orto0QL21JQ9S5JP4zXgKf2aMBtjtRNyhlJBJdm4UjKYnaE6YpJDlgQGQ2tQlgzPwjQ5HLRp8airZ7FM7TyG9q2jl9b11Y+UCL7WyEg7wJLkb2atOjMfw098eTycHiif3c2pYEg1egqaCtLxKdgYpSiDJnE/yqNi3hWHtkrXsegp7ZyCo+wnIPaVlDkkOEgOa34e6BsX2/kgfvEFqMATQnlr9dMjO7MYhYphAhhczFP4hc33DygLFdmp0upMtAcWmIuXajlXI00rC6Q130alfb4FX71KQFFmCqppYV8jEsntwjKyZsxbaBCjWjXAAY+cYabs9RcTJiAC95pIe59l608epEc/w1J/58kf8AcNv6Y1fMHn8jayvtDUXJQtuYQdTWuVjyrHJf2o5S5lOdRmlgeBDk3v6RjsBgJRBKsQhAdkvJJP8AVu2PInpDpuFkAn/iFK/kkN/uUkt0jJGbZqpn2pTFhKUS+bOSXFaNLsSet7XFJt3ticTJXKKEMoBzlU+YVzAhWiuI16vWKmSwd1cw8D3UtJfiS5gReKW5IXMr/F5WhkjeQNIxqksleZhZVQNOIN2FxHoGFn7MCJcxUzvVAZsq2LKvvJSN9QtvFqCkYBSMxdRJ4lVQ/N7iJTMXlYKOUVLO1wwLNWC2Kj0tWIM3fTMkhJsO+lAkFqqKkKykPYcIrcZsqrq2hJlodsvfhbl3bdSgPXmziMBmJepOprfgawRJWMpfOVFwd641BoT5QHEbzLudi3KkpnmakFnJUxHGukB4zEJS4KBMzMzXp6CrcIqUypSRuy1PxzehDN4ho5OGYE5WSOJJD8n1pBpIV5D+1Gzu4myZwCck6WnMEHdC8oCgNRRlVFyWgfEylzVNLQlImBKWl5UpUEsxOagU/wBVgSZJzA7qm1DGn9QpE+y9n4pJHdBQD0cW8SwENGqyaV3gM2f2V7sFS/vVCoSkOA2sxVm9/GpZ+ztod2tRmIKwRRJOWprmfXXzPGLxWKxRlJllEuZKAqgOAltVAFIJfieN7wEvtYEApVhsKpi5ISk11G719DW8ZzsKhWyXCdvJiEqCE5KD8QIFb1DvC/8A6Riz7BHMBIfgLVboIzeP2ovFLAASnQJSMqX4niY5P2KEKSVTVMfyhL+qvU06QtLsLk+jm0sbiMXOK5oUSkPlAUAmW5dg3suaqMXEpOXChUtYSMwZBDrDggsdU7gIpTNSKiVOQgZiskpJy8XZuLWPTlEqNvpEvLkUp2JzKABKXY0Fbw7ljAlO7YfhMeUC+lyzGrg1DcKs8Bbe24FgDu3UMzqUSXBawI9qgL/MwFitqLypIypqaDTh1gc405gVLKuTUhYrsZvoFRiViqSU83LfrFph+1WIQwEx6XAD15lMVU8uXJiRGFzM5yuHG75PVwDSrG8UddiZD1dpJxLmdN/zH5woGmdnlJJSqbIBFCDMA949bG4hRLw4vZf6H/U5Pdm/w2JADKDDjp5RKrb4STlCVnipIbyiuWQSwcdSL8jSAWqTE1xqzq551os5/aWefxsGI3UJFDoCEv6wKNt4h6Tpos4ClCwYNlbSkQowpUCACriACW5sIiVgSR7JbiRR6cbaQ+EsHI228kp2jNN5iy1t9XzpHf8AEZqqlcx21USfe7WLQZg+zU5SQpEsrQTlGUtUB6EiwGsW0ns5MSK4ELUKfvVnUB2SaXdioX4Rk01aM4yi6ZllTCaFRs9Sb/rzgaYkEUfwj0vC7PxCVJVK2dKSpNQoTWpUtReoIoeAvA20ZWIKlGbg8O5q6ltVg5cLqaVY/rrN4nnqzrp0ETYfZM6Z7MlatQyCoN4AGnERPisAoGoRV/YINn5nn5Ra7J7Wz5BBEx0UDLIIYOKahq2gbWDVnILhOxWLWVASCWuCUpINg+ZT87QZhvs2xqyR3YDfmWgP/Kx5gxpT9pMpLq9pbXCKkahzrpWnWJE/afKSKFamBDkC59zlvSGTD4lAfsyxhcL7sZRZUxNmu4oP7xIPsqxAUkGZJYitVEjwZlX0MGzftJUvMUIJygE74Iud5SbgGxNL3iCZ9qU0FwgZa314eVPowuNINVshmfZbNSotNlkNqSD0Yqa+ohqewEsH72ctJYmkgkWcMXY6awNjPtInqcCgNwHa7tp6RU4vtNOmKJ3QWaidOcDPRvT2T4vYaJYqS/B/MEM3iFPyiTA4GSoqBJAy/jIZ3BoXBf5RQYjGzDRSn8YEmTCGrTnBcW+wWvY30rY+CbeWjqSul718afKJZeysElTiZJDPcJUOVFE/Rjz3KSaV6Xrx8YiBqqqQRRnudR0r+sGvmG/kaLtljMPLlBMgqK1slbEgFKS7FiyhmAI/lEZnDYtZYBSgOAVqdWhY/EOlGR2IawG8KEOLvz+ERy8GtjUECtH1DluYZyIZVWQN28Dv2kpCklRIU7ivGIM3gI4iVvDO4TR2AcA8HvD8bsxcss4WNFIIIbjDqhLZ39oyhg4+vqkQTcQTcnziaRsuYSGSlTXBUD4KALgRPidkD8yQQ+ZLkgcMqgC9NTCucU6BkAViSeERKnRcS9kykoClOouGzOEG27QP6x2bNkZzlkpls9UqWsVozKJfr1vSCprpDuPzAUy1d3lZT5gWUGYEFiOVRWLHCdmFrQpQXLBSHIJ0IoQRzDGzEp4wfh5C1KSUpUDZLe3xdJLcKUpBEvFAJZahlsd8KU76sQCrWJS5GtDKPuKd2XkSVtNVNKykHIlCSUqJFFEliCDoxfzh8vCy1v8As0kpSQSqZNVmJauWWrLuKezVNou09pEf8PMACFSJYQg5XQrTeSCClRBUSR+XmCM/tbbjTAdxQcqaWVJSSol8zpCrtfTWpMSjKckVSSVho2BKSAFYvKWDpCSWcOzvVnhQNgcagS0hWHUTUuBLapJDZkFVuJMKJt8vt/wncfb+T2nCbLknEoBlSyDIBbIlnzgPa7UeGbJQO9npYZQpgNB95NFBpQAeEKFHUvyF9/T8lZtqepM2XlUQ6FOxIfeRfjAWMGbFpBqHmUNbEt5QoURn8SKx19i2nIDWH08UmMxixhiQtYOa+Y/9NUKFDS0JHZBjsYvu5JzrfJfMXvGJxOLWQl1qO6fxHiIUKBwZggc2wNSiVGuvziKUaiFCirIA85RALG7w4qLDwjkKGMHbLnqT3hSopOW4JGoGnKLrYozYWaFV9u9bCnlHIUc3J+UHoygO8Y5O15CnnHYUdQDiTveXvEOxg3U/zq9yYUKF/cN0CKVRtN31iNaR3ILVe+ukKFBWwvRPLSMiqWNP8xiTBH7tXhChQk9fcyG7QSM6Q1P/AMSz744gNLcUOY1F78Y5Ch1oz2SbILmao1IQSDqL2McwAzB1VJq5rXKqsKFE5fHL7CrY9A+8bRxSDV6fyP41rHIUGRSJb7UnKR3OUlP3SLFuPDoIpO0FJh5pBPUpDnrChRz8Ozpn8K+hVSVkrIeyQ3K1oOV7YGjN/pjsKOt7OMJlzlZRU2GschQoVhP/2Q==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152400" y="-1455738"/>
            <a:ext cx="4478338" cy="3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4" name="Picture 10" descr="Cykloturistika kolem Železné Rudy">
            <a:hlinkClick r:id="rId6" tooltip="Cykloturistika kolem Železné Rudy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992" y="2476623"/>
            <a:ext cx="1317940" cy="120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s://encrypted-tbn1.gstatic.com/images?q=tbn:ANd9GcTdvq0mFPmCdAoSnZsGSpxQe8CdXl6D6a0nT05MqWcQrqqn62Yc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91"/>
          <a:stretch/>
        </p:blipFill>
        <p:spPr bwMode="auto">
          <a:xfrm>
            <a:off x="7489901" y="2476623"/>
            <a:ext cx="1315359" cy="120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829640" y="3743096"/>
            <a:ext cx="1317940" cy="1431159"/>
            <a:chOff x="6829640" y="3743096"/>
            <a:chExt cx="1317940" cy="1431159"/>
          </a:xfrm>
        </p:grpSpPr>
        <p:sp>
          <p:nvSpPr>
            <p:cNvPr id="7" name="Obdélník 6"/>
            <p:cNvSpPr/>
            <p:nvPr/>
          </p:nvSpPr>
          <p:spPr>
            <a:xfrm>
              <a:off x="6829640" y="3795886"/>
              <a:ext cx="1317940" cy="120101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7189589" y="3743096"/>
              <a:ext cx="648072" cy="143115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000" i="0" dirty="0" smtClean="0">
                  <a:solidFill>
                    <a:schemeClr val="bg1">
                      <a:lumMod val="50000"/>
                    </a:schemeClr>
                  </a:solidFill>
                </a:rPr>
                <a:t>?</a:t>
              </a:r>
              <a:r>
                <a:rPr lang="cs-CZ" sz="3200" i="0" dirty="0" smtClean="0">
                  <a:solidFill>
                    <a:schemeClr val="tx1"/>
                  </a:solidFill>
                </a:rPr>
                <a:t> </a:t>
              </a:r>
            </a:p>
            <a:p>
              <a:pPr marL="342900" indent="-342900">
                <a:buFont typeface="Arial" pitchFamily="34" charset="0"/>
                <a:buChar char="•"/>
              </a:pPr>
              <a:endParaRPr lang="cs-CZ" sz="3200" i="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92398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636" y="123478"/>
            <a:ext cx="6336704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VÝZNAM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1545636"/>
            <a:ext cx="7848872" cy="2646294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523729"/>
            <a:ext cx="7416824" cy="2344165"/>
          </a:xfrm>
        </p:spPr>
        <p:txBody>
          <a:bodyPr>
            <a:normAutofit fontScale="4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5100" i="0" dirty="0">
                <a:solidFill>
                  <a:schemeClr val="tx1"/>
                </a:solidFill>
              </a:rPr>
              <a:t>j</a:t>
            </a:r>
            <a:r>
              <a:rPr lang="cs-CZ" sz="5100" i="0" dirty="0" smtClean="0">
                <a:solidFill>
                  <a:schemeClr val="tx1"/>
                </a:solidFill>
              </a:rPr>
              <a:t>e důležitou součástí </a:t>
            </a:r>
            <a:r>
              <a:rPr lang="cs-CZ" sz="5100" i="0" dirty="0" smtClean="0">
                <a:solidFill>
                  <a:srgbClr val="FFFF00"/>
                </a:solidFill>
              </a:rPr>
              <a:t>ekonomiky státu</a:t>
            </a:r>
            <a:r>
              <a:rPr lang="cs-CZ" sz="5100" i="0" dirty="0" smtClean="0">
                <a:solidFill>
                  <a:schemeClr val="tx1"/>
                </a:solidFill>
              </a:rPr>
              <a:t> </a:t>
            </a:r>
            <a:endParaRPr lang="cs-CZ" sz="5100" i="0" dirty="0" smtClean="0">
              <a:solidFill>
                <a:srgbClr val="FFFF00"/>
              </a:solidFill>
            </a:endParaRP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>
                <a:solidFill>
                  <a:schemeClr val="tx1"/>
                </a:solidFill>
              </a:rPr>
              <a:t>p</a:t>
            </a:r>
            <a:r>
              <a:rPr lang="cs-CZ" sz="4900" i="0" dirty="0" smtClean="0">
                <a:solidFill>
                  <a:schemeClr val="tx1"/>
                </a:solidFill>
              </a:rPr>
              <a:t>atří do sféry </a:t>
            </a:r>
            <a:r>
              <a:rPr lang="cs-CZ" sz="4900" i="0" dirty="0" smtClean="0">
                <a:solidFill>
                  <a:srgbClr val="FFFF00"/>
                </a:solidFill>
              </a:rPr>
              <a:t>služeb</a:t>
            </a:r>
            <a:r>
              <a:rPr lang="cs-CZ" sz="4900" i="0" dirty="0" smtClean="0">
                <a:solidFill>
                  <a:schemeClr val="tx1"/>
                </a:solidFill>
              </a:rPr>
              <a:t>, ovlivňuje však prakticky všechny druhy lidské činnosti  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 smtClean="0">
                <a:solidFill>
                  <a:schemeClr val="tx1"/>
                </a:solidFill>
              </a:rPr>
              <a:t>vytváří nová pracovní místa 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>
                <a:solidFill>
                  <a:schemeClr val="tx1"/>
                </a:solidFill>
              </a:rPr>
              <a:t>t</a:t>
            </a:r>
            <a:r>
              <a:rPr lang="cs-CZ" sz="4900" i="0" dirty="0" smtClean="0">
                <a:solidFill>
                  <a:schemeClr val="tx1"/>
                </a:solidFill>
              </a:rPr>
              <a:t>voří významnou složku HDP (v ČR asi 3%)</a:t>
            </a:r>
          </a:p>
          <a:p>
            <a:pPr marL="1143000" lvl="1" indent="-6858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4900" i="0" dirty="0" smtClean="0">
                <a:solidFill>
                  <a:schemeClr val="tx1"/>
                </a:solidFill>
              </a:rPr>
              <a:t>do státních a obecních rozpočtů z něj plynou daně a další poplatky</a:t>
            </a:r>
            <a:endParaRPr lang="cs-CZ" sz="2200" i="0" dirty="0">
              <a:solidFill>
                <a:srgbClr val="FFFF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99868" y="3147814"/>
            <a:ext cx="8088555" cy="14491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cs-CZ" i="0" dirty="0" smtClean="0">
                <a:solidFill>
                  <a:schemeClr val="tx1"/>
                </a:solidFill>
              </a:rPr>
              <a:t>významně ovlivňuje </a:t>
            </a:r>
            <a:r>
              <a:rPr lang="cs-CZ" i="0" dirty="0" smtClean="0">
                <a:solidFill>
                  <a:srgbClr val="FFFF00"/>
                </a:solidFill>
              </a:rPr>
              <a:t>životní prostředí </a:t>
            </a:r>
            <a:r>
              <a:rPr lang="cs-CZ" i="0" dirty="0" smtClean="0">
                <a:solidFill>
                  <a:schemeClr val="tx1"/>
                </a:solidFill>
              </a:rPr>
              <a:t>(pozitivně i negativně)</a:t>
            </a:r>
            <a:r>
              <a:rPr lang="cs-CZ" i="0" dirty="0" smtClean="0">
                <a:solidFill>
                  <a:srgbClr val="FFFF00"/>
                </a:solidFill>
              </a:rPr>
              <a:t> </a:t>
            </a:r>
            <a:r>
              <a:rPr lang="cs-CZ" sz="5100" i="0" dirty="0" smtClean="0">
                <a:solidFill>
                  <a:srgbClr val="FFFF00"/>
                </a:solidFill>
              </a:rPr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i="0" dirty="0">
              <a:solidFill>
                <a:schemeClr val="tx1"/>
              </a:solidFill>
            </a:endParaRPr>
          </a:p>
        </p:txBody>
      </p:sp>
      <p:pic>
        <p:nvPicPr>
          <p:cNvPr id="7170" name="Picture 2" descr="V kuchyn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1" t="7116" r="6045" b="7139"/>
          <a:stretch/>
        </p:blipFill>
        <p:spPr bwMode="auto">
          <a:xfrm>
            <a:off x="7602296" y="457349"/>
            <a:ext cx="1433537" cy="108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8" name="Picture 10" descr="Tour guide Malcolm Metcalfe pointing out the sights of Lond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731" y="3898059"/>
            <a:ext cx="1744101" cy="104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88" name="Picture 20" descr="Řidičů je málo, podmínky pro přijetí různé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99992"/>
            <a:ext cx="1342728" cy="101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92" name="Picture 24" descr="skládka">
            <a:hlinkClick r:id="rId10" tooltip="skládka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40" y="3924975"/>
            <a:ext cx="1461294" cy="101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4" name="Picture 26" descr="http://files.prima1vera.com/200001604-44d7745d23/agriK2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127" y="3899991"/>
            <a:ext cx="1019826" cy="101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Obrázky  Pokojská SRN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296" y="1770431"/>
            <a:ext cx="1433536" cy="118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344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PŘEDPOKLADY PRO ROZVOJ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84211" y="1131590"/>
            <a:ext cx="8640959" cy="84250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l</a:t>
            </a:r>
            <a:r>
              <a:rPr lang="cs-CZ" sz="1600" dirty="0" smtClean="0">
                <a:solidFill>
                  <a:srgbClr val="FFFF00"/>
                </a:solidFill>
              </a:rPr>
              <a:t>okalizační </a:t>
            </a:r>
            <a:r>
              <a:rPr lang="cs-CZ" sz="1600" dirty="0" smtClean="0">
                <a:solidFill>
                  <a:schemeClr val="tx1"/>
                </a:solidFill>
              </a:rPr>
              <a:t>(„Proč tam cestuji?“)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řírodní (vodstvo, klima, atd.), kulturní (hrady, zámky atd.), akční (např. festivaly) 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7" name="Podnadpis 3"/>
          <p:cNvSpPr txBox="1">
            <a:spLocks/>
          </p:cNvSpPr>
          <p:nvPr/>
        </p:nvSpPr>
        <p:spPr>
          <a:xfrm>
            <a:off x="307178" y="2466923"/>
            <a:ext cx="8640959" cy="842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selektivní </a:t>
            </a:r>
            <a:r>
              <a:rPr lang="cs-CZ" sz="1600" dirty="0" smtClean="0">
                <a:solidFill>
                  <a:schemeClr val="tx1"/>
                </a:solidFill>
              </a:rPr>
              <a:t>(„S čím a s kým se tam potkám?“)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m</a:t>
            </a:r>
            <a:r>
              <a:rPr lang="cs-CZ" sz="1600" dirty="0" smtClean="0">
                <a:solidFill>
                  <a:schemeClr val="tx1"/>
                </a:solidFill>
              </a:rPr>
              <a:t>ír, ekonomická vyspělost, stav životního prostředí, chování obyvatel 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8" name="Podnadpis 3"/>
          <p:cNvSpPr txBox="1">
            <a:spLocks/>
          </p:cNvSpPr>
          <p:nvPr/>
        </p:nvSpPr>
        <p:spPr>
          <a:xfrm>
            <a:off x="307178" y="3724675"/>
            <a:ext cx="8640959" cy="842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realizační </a:t>
            </a:r>
            <a:r>
              <a:rPr lang="cs-CZ" sz="1600" dirty="0" smtClean="0">
                <a:solidFill>
                  <a:schemeClr val="tx1"/>
                </a:solidFill>
              </a:rPr>
              <a:t>(„Co mi nabídnou?“)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umožňují realizovat cíle cesty, především dopravní, ubytovací a stravovací služby 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1" name="Picture 5" descr="palma sklonena nad more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35"/>
          <a:stretch/>
        </p:blipFill>
        <p:spPr bwMode="auto">
          <a:xfrm>
            <a:off x="2080586" y="1751013"/>
            <a:ext cx="993725" cy="71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1" descr="data:image/jpeg;base64,/9j/4AAQSkZJRgABAQAAAQABAAD/2wCEAAkGBhQQERUSEBQVFBQVFhoZGRcWFBgXGBgYFxgVFBgYGBUXGyceGBkkGhUcIDEgIycpLCwsGB4xNTAqNSYrLSkBCQoKBQUFDQUFDSkYEhgpKSkpKSkpKSkpKSkpKSkpKSkpKSkpKSkpKSkpKSkpKSkpKSkpKSkpKSkpKSkpKSkpKf/AABEIANIA8AMBIgACEQEDEQH/xAAcAAEAAwADAQEAAAAAAAAAAAAABgcIAQQFAwL/xABLEAABAwICBwQHAgoIBQUAAAABAAIDBBEFIQYHEjFBUWEIE3GBFCIyQlKRoSNyJDNDYoKSsbKzwRUlU6LCw9HSY3ODk+EXNHSjxP/EABQBAQAAAAAAAAAAAAAAAAAAAAD/xAAUEQEAAAAAAAAAAAAAAAAAAAAA/9oADAMBAAIRAxEAPwC8UREBERAREQEREBERARFwSg5RdWfFIY/xksbb/E9o3eJXSm0vomAl9XTNA5zx/wC5B66KEYnrmwqC/wCEiRwt6sTHPvfPJwGx/eUKxbtKMBtS0jnD4ppAzl7jA7r7yC7EWdJO0dXm+zBSjl6sp/zV0x2gsTvf8H8O5Nv37oNLos90naRqwftaanePzDIz6lzlMNHu0JRT5VbH0pyzN5WHmLsbtDzagtRFFqTWhhkpAbWwAn4nbH74FlIaPEYpm7UMjJG82Pa4fNpKDsIiICIiAiIgIiICIiAiIgIiICLhzrZnIKptNdf1PT7UWHtFRKLjvDcQtI4jjJ5WHEEoLJx3SGnoYjNVytijGVzvJ5NaM3HoAVVGN9pGJpLaOlc/k+Z4YPHYbckeJCpjSHSaoxCUzVcrpHcL+y0b9ljRk0dAvLQWLiWvrE5QQx8UIP8AZxC4HIGTaPmoTX49UVBLp55ZCd5fI52/hmd2e5dBEHN1wikWB6va+tG1TUsr2kXDyBGwjd6r5C1rvIlBHUXraS6LVGHSiGsj7uQsDwNprrtJc0G7CRvaR5LzYIC9zWNF3OIaBzJNgPmUHzRWTN2f8TaG2EDr7wJvZ8dpo+l13D2csQt+OpL8u8l/b3SCqkVgYhqMxSIXELJR/wAOVhPycWk+V14FZq9xGEXkoqgDmInOA8S0GyCPL6QVDo3B0bnMcNzmktI8CMwvpV0EkJtLG+M8ntLT8nBddBJ8L1mYlTEGOsmNvdkeZW/qyXCszRLtFXIjxOKw3d9CDlnvfETe1uLSd3sqjEQbbw/EI6iNssL2yRvF2uabgjofouwsi6FaxqvCpAYX7cXvQvJMbhe5sPcd+cPO+5aY0K05p8Vg72ndZ4A7yIn14yeBHEGxs4ZHxuAEiREQEREBERAREQF4WlmmlLhkXe1cmze+yxucjyODW/zNgLi5C8PWbrOiwiLZZaSqkH2cfBo3d5Jbc3kN7iLDiRmTG8cmrZnT1MhkkdvJ4DgGjc1o4AZIJhrA1v1OJkxR3p6bd3TXXL+sjha/3Rl471AEXLWkmwFydwCAQuFZmhOoyrrrS1V6SHhttPevH5sZtsjq63CwKuvR3Vdh1CB3VOx7x+UlAkeet3Czf0QEGZsC0Erq6xpqaV7Tufs7Mf8A3H2b9VZ2jvZwe4B1fUBnOOAbRty712QPg0jqr2AXKCKYFquw2jIdDSsLx78l5XA8x3hIafABStEQZo7Qc5di1j7lPG0eBMj/ANryofoNh5nxGkiHvVEd/uhwc4/qgqQa767vcZnA3RiNm/faNrj9XEeS/eoyNpxmDa3hspb4908eeRKDUiIiAlkRB8qmlZI0ska17HCxa4BzSORaciFEabU/hcc7pxStcXX9RxLom7QsdmI+qONsja+VrC0zRBQWsPUKYGuqMM25Gi5dTn1ntG/7I73gfCfWy3uKpoi29biUB1g6oabFAZIwIKrf3rW5PPKVo9r73tDruQZaXqaN6ST4fUNqKZ2y9vPNrmnex7eLT/oRYgFfTSjRKpw2Yw1cew7e1wzY8fEx3EfUcQCvHQa51e6fxYvT94wbErMpYr3LCdxB4sPA24EcFKljbRDSmXDauOphzLTZzb2D2HJzHdD9CAeC11gWNR1tPFUwm7JWBwvvF97TbiDcHqEHfREQEREBRTTvTI0TY4acMfV1BIja82YxrQS+eU8ImAXPOx5G0rWa9eGLyx4vM1j7B1NHEbG57t1pHN/Nu7fbeDyJQV1idc+eZ8srzI97iXPPvEnfnuHTguqim2rXVjLjEjnbXdU8Zs+S1yXEXDGDcXbr3yAIPEAh1dBtW1Viz/sR3cINnTPB2AfhbbN7ug8yFofQrVdR4WA6Nnez8Z5AC+/HYG6MeGfMle5o1o5Fh9NHS04IZGN7jdziTdznHmSb5ZcrL1EBERAREQERCgyXrb2f6ZrNm5HeDfbfsM2t3Davbou9qNZfGqfo2Y//AEyD+ajGluJCprqqdt9mSeRzb/C57i36WUp1GD+uoPuS8/7J6DUiIiAiIgIiICIiDxtK9E4MTp3U9S27Tm1wycx1iA9h4EX8DuNwstae6Dy4RU9xKQ9rhtRyAEB7bkbuDhbMXNsuBC18q/13aOCrwuSQNvLTfasIGYaCBIL8ti5P3ByQZcV7dnLSgubNQPPs/bR87Ehsg8Llp/ScqJU01PYx6Ni9Mb2bK4wu696C1v8Af2T5INXoiICIiD51FQ2NjnvOy1rS5xPANFyfkFjjS/SB1fWz1TvyryWg8GD1WN8mADyWi9d+kbaXC5I9q0lT9kwA52JBkP3dgEfpDmsuIO/geDSVlRHTQC8krg0chzJ5NAuSeQK19oto5Hh9LFSw+zG3N1rF7jm556k5/Tgqw7PuhIjidiMrfXluyG/CMGzn+LnCwPJp+JXKgIiICIiAiIgLytK6809DUzA2McErgerWOLfrZeqoRrpqdjBarOxcI2jrtSx3HyugyoVZPZ/ptvFw74IJHeF9ln+NVqrh7NtGTV1UvBsDWX6veHD+GUGgkREBERAREQEREBfOogbIxzHgOa4FrgdxBFiD4gr6IgxdpJhBpKuenP5KV7L8w1xAPmLHzXTpKp0UjJIzsvY4OaRwc0hwPkQp/r6wzucXe+1hPFHJ5gGI/WP6qukGx9CtJm4lRQ1TbAvb67R7sjfVe3w2gbdLL3FQvZy0mLZZqF7vVeO9jB+NtmvA8W2P6BV9ICIupi+JspYJZ5cmRMc93OzQSbdckGdNf+P+kYn3LXXZTRhlgbjvH+u/zsWtP3VA9HcIdWVUNO3fLI1ngCQCfIXPkvhiuIOqJ5Z5Pblkc93i9xcfqVO9QtK1+MRl29kUjm/e2dj9jig0zSUrYmNjjAaxjQ1rRuDWiwA8gvqiICIiAiIgIiICqvtFVYbhsbMrvqG/JrJCSPp81YekGPQ0NO+pqHbMcYubC5JJsGtHFxJsAsz6zNaDsZMTRCIY4S4gbe25xdYXJ2QBYN3AcTmggq0F2baK1JVS39udrLf8uMO/zfos+rRnZxP9Wzjj6U7+FB/ogtdERAREQEREBERAREQZ27SA/rCD/wCKP4sqqVWd2hKvbxUNvfu6eNtuRJe//ECqxQSvVXippsXpHjc6URHwmvD9Nu/ktcLFujriKunLd4mjI8dttty2kgKsO0BpF6Phwp2+3VP2f+nHZ78/HYHg4qz1nntIvd6dTgk7Ap7gXyDjI8OOzwJAbnxsOSColMdUNf3OMUjuDnmM/wDUY6MfVwPkocvZ0MrhBiFJK7cyoiJyv6u22+XhdBspERAREQEREBcOdYXOQC5VMa89ZYjY7DaR57x2VQ5vusI/FA/E4H1uQy4mwQbXBrGOJ1Hcwu/BIXHYt+UfaxkPTeG9M+KrxF69ZotPDSRVkjdmGd7mx3PrO2RcutwbvsTvseGaDyFZep7WczC3Op6hl4JpGkyA5xmwbtFvvMta9sxY79yrREG4IZmvaHMIc1wBDmkEEHMEEZEEcV+1QOo3WZ3Lhh1W8928gQPcb7Djl3RJOTXcORNuOV/ICIiAiIgIiICIiDKmumfbxqq6GNvyhiB+t1B1NNcj741V3+Jg+UMQH7FC0Fj6hMNjmxYGVu0YonyM5CQFjQT4B5I62PBacWe+zbSk1lTJbJsAbfq+RpH8M/JaEQFQvaTw1wmpaj3HRvj8HNdti56h5/VKvpVh2hqHbwtrwPxVQxxN9wc18fnm5qDNa5abblwiDauBYk2ppoZ2X2ZYmPF9/rNDs+ua7yrrUPjnpGFMjPtU73RHqL940/J+z+irFQEREBEXTxjFo6SCSondsxxNLnHoOAHEk5AcSQEEV1q6fDCqQmMj0mW7YW2vbdtSEHg0HjvJA5rK087pHOe8lznEuc4m5JJuSTxJJXtaa6WyYpVyVMuQOTGXuGRi+y0ftJ4kk8V0cAwSStqYqaAXklcGjkOJcfzQASegKCTaq9XzsVqhttPosRBmduvxEbT8TreQueV7U7Q9K1uFwBgDWsqWANAsA3upgAAMgBYZdFYWiujUWHUsdNAPVYM3Wze8+093Un5ZDcFCu0Gy+E+FRGfpIP5oM0L28M0RnqaSoq4QHspi3vGi+2GuDjtgcWjZz4jfuBXiK9uzUwmOuvYsLoRbrabav0IIQUUCr41P64HTObQ4jJd5sIZnb3HcI5HcXHg479xuSL+Tre1Pej7ddh7fsfalhaPxXN8YH5Pm33d/s+zTiDcaKgdXmvkwNbT4mHyMGTages9oyAEjd7wPiB2ujld+C45BWxCelkbLG64Dm33jeCDm09CAUHfREQEREBCiIMgayKkyYtWuJvapkb5McYwPk2yjasDXfDTNxWT0X2iAZ7eyJnXLrdbFpP5xPG6gAF8ggvXs0QEMrX8C6Fo8WiYn94K7VBdTeiL8Ow5omBbNM7vXtIsWXDWtYeoa0E8i4jgp0gLyNLqIzUFVEG7ZfTyhrbXu4sds5c9qy9dEGHEUg1gYU2lxKqhYbtbM62VrB3r2sMstq3ko+guDs444I6uelcbd9GHtvxfETcDqWPJ/QWg1i/RvHX0NVDVRZuieHW+IbnNPQtJHmtkYdXsqIo5ojdkjGvaebXAOH0KDsIiICzlry1iemT+g07vsIHeu4HKSUZHdvazMDrc8ArC116whQU3osDvwmoaRcGxijPqufzDjm1vmeGeZ0BaT1I6u/Qaf0uobaoqGiwIzjiOYb0c7Inl6o4FVnqW1fnEKr0iZv4NTuBN90kgzbH1A9p3Sw95acQFW2v8AkthBHOaIfvH+SslVL2kJrYfA3nUg/qxS/wC5BnZXl2Zifw7l9hl1/CP/AAqNV49mY513L8H/AP0ILyIWf9cOqAU4fXYe37HfLC38lxMjB/Z82+7vHq+zoBcOaCCCLg5EFBh1STQ7T6qwqTappD3ZIL4nZxv3Xu0+y4gW2hmplrh1T+gudWUbSaZzrvYB+IJOVrfkyTYfDkOIVVsbc2uB4oNdaCafwYvCZIbskZYSRON3MJvY33OabGzh9DkpOsZaLaRSYfVRVMRN43AuaDbbZcbTD0cMlsDBsXiq4I6iBwfHI0OaR13g8nA5EcCCEHdREQFB9bGn/wDRNIDHnUTXbFcXDbW2nn7oIsOJI4XU4KyLrI0ufiVfLKT9m0lkTeDY2kgebvaPj0CCMyyl7i5xJc4kkk3JJzJJ4m6m2prRgV2Jx7YvHAO+fyOwRsNPi8ty4gFQZaP7P+ippqJ9VI1zZKlwLdoEfYtHqEA8HFzjfiNlBaiIiAiIgzf2gNGHwV/pYae6qWtu7gJWN2C3LcS1rXZ77u5FVYtday9GP6Rw2eEAuka3vIgN/esBLQPvZt/SWRiEHC07qHx11ThTWPuTTyOiBPFtmvZ8g/Z/RCzEra7OuOCKtlpnOsJ47tF8i+I7Vrc9hzj+ig0Sovp/p7DhFP3knryuuIogbF7uZ5MHF3gN5C7OmWmlPhVOZqh2ZyZGCNuR3Jo5czuHyBynpXpTNiVS+pqDdzsg0eyxgvssaOQv5kknMoOtjuOTVs76ipdtyPNybWGQsAAMgABYBdjRXRibEqllNTi7nZlx9ljB7T3cmj6kgDMhfDAcClrqhlPTt2pJDYcgN5c48GgZk9FqnV7oDFhFP3bPXlfYyy2sXO5DkwcB1J3lB6ujGjcWH00dNAPUYN59pzjm5zjzJ/03BeqiICpjtKzWgo253Mkh4W9VrBnxv637Vc6oztMSZ0Lek5/gBBR6vjs009oq1/xPib+q2Q/41Q6v/s1wkU1W73TKwDldrCT9HBBciIiD51FO2RjmSNDmOBa5rhcEEWIIO8EFZr1qaopMNc6ppQX0ZN+JdBf3X8Sy+5/gDnYu0wvzJGHAhwBBFiCLgg5EEcQgw8ra1J6zoqAOo6w7EMj9tkliQx7gGuD+TDYG/A3vkbhrZ1Ouoy6soGl1OSS+MC5h4kttvi+rfDMVKg3E11xcZhcrOGqzXK6g2aWuLn0u5j83Ph6W3uj6bxw5LQM+NwMp/SnSsEAZt95f1dgi4IPG9xa2+4QRDXVpN6FhcgYbSVB7ltt4DrmQ/qAi/NwWWVL9ZmnzsXq+8ALYIwWwsO/Zvcvdw23WF7bgAM7XMQQenoxgxrayCmFx30rWEgXs0n1nW6NufJbMp4GxtaxgDWtAa0AWAAFgAOAACozs+aDuLziUzbNAcyAEG5cfVfIOgF2DmS7kr3QEREBERAWV9cehv9HYg4sFoai8seVgCT67B91x+TmrVCjen2hceK0joH2a8etFJa5Y8bj907iOR5gIMgLt4TiklLPHUQnZkieHNPUG+Y4g7iOIJTFMLkpZnwTsMckZ2XNO8H+YIzBGRBBXUQelpBpDPXzuqKl5e93yaODWt91o5BdKmpnSvbHG0ve8hrWtFy4k2AAG8kr8MbcgXAvxO4dTZai1capqbC7T7fpFQ5uUpADWgj8k25tcH2r3I5AkIPtqr1ctwmnvJZ1VKAZHDPZG8RNPwjieJ8BacoiAiIgLPnaRrAaymiv7EBcem28j/LWg1kvW1jHpWL1TuEcndDwh+zPzc0nzQRBab1BUZjwhriLd5NI8dRdsd/mwjyWZFsbQXDBTYdSQj3YGX+85oe7+84oPdREQEREHBF96pLWhqPBDqvC2AEAufTNBz4kwjgfzN2Xq8jcWK4zDSRmWplZEwe89waL8hfeegzVQaYdohjbx4ZHtnd30oIb4sj3u8XW8Cgogiy9GXSOodTNpHTPNOxxc2La9UE9OXG24EkjeV1cQr3zyvmldtSSOL3OsBdzjcmwyGZ4LroCsTVlqjlxNzZqgOiowfa3Olt7sd+HN+7lc7pVqn1LB7W1mJsDmOaHRQG+YNiHyW4W3M658lebGAAAAADIAZAAcAEH4pKVkTGxxtDGMaGtaBYNa0WAA5ABfVEQEREBERAREQQbWTqthxdm20iKqYLMltcOAz2JAN7czYjMX47jm7SbRCqw2XuquIsJvsu3seBxY8ZHw3i+YC2UuljGCw1kRhqY2yxu3tcL58wd7T1FigxSpxoHrZqsKIZfv6fjC9x9X/luz7s9LEdOKnOlfZzzL8NmAFye6nJy42bI0G/Kzh5qqcd0LraEn0qmljAy29m8efKVt2H5oL0oe0VQPH2sVREfuMe3yLX3+ik+G61sLnF21kTcr2lJiI6faAZ+CySiDaFDpNSzkCCpgkJ3BkzHE+ABuvTWHQV6kGlVZGA1lVUNA3Bs8gA8g5BsirqRHG+R25jS452yaCTnw3LFNdVGWR8jt73OcfFxLj+1e87WRiJifC6smdG9pa4PdtktcCCNpwLsweajSDlaqw/WlhUUMTBVxANY1oAD8tloFrbOW5ZURBq6s1yYVFvq2uNtzGSP+rW2+ZUUxntH00ZtS00k/Nz3CEeWTyfMBZ8RBcNX2kqkg91SwMPAvc99vIbNyoriGubFZgQaosB4RRxsI8Hhu0PmoQvSwvRuqqv8A21PNN1jic4DxIFgg69fictQ7bnlklf8AFI9zz83EldVWtox2e6uoAfWSNpWn3Ld5Lbq0ENbfq644hWdotqUw+hcJHNNTIAM59lzQebYwNkHxva2SCndA9TNViTWzPIp6Z257hd7xzjj4j84kDldXZgWp3DaRrQKcTPab95MdtxIIIyyaN24N/aVNALblygIiICIiAiIgIiICIiAiIgL8vYCCCAQciDuI6hfpEEH0j1N4bWi/cinfawfT2j43zYBsH5XVa6RdnOoj9ahnZMPgkHdvHg7Nrv7q0EiDKDtTeLB2z6G69r3EkVuXtbdvJdlmo7Fjvpmjxnh/k9amRBmSl1A4o/2mwR/emB/cDl18b1G4nTZtjbUAm14XbR6EtcGkD52Wo0QZD/8ATLE9oN9BqLn/AIZt+tuHzXq0OpDFZbXpxGCbXkljFutg4m3ktT2RBnrDuzfVuI7+ogjbx2NuR3yLWj6qX4Z2daGPZM8s8xG8bTY2O6Wa0uA/SVrIg8PBtCKGjt6NSwsI97YDn/8Acdd31XthoGQXKICIiAiIgIiICIiAiIgIiICIiAiIgIiICIiAiIgIiICIiAiIgIiICIiAiIgIiICIiAiIg//Z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1608138"/>
            <a:ext cx="3836988" cy="3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9" name="Picture 13" descr="http://cz.figu.org/sites/default/files/imagecache/FIGU-pictures/Znak%20smrti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522" y="3080705"/>
            <a:ext cx="768575" cy="67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http://www.czso.cz/xm/redakce.nsf/bce41ad0daa3aad1c1256c6e00499152/faea4d5a9eb1f5dbc1257616002a1f94/Obsah/2.4596?OpenElement&amp;FieldElemFormat=gi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445" y="3080705"/>
            <a:ext cx="1151239" cy="61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5" name="Picture 19" descr="(7)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586" y="4299942"/>
            <a:ext cx="966449" cy="72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11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11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6" name="Picture 12" descr="pokoj hotel Sněžka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217" y="4302532"/>
            <a:ext cx="1096471" cy="73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tc-prague.eu/obr/foto/obchod02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848" y="4302532"/>
            <a:ext cx="1115738" cy="74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063" y="1774764"/>
            <a:ext cx="904001" cy="67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http://www2.openphoto.net/volumes/sizes/mike/5221/2.jpg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9" b="2611"/>
          <a:stretch/>
        </p:blipFill>
        <p:spPr bwMode="auto">
          <a:xfrm>
            <a:off x="6547495" y="1782200"/>
            <a:ext cx="982487" cy="70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2.openphoto.net/volumes/sizes/scott/8148/2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1" t="37096" r="26742" b="6494"/>
          <a:stretch/>
        </p:blipFill>
        <p:spPr bwMode="auto">
          <a:xfrm>
            <a:off x="6561462" y="3086622"/>
            <a:ext cx="1026510" cy="83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486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druhy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7063" y="2735784"/>
            <a:ext cx="4805722" cy="2299398"/>
          </a:xfrm>
        </p:spPr>
        <p:txBody>
          <a:bodyPr>
            <a:normAutofit fontScale="85000" lnSpcReduction="10000"/>
          </a:bodyPr>
          <a:lstStyle/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aktivní</a:t>
            </a:r>
            <a:r>
              <a:rPr lang="cs-CZ" i="0" dirty="0" smtClean="0">
                <a:solidFill>
                  <a:schemeClr val="tx1"/>
                </a:solidFill>
              </a:rPr>
              <a:t> – incoming CR, občané z cizí země přijíždí na území daného státu (např. cizinci do ČR)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pasivní – </a:t>
            </a:r>
            <a:r>
              <a:rPr lang="cs-CZ" i="0" dirty="0" smtClean="0">
                <a:solidFill>
                  <a:schemeClr val="tx1"/>
                </a:solidFill>
              </a:rPr>
              <a:t>outgoing CR, občané daného státu cestují do zahraničí (např. Češi do zahraničí)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tranzitní – </a:t>
            </a:r>
            <a:r>
              <a:rPr lang="cs-CZ" i="0" dirty="0" smtClean="0">
                <a:solidFill>
                  <a:schemeClr val="tx1"/>
                </a:solidFill>
              </a:rPr>
              <a:t>přejezd účastníků cestovního ruchu danou zemí při cestě do jiného státu </a:t>
            </a: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Podnadpis 3"/>
          <p:cNvSpPr txBox="1">
            <a:spLocks/>
          </p:cNvSpPr>
          <p:nvPr/>
        </p:nvSpPr>
        <p:spPr>
          <a:xfrm>
            <a:off x="-607375" y="1106054"/>
            <a:ext cx="9828584" cy="842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1600" b="1" i="0" u="sng" cap="all" dirty="0" smtClean="0">
                <a:solidFill>
                  <a:schemeClr val="tx1"/>
                </a:solidFill>
              </a:rPr>
              <a:t>popisují  způsoby realizace cestovního ruchu, jak se CR dělí podle různých hledisek! </a:t>
            </a:r>
            <a:endParaRPr lang="cs-CZ" sz="1600" b="1" i="0" u="sng" cap="all" dirty="0">
              <a:solidFill>
                <a:srgbClr val="FFFF00"/>
              </a:solidFill>
            </a:endParaRPr>
          </a:p>
        </p:txBody>
      </p:sp>
      <p:pic>
        <p:nvPicPr>
          <p:cNvPr id="2053" name="Picture 5" descr="Podgor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293" y="1586034"/>
            <a:ext cx="1827433" cy="112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Podnadpis 3"/>
          <p:cNvSpPr txBox="1">
            <a:spLocks/>
          </p:cNvSpPr>
          <p:nvPr/>
        </p:nvSpPr>
        <p:spPr>
          <a:xfrm>
            <a:off x="374250" y="1519566"/>
            <a:ext cx="2175674" cy="40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FF00"/>
                </a:solidFill>
              </a:rPr>
              <a:t>územní hledisko </a:t>
            </a:r>
            <a:endParaRPr lang="cs-CZ" sz="18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Podnadpis 3"/>
          <p:cNvSpPr txBox="1">
            <a:spLocks/>
          </p:cNvSpPr>
          <p:nvPr/>
        </p:nvSpPr>
        <p:spPr>
          <a:xfrm>
            <a:off x="270334" y="1895847"/>
            <a:ext cx="2279590" cy="68567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800100" lvl="1" indent="-3429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domácí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zahraniční </a:t>
            </a: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0" t="4353" r="13280" b="4927"/>
          <a:stretch/>
        </p:blipFill>
        <p:spPr>
          <a:xfrm>
            <a:off x="4917362" y="3003798"/>
            <a:ext cx="1703237" cy="1625922"/>
          </a:xfrm>
          <a:prstGeom prst="rect">
            <a:avLst/>
          </a:prstGeom>
        </p:spPr>
      </p:pic>
      <p:sp>
        <p:nvSpPr>
          <p:cNvPr id="34" name="Podnadpis 3"/>
          <p:cNvSpPr txBox="1">
            <a:spLocks/>
          </p:cNvSpPr>
          <p:nvPr/>
        </p:nvSpPr>
        <p:spPr>
          <a:xfrm>
            <a:off x="5139475" y="4740556"/>
            <a:ext cx="1259009" cy="40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0" dirty="0" smtClean="0">
                <a:solidFill>
                  <a:srgbClr val="FFFF00"/>
                </a:solidFill>
              </a:rPr>
              <a:t>AKTIVNÍ!!!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endParaRPr lang="cs-CZ" sz="18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7" name="Podnadpis 3"/>
          <p:cNvSpPr txBox="1">
            <a:spLocks/>
          </p:cNvSpPr>
          <p:nvPr/>
        </p:nvSpPr>
        <p:spPr>
          <a:xfrm>
            <a:off x="7328640" y="4718460"/>
            <a:ext cx="1256512" cy="40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0" dirty="0" smtClean="0">
                <a:solidFill>
                  <a:srgbClr val="FFFF00"/>
                </a:solidFill>
              </a:rPr>
              <a:t>PASIVNÍ!!!</a:t>
            </a:r>
            <a:r>
              <a:rPr lang="cs-CZ" sz="1800" b="1" dirty="0" smtClean="0">
                <a:solidFill>
                  <a:srgbClr val="FFFF00"/>
                </a:solidFill>
              </a:rPr>
              <a:t> </a:t>
            </a:r>
            <a:endParaRPr lang="cs-CZ" sz="1800" b="1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6876256" y="3115464"/>
            <a:ext cx="1870118" cy="1402589"/>
            <a:chOff x="6876256" y="3115464"/>
            <a:chExt cx="1870118" cy="1402589"/>
          </a:xfrm>
        </p:grpSpPr>
        <p:pic>
          <p:nvPicPr>
            <p:cNvPr id="2063" name="Picture 15" descr="http://www.zszruc.cz/fotky/francie/fr6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3115464"/>
              <a:ext cx="1870118" cy="14025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Podnadpis 3"/>
            <p:cNvSpPr txBox="1">
              <a:spLocks/>
            </p:cNvSpPr>
            <p:nvPr/>
          </p:nvSpPr>
          <p:spPr>
            <a:xfrm>
              <a:off x="7699549" y="3115464"/>
              <a:ext cx="1046825" cy="46439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77500" lnSpcReduction="20000"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800" b="1" dirty="0" smtClean="0">
                  <a:solidFill>
                    <a:schemeClr val="bg1"/>
                  </a:solidFill>
                </a:rPr>
                <a:t>ZŠ Praha    v </a:t>
              </a:r>
              <a:r>
                <a:rPr lang="cs-CZ" sz="1900" b="1" dirty="0">
                  <a:solidFill>
                    <a:schemeClr val="bg1"/>
                  </a:solidFill>
                </a:rPr>
                <a:t>P</a:t>
              </a:r>
              <a:r>
                <a:rPr lang="cs-CZ" sz="1900" b="1" dirty="0" smtClean="0">
                  <a:solidFill>
                    <a:schemeClr val="bg1"/>
                  </a:solidFill>
                </a:rPr>
                <a:t>aříži</a:t>
              </a:r>
              <a:r>
                <a:rPr lang="cs-CZ" sz="1800" b="1" dirty="0" smtClean="0">
                  <a:solidFill>
                    <a:schemeClr val="bg1"/>
                  </a:solidFill>
                </a:rPr>
                <a:t> </a:t>
              </a:r>
            </a:p>
            <a:p>
              <a:pPr lvl="1" algn="l"/>
              <a:endParaRPr lang="cs-CZ" dirty="0" smtClean="0">
                <a:solidFill>
                  <a:schemeClr val="tx1"/>
                </a:solidFill>
              </a:endParaRPr>
            </a:p>
            <a:p>
              <a:pPr lvl="1" algn="l"/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41" name="Podnadpis 3"/>
          <p:cNvSpPr txBox="1">
            <a:spLocks/>
          </p:cNvSpPr>
          <p:nvPr/>
        </p:nvSpPr>
        <p:spPr>
          <a:xfrm>
            <a:off x="4944269" y="2238685"/>
            <a:ext cx="1259009" cy="40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0" dirty="0" smtClean="0">
                <a:solidFill>
                  <a:srgbClr val="FFFF00"/>
                </a:solidFill>
              </a:rPr>
              <a:t>DOMÁCÍ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endParaRPr lang="cs-CZ" sz="18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2" name="Podnadpis 3"/>
          <p:cNvSpPr txBox="1">
            <a:spLocks/>
          </p:cNvSpPr>
          <p:nvPr/>
        </p:nvSpPr>
        <p:spPr>
          <a:xfrm>
            <a:off x="5393882" y="1590039"/>
            <a:ext cx="1415205" cy="4029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0" dirty="0" smtClean="0">
                <a:solidFill>
                  <a:srgbClr val="FFFF00"/>
                </a:solidFill>
              </a:rPr>
              <a:t>ZAHRANIČNÍ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endParaRPr lang="cs-CZ" sz="18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4" name="Podnadpis 3"/>
          <p:cNvSpPr txBox="1">
            <a:spLocks/>
          </p:cNvSpPr>
          <p:nvPr/>
        </p:nvSpPr>
        <p:spPr>
          <a:xfrm>
            <a:off x="5573774" y="3013930"/>
            <a:ext cx="1046825" cy="4643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b="1" dirty="0" smtClean="0">
                <a:solidFill>
                  <a:schemeClr val="bg1"/>
                </a:solidFill>
              </a:rPr>
              <a:t>cizinci         v </a:t>
            </a:r>
            <a:r>
              <a:rPr lang="cs-CZ" sz="1800" b="1" dirty="0">
                <a:solidFill>
                  <a:schemeClr val="bg1"/>
                </a:solidFill>
              </a:rPr>
              <a:t>P</a:t>
            </a:r>
            <a:r>
              <a:rPr lang="cs-CZ" sz="1800" b="1" dirty="0" smtClean="0">
                <a:solidFill>
                  <a:schemeClr val="bg1"/>
                </a:solidFill>
              </a:rPr>
              <a:t>raze </a:t>
            </a: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0" t="19160" r="-326" b="27502"/>
          <a:stretch/>
        </p:blipFill>
        <p:spPr bwMode="auto">
          <a:xfrm>
            <a:off x="2578491" y="1627437"/>
            <a:ext cx="2398570" cy="1081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861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9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druhy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405398" y="1419622"/>
            <a:ext cx="4598650" cy="155587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rgbClr val="FFFF00"/>
                </a:solidFill>
              </a:rPr>
              <a:t>d</a:t>
            </a:r>
            <a:r>
              <a:rPr lang="cs-CZ" sz="3200" dirty="0" smtClean="0">
                <a:solidFill>
                  <a:srgbClr val="FFFF00"/>
                </a:solidFill>
              </a:rPr>
              <a:t>élka pobytu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krátkodobý </a:t>
            </a:r>
            <a:r>
              <a:rPr lang="cs-CZ" sz="3200" i="0" dirty="0" smtClean="0">
                <a:solidFill>
                  <a:schemeClr val="tx1"/>
                </a:solidFill>
              </a:rPr>
              <a:t>– do tří přenocování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3200" b="1" i="0" dirty="0">
                <a:solidFill>
                  <a:schemeClr val="tx1"/>
                </a:solidFill>
              </a:rPr>
              <a:t>d</a:t>
            </a:r>
            <a:r>
              <a:rPr lang="cs-CZ" sz="3200" b="1" i="0" dirty="0" smtClean="0">
                <a:solidFill>
                  <a:schemeClr val="tx1"/>
                </a:solidFill>
              </a:rPr>
              <a:t>louhodobý – </a:t>
            </a:r>
            <a:r>
              <a:rPr lang="cs-CZ" sz="3200" i="0" dirty="0" smtClean="0">
                <a:solidFill>
                  <a:schemeClr val="tx1"/>
                </a:solidFill>
              </a:rPr>
              <a:t>od tří přenocování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endParaRPr lang="cs-CZ" sz="3200" dirty="0" smtClean="0">
              <a:solidFill>
                <a:schemeClr val="tx1"/>
              </a:solidFill>
            </a:endParaRPr>
          </a:p>
          <a:p>
            <a:pPr lvl="1" algn="l"/>
            <a:endParaRPr lang="cs-CZ" sz="26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5" name="Podnadpis 3"/>
          <p:cNvSpPr txBox="1">
            <a:spLocks/>
          </p:cNvSpPr>
          <p:nvPr/>
        </p:nvSpPr>
        <p:spPr>
          <a:xfrm>
            <a:off x="405398" y="2787774"/>
            <a:ext cx="5030698" cy="2517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v</a:t>
            </a:r>
            <a:r>
              <a:rPr lang="cs-CZ" dirty="0" smtClean="0">
                <a:solidFill>
                  <a:srgbClr val="FFFF00"/>
                </a:solidFill>
              </a:rPr>
              <a:t>liv na platební bilanci státu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aktivní </a:t>
            </a:r>
            <a:r>
              <a:rPr lang="cs-CZ" sz="2000" i="0" dirty="0" smtClean="0">
                <a:solidFill>
                  <a:schemeClr val="tx1"/>
                </a:solidFill>
              </a:rPr>
              <a:t>– incoming CR, cizinci vozí peníze do státní kasy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b="1" i="0" dirty="0" smtClean="0">
                <a:solidFill>
                  <a:schemeClr val="tx1"/>
                </a:solidFill>
              </a:rPr>
              <a:t>pasivní – </a:t>
            </a:r>
            <a:r>
              <a:rPr lang="cs-CZ" sz="2000" i="0" dirty="0" smtClean="0">
                <a:solidFill>
                  <a:schemeClr val="tx1"/>
                </a:solidFill>
              </a:rPr>
              <a:t>outgoing CR, domácí obyvatelé utrácí peníze v cizině 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endParaRPr lang="cs-CZ" sz="20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5" name="Obrázek 34" descr="Výřez obrazovky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0" t="4353" r="13280" b="4927"/>
          <a:stretch/>
        </p:blipFill>
        <p:spPr>
          <a:xfrm>
            <a:off x="6352802" y="705462"/>
            <a:ext cx="2376264" cy="2268398"/>
          </a:xfrm>
          <a:prstGeom prst="rect">
            <a:avLst/>
          </a:prstGeom>
        </p:spPr>
      </p:pic>
      <p:sp>
        <p:nvSpPr>
          <p:cNvPr id="36" name="Podnadpis 3"/>
          <p:cNvSpPr txBox="1">
            <a:spLocks/>
          </p:cNvSpPr>
          <p:nvPr/>
        </p:nvSpPr>
        <p:spPr>
          <a:xfrm>
            <a:off x="6640834" y="2564887"/>
            <a:ext cx="1800200" cy="4029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i="0" dirty="0" smtClean="0">
                <a:solidFill>
                  <a:srgbClr val="FFFF00"/>
                </a:solidFill>
              </a:rPr>
              <a:t>AKTIVNÍ!!!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6352802" y="3115464"/>
            <a:ext cx="2393572" cy="1782199"/>
            <a:chOff x="6352802" y="3115464"/>
            <a:chExt cx="2393572" cy="1782199"/>
          </a:xfrm>
        </p:grpSpPr>
        <p:pic>
          <p:nvPicPr>
            <p:cNvPr id="40" name="Picture 15" descr="http://www.zszruc.cz/fotky/francie/fr6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52802" y="3115464"/>
              <a:ext cx="2376264" cy="17821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Podnadpis 3"/>
            <p:cNvSpPr txBox="1">
              <a:spLocks/>
            </p:cNvSpPr>
            <p:nvPr/>
          </p:nvSpPr>
          <p:spPr>
            <a:xfrm>
              <a:off x="7699549" y="3115464"/>
              <a:ext cx="1046825" cy="46439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85000" lnSpcReduction="20000"/>
            </a:bodyPr>
            <a:lstStyle>
              <a:lvl1pPr marL="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i="1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800" b="1" dirty="0" smtClean="0">
                  <a:solidFill>
                    <a:schemeClr val="bg1"/>
                  </a:solidFill>
                </a:rPr>
                <a:t>ZŠ Praha   v Paříži </a:t>
              </a:r>
            </a:p>
            <a:p>
              <a:pPr lvl="1" algn="l"/>
              <a:endParaRPr lang="cs-CZ" dirty="0" smtClean="0">
                <a:solidFill>
                  <a:schemeClr val="tx1"/>
                </a:solidFill>
              </a:endParaRPr>
            </a:p>
            <a:p>
              <a:pPr lvl="1" algn="l"/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44" name="Podnadpis 3"/>
          <p:cNvSpPr txBox="1">
            <a:spLocks/>
          </p:cNvSpPr>
          <p:nvPr/>
        </p:nvSpPr>
        <p:spPr>
          <a:xfrm>
            <a:off x="6732240" y="4494719"/>
            <a:ext cx="1708793" cy="4029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i="0" dirty="0" smtClean="0">
                <a:solidFill>
                  <a:srgbClr val="FFFF00"/>
                </a:solidFill>
              </a:rPr>
              <a:t>PASIVNÍ!!!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5" name="Podnadpis 3"/>
          <p:cNvSpPr txBox="1">
            <a:spLocks/>
          </p:cNvSpPr>
          <p:nvPr/>
        </p:nvSpPr>
        <p:spPr>
          <a:xfrm>
            <a:off x="7682241" y="710776"/>
            <a:ext cx="1046825" cy="4643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b="1" dirty="0" smtClean="0">
                <a:solidFill>
                  <a:schemeClr val="bg1"/>
                </a:solidFill>
              </a:rPr>
              <a:t>cizinci         v </a:t>
            </a:r>
            <a:r>
              <a:rPr lang="cs-CZ" sz="1800" b="1" dirty="0">
                <a:solidFill>
                  <a:schemeClr val="bg1"/>
                </a:solidFill>
              </a:rPr>
              <a:t>P</a:t>
            </a:r>
            <a:r>
              <a:rPr lang="cs-CZ" sz="1800" b="1" dirty="0" smtClean="0">
                <a:solidFill>
                  <a:schemeClr val="bg1"/>
                </a:solidFill>
              </a:rPr>
              <a:t>raze </a:t>
            </a: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00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druhy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405398" y="1419622"/>
            <a:ext cx="5318730" cy="155587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způsob zabezpečení cesty a pobytu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organizovaný </a:t>
            </a:r>
            <a:r>
              <a:rPr lang="cs-CZ" sz="3200" i="0" dirty="0" smtClean="0">
                <a:solidFill>
                  <a:schemeClr val="tx1"/>
                </a:solidFill>
              </a:rPr>
              <a:t>– cestování s cestovní kanceláří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3200" b="1" i="0" dirty="0" smtClean="0">
                <a:solidFill>
                  <a:schemeClr val="tx1"/>
                </a:solidFill>
              </a:rPr>
              <a:t>neorganizovaný – </a:t>
            </a:r>
            <a:r>
              <a:rPr lang="cs-CZ" sz="3200" i="0" dirty="0" smtClean="0">
                <a:solidFill>
                  <a:schemeClr val="tx1"/>
                </a:solidFill>
              </a:rPr>
              <a:t>služby a program si zabezpečuje účastník sám</a:t>
            </a:r>
            <a:r>
              <a:rPr lang="cs-CZ" sz="3200" b="1" i="0" dirty="0" smtClean="0">
                <a:solidFill>
                  <a:schemeClr val="tx1"/>
                </a:solidFill>
              </a:rPr>
              <a:t> </a:t>
            </a:r>
            <a:r>
              <a:rPr lang="cs-CZ" sz="3200" i="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endParaRPr lang="cs-CZ" sz="3200" dirty="0" smtClean="0">
              <a:solidFill>
                <a:schemeClr val="tx1"/>
              </a:solidFill>
            </a:endParaRPr>
          </a:p>
          <a:p>
            <a:pPr lvl="1" algn="l"/>
            <a:endParaRPr lang="cs-CZ" sz="26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5" name="Podnadpis 3"/>
          <p:cNvSpPr txBox="1">
            <a:spLocks/>
          </p:cNvSpPr>
          <p:nvPr/>
        </p:nvSpPr>
        <p:spPr>
          <a:xfrm>
            <a:off x="405398" y="2787774"/>
            <a:ext cx="5030698" cy="2517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říslušnost ke skupině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individuální </a:t>
            </a:r>
            <a:r>
              <a:rPr lang="cs-CZ" sz="2000" i="0" dirty="0" smtClean="0">
                <a:solidFill>
                  <a:schemeClr val="tx1"/>
                </a:solidFill>
              </a:rPr>
              <a:t>– účastník CR cestuje sám, s rodinou nebo s několika přáteli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000" b="1" i="0" dirty="0" smtClean="0">
                <a:solidFill>
                  <a:schemeClr val="tx1"/>
                </a:solidFill>
              </a:rPr>
              <a:t>skupinový – </a:t>
            </a:r>
            <a:r>
              <a:rPr lang="cs-CZ" sz="2000" i="0" dirty="0" smtClean="0">
                <a:solidFill>
                  <a:schemeClr val="tx1"/>
                </a:solidFill>
              </a:rPr>
              <a:t>např. školní nebo firemní zájezd, účastníci se navzájem znají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endParaRPr lang="cs-CZ" sz="200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3" name="Picture 7" descr=" [590×222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394" y="1825005"/>
            <a:ext cx="1780004" cy="89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odnadpis 3"/>
          <p:cNvSpPr txBox="1">
            <a:spLocks/>
          </p:cNvSpPr>
          <p:nvPr/>
        </p:nvSpPr>
        <p:spPr>
          <a:xfrm>
            <a:off x="6365513" y="2053318"/>
            <a:ext cx="468052" cy="6707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0" dirty="0" smtClean="0">
                <a:solidFill>
                  <a:schemeClr val="tx1"/>
                </a:solidFill>
              </a:rPr>
              <a:t>X</a:t>
            </a:r>
            <a:r>
              <a:rPr lang="cs-CZ" sz="4000" b="1" i="0" dirty="0" smtClean="0">
                <a:solidFill>
                  <a:srgbClr val="FFFF00"/>
                </a:solidFill>
              </a:rPr>
              <a:t> </a:t>
            </a:r>
            <a:endParaRPr lang="cs-CZ" sz="4000" b="1" i="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105" name="Picture 9" descr="Skákající rodinka na pláž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897" y="3363838"/>
            <a:ext cx="1512168" cy="96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Podnadpis 3"/>
          <p:cNvSpPr txBox="1">
            <a:spLocks/>
          </p:cNvSpPr>
          <p:nvPr/>
        </p:nvSpPr>
        <p:spPr>
          <a:xfrm>
            <a:off x="7082271" y="3511624"/>
            <a:ext cx="468052" cy="6707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0" dirty="0" smtClean="0">
                <a:solidFill>
                  <a:schemeClr val="tx1"/>
                </a:solidFill>
              </a:rPr>
              <a:t>X</a:t>
            </a:r>
            <a:r>
              <a:rPr lang="cs-CZ" sz="4000" b="1" i="0" dirty="0" smtClean="0">
                <a:solidFill>
                  <a:srgbClr val="FFFF00"/>
                </a:solidFill>
              </a:rPr>
              <a:t> </a:t>
            </a:r>
            <a:endParaRPr lang="cs-CZ" sz="4000" b="1" i="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107" name="Picture 11" descr="Školní zájezdy CK Mundo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522" y="3363838"/>
            <a:ext cx="1302433" cy="9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5436096" y="1279525"/>
            <a:ext cx="1532364" cy="675148"/>
            <a:chOff x="5436096" y="1279525"/>
            <a:chExt cx="1532364" cy="675148"/>
          </a:xfrm>
        </p:grpSpPr>
        <p:sp>
          <p:nvSpPr>
            <p:cNvPr id="7" name="Obdélník 6"/>
            <p:cNvSpPr/>
            <p:nvPr/>
          </p:nvSpPr>
          <p:spPr>
            <a:xfrm>
              <a:off x="5436096" y="1279525"/>
              <a:ext cx="1532364" cy="67514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46" name="Picture 2" descr="File:Logo Čedok 169x55.png">
              <a:hlinkClick r:id="rId12"/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2547" y="1384491"/>
              <a:ext cx="1403710" cy="4568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5469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druhy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405398" y="1419622"/>
            <a:ext cx="5318730" cy="187220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dirty="0" smtClean="0">
                <a:solidFill>
                  <a:srgbClr val="FFFF00"/>
                </a:solidFill>
              </a:rPr>
              <a:t>způsob financování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900" b="1" dirty="0" smtClean="0">
                <a:solidFill>
                  <a:schemeClr val="tx1"/>
                </a:solidFill>
              </a:rPr>
              <a:t>volný </a:t>
            </a:r>
            <a:r>
              <a:rPr lang="cs-CZ" sz="2900" i="0" dirty="0" smtClean="0">
                <a:solidFill>
                  <a:schemeClr val="tx1"/>
                </a:solidFill>
              </a:rPr>
              <a:t>– účastník si hradí veškeré náklady na cestu sám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2900" b="1" i="0" dirty="0" smtClean="0">
                <a:solidFill>
                  <a:schemeClr val="tx1"/>
                </a:solidFill>
              </a:rPr>
              <a:t>vázaný – </a:t>
            </a:r>
            <a:r>
              <a:rPr lang="cs-CZ" sz="2900" i="0" dirty="0" smtClean="0">
                <a:solidFill>
                  <a:schemeClr val="tx1"/>
                </a:solidFill>
              </a:rPr>
              <a:t>všechny náklady nebo jejich část je účastníkovy hrazena např. zdravotní pojišťovnou (některé lázeňské pobyty), odbory atd.  </a:t>
            </a:r>
            <a:r>
              <a:rPr lang="cs-CZ" sz="2900" dirty="0" smtClean="0">
                <a:solidFill>
                  <a:schemeClr val="tx1"/>
                </a:solidFill>
              </a:rPr>
              <a:t> </a:t>
            </a:r>
            <a:r>
              <a:rPr lang="cs-CZ" sz="2900" dirty="0" smtClean="0">
                <a:solidFill>
                  <a:srgbClr val="FFFF00"/>
                </a:solidFill>
              </a:rPr>
              <a:t> </a:t>
            </a:r>
            <a:endParaRPr lang="cs-CZ" sz="2900" dirty="0" smtClean="0">
              <a:solidFill>
                <a:schemeClr val="tx1"/>
              </a:solidFill>
            </a:endParaRPr>
          </a:p>
          <a:p>
            <a:pPr lvl="1" algn="l"/>
            <a:endParaRPr lang="cs-CZ" sz="26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5" name="Podnadpis 3"/>
          <p:cNvSpPr txBox="1">
            <a:spLocks/>
          </p:cNvSpPr>
          <p:nvPr/>
        </p:nvSpPr>
        <p:spPr>
          <a:xfrm>
            <a:off x="405398" y="3197425"/>
            <a:ext cx="5030698" cy="2517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FF00"/>
                </a:solidFill>
              </a:rPr>
              <a:t>opad na životní prostředí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cs-CZ" b="1" dirty="0" smtClean="0">
                <a:solidFill>
                  <a:schemeClr val="tx1"/>
                </a:solidFill>
              </a:rPr>
              <a:t>ěkký (soft) </a:t>
            </a:r>
            <a:r>
              <a:rPr lang="cs-CZ" i="0" dirty="0" smtClean="0">
                <a:solidFill>
                  <a:schemeClr val="tx1"/>
                </a:solidFill>
              </a:rPr>
              <a:t>– šetrný k životnímu prostředí, např. ekoturistika nebo agroturistika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b="1" i="0" dirty="0">
                <a:solidFill>
                  <a:schemeClr val="tx1"/>
                </a:solidFill>
              </a:rPr>
              <a:t>t</a:t>
            </a:r>
            <a:r>
              <a:rPr lang="cs-CZ" b="1" i="0" dirty="0" smtClean="0">
                <a:solidFill>
                  <a:schemeClr val="tx1"/>
                </a:solidFill>
              </a:rPr>
              <a:t>vrdý (hard) – </a:t>
            </a:r>
            <a:r>
              <a:rPr lang="cs-CZ" i="0" dirty="0" smtClean="0">
                <a:solidFill>
                  <a:schemeClr val="tx1"/>
                </a:solidFill>
              </a:rPr>
              <a:t>nešetrný k životnímu prostředí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Podnadpis 3"/>
          <p:cNvSpPr txBox="1">
            <a:spLocks/>
          </p:cNvSpPr>
          <p:nvPr/>
        </p:nvSpPr>
        <p:spPr>
          <a:xfrm>
            <a:off x="7196629" y="2621090"/>
            <a:ext cx="468052" cy="6707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0" dirty="0" smtClean="0">
                <a:solidFill>
                  <a:schemeClr val="tx1"/>
                </a:solidFill>
              </a:rPr>
              <a:t>X</a:t>
            </a:r>
            <a:r>
              <a:rPr lang="cs-CZ" sz="4000" b="1" i="0" dirty="0" smtClean="0">
                <a:solidFill>
                  <a:srgbClr val="FFFF00"/>
                </a:solidFill>
              </a:rPr>
              <a:t> </a:t>
            </a:r>
            <a:endParaRPr lang="cs-CZ" sz="4000" b="1" i="0" dirty="0" smtClean="0">
              <a:solidFill>
                <a:schemeClr val="tx1"/>
              </a:solidFill>
            </a:endParaRP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147" name="Picture 3" descr="Co týden dal: Jenom auta za smog nemohou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091" y="3435846"/>
            <a:ext cx="3134633" cy="149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http://www.hotelkrusnehory.cz/uploads/images/Gallery/Prazdniny/cykloturistik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842" y="914400"/>
            <a:ext cx="2321392" cy="155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70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FORMY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405398" y="1510012"/>
            <a:ext cx="8487082" cy="329398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 smtClean="0">
                <a:solidFill>
                  <a:srgbClr val="FFFF00"/>
                </a:solidFill>
              </a:rPr>
              <a:t>rekreační </a:t>
            </a:r>
            <a:r>
              <a:rPr lang="cs-CZ" sz="2900" i="0" dirty="0" smtClean="0">
                <a:solidFill>
                  <a:schemeClr val="tx1"/>
                </a:solidFill>
              </a:rPr>
              <a:t>– odpočinková, obvykle pobyt na jednom místě (např. u moře)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k</a:t>
            </a:r>
            <a:r>
              <a:rPr lang="cs-CZ" sz="2900" i="0" dirty="0" smtClean="0">
                <a:solidFill>
                  <a:srgbClr val="FFFF00"/>
                </a:solidFill>
              </a:rPr>
              <a:t>ulturně – poznávací </a:t>
            </a:r>
            <a:r>
              <a:rPr lang="cs-CZ" sz="2900" i="0" dirty="0" smtClean="0">
                <a:solidFill>
                  <a:schemeClr val="tx1"/>
                </a:solidFill>
              </a:rPr>
              <a:t>– poznávání </a:t>
            </a:r>
            <a:r>
              <a:rPr lang="cs-CZ" sz="2900" i="0" dirty="0" smtClean="0">
                <a:solidFill>
                  <a:srgbClr val="FFFF00"/>
                </a:solidFill>
              </a:rPr>
              <a:t> </a:t>
            </a:r>
            <a:r>
              <a:rPr lang="cs-CZ" sz="2900" i="0" dirty="0" smtClean="0">
                <a:solidFill>
                  <a:schemeClr val="tx1"/>
                </a:solidFill>
              </a:rPr>
              <a:t>památek (hrady, zámky, muzea), návštěva kulturních akcí (festivaly), parků, zahrad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s</a:t>
            </a:r>
            <a:r>
              <a:rPr lang="cs-CZ" sz="2900" i="0" dirty="0" smtClean="0">
                <a:solidFill>
                  <a:srgbClr val="FFFF00"/>
                </a:solidFill>
              </a:rPr>
              <a:t>portovně – turistický </a:t>
            </a:r>
            <a:r>
              <a:rPr lang="cs-CZ" sz="2900" i="0" dirty="0" smtClean="0">
                <a:solidFill>
                  <a:schemeClr val="tx1"/>
                </a:solidFill>
              </a:rPr>
              <a:t>–</a:t>
            </a:r>
            <a:r>
              <a:rPr lang="cs-CZ" sz="2900" i="0" dirty="0" smtClean="0">
                <a:solidFill>
                  <a:srgbClr val="FFFF00"/>
                </a:solidFill>
              </a:rPr>
              <a:t> </a:t>
            </a:r>
            <a:r>
              <a:rPr lang="cs-CZ" sz="2900" i="0" dirty="0" smtClean="0">
                <a:solidFill>
                  <a:schemeClr val="tx1"/>
                </a:solidFill>
              </a:rPr>
              <a:t>aktivní i pasivní (návštěva utkání) sportovní náplň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z</a:t>
            </a:r>
            <a:r>
              <a:rPr lang="cs-CZ" sz="2900" i="0" dirty="0" smtClean="0">
                <a:solidFill>
                  <a:srgbClr val="FFFF00"/>
                </a:solidFill>
              </a:rPr>
              <a:t>dravotní</a:t>
            </a:r>
            <a:r>
              <a:rPr lang="cs-CZ" sz="2900" i="0" dirty="0" smtClean="0">
                <a:solidFill>
                  <a:schemeClr val="tx1"/>
                </a:solidFill>
              </a:rPr>
              <a:t> – především pobyty v lázních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 smtClean="0">
                <a:solidFill>
                  <a:srgbClr val="FFFF00"/>
                </a:solidFill>
              </a:rPr>
              <a:t>přírodní  </a:t>
            </a:r>
            <a:r>
              <a:rPr lang="cs-CZ" sz="2900" i="0" dirty="0" smtClean="0">
                <a:solidFill>
                  <a:schemeClr val="tx1"/>
                </a:solidFill>
              </a:rPr>
              <a:t>- ekoturistika, agroturistika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v</a:t>
            </a:r>
            <a:r>
              <a:rPr lang="cs-CZ" sz="2900" i="0" dirty="0" smtClean="0">
                <a:solidFill>
                  <a:srgbClr val="FFFF00"/>
                </a:solidFill>
              </a:rPr>
              <a:t>zdělávací</a:t>
            </a:r>
            <a:r>
              <a:rPr lang="cs-CZ" sz="2900" i="0" dirty="0" smtClean="0">
                <a:solidFill>
                  <a:schemeClr val="tx1"/>
                </a:solidFill>
              </a:rPr>
              <a:t> – výuka např. cizích jazyků nebo jízdy na </a:t>
            </a:r>
            <a:r>
              <a:rPr lang="cs-CZ" sz="2900" i="0" dirty="0" err="1" smtClean="0">
                <a:solidFill>
                  <a:schemeClr val="tx1"/>
                </a:solidFill>
              </a:rPr>
              <a:t>koniběhem</a:t>
            </a:r>
            <a:r>
              <a:rPr lang="cs-CZ" sz="2900" i="0" dirty="0" smtClean="0">
                <a:solidFill>
                  <a:schemeClr val="tx1"/>
                </a:solidFill>
              </a:rPr>
              <a:t> pobytu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k</a:t>
            </a:r>
            <a:r>
              <a:rPr lang="cs-CZ" sz="2900" i="0" dirty="0" smtClean="0">
                <a:solidFill>
                  <a:srgbClr val="FFFF00"/>
                </a:solidFill>
              </a:rPr>
              <a:t>ongresový</a:t>
            </a:r>
            <a:r>
              <a:rPr lang="cs-CZ" sz="2900" i="0" dirty="0" smtClean="0">
                <a:solidFill>
                  <a:schemeClr val="tx1"/>
                </a:solidFill>
              </a:rPr>
              <a:t> – účast na kongresech a seminářích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>
                <a:solidFill>
                  <a:srgbClr val="FFFF00"/>
                </a:solidFill>
              </a:rPr>
              <a:t>k</a:t>
            </a:r>
            <a:r>
              <a:rPr lang="cs-CZ" sz="2900" i="0" dirty="0" smtClean="0">
                <a:solidFill>
                  <a:srgbClr val="FFFF00"/>
                </a:solidFill>
              </a:rPr>
              <a:t>ulinářský – </a:t>
            </a:r>
            <a:r>
              <a:rPr lang="cs-CZ" sz="2900" i="0" dirty="0" smtClean="0">
                <a:solidFill>
                  <a:schemeClr val="tx1"/>
                </a:solidFill>
              </a:rPr>
              <a:t>gastroturistika (pivní a vinařská turistika, gastronomické speciality)</a:t>
            </a:r>
            <a:endParaRPr lang="cs-CZ" sz="2900" i="0" dirty="0" smtClean="0">
              <a:solidFill>
                <a:srgbClr val="FFFF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900" i="0" dirty="0" smtClean="0">
                <a:solidFill>
                  <a:srgbClr val="FFFF00"/>
                </a:solidFill>
              </a:rPr>
              <a:t>………………</a:t>
            </a:r>
          </a:p>
          <a:p>
            <a:pPr lvl="1" algn="l"/>
            <a:endParaRPr lang="cs-CZ" sz="26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odnadpis 3"/>
          <p:cNvSpPr txBox="1">
            <a:spLocks/>
          </p:cNvSpPr>
          <p:nvPr/>
        </p:nvSpPr>
        <p:spPr>
          <a:xfrm>
            <a:off x="-607375" y="1106054"/>
            <a:ext cx="9828584" cy="421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1600" b="1" i="0" u="sng" cap="all" dirty="0" smtClean="0">
                <a:solidFill>
                  <a:schemeClr val="tx1"/>
                </a:solidFill>
              </a:rPr>
              <a:t>popisují  MOTIVY ÚČASTNÍKŮ cestovního ruchu, jaký ÚČEL CESTY PŘEVLÁDÁ!  </a:t>
            </a:r>
            <a:endParaRPr lang="cs-CZ" sz="1600" b="1" i="0" u="sng" cap="all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726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FORMY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884029" y="2498804"/>
            <a:ext cx="1559927" cy="485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i="0" dirty="0" smtClean="0">
                <a:solidFill>
                  <a:srgbClr val="FFFF00"/>
                </a:solidFill>
              </a:rPr>
              <a:t>rekreační</a:t>
            </a:r>
            <a:endParaRPr lang="cs-CZ" sz="22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" name="Picture 6" descr="Vydejte se za teplem">
            <a:hlinkClick r:id="rId8" tooltip="Vydejte se za teplem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05"/>
          <a:stretch/>
        </p:blipFill>
        <p:spPr bwMode="auto">
          <a:xfrm>
            <a:off x="764173" y="1298080"/>
            <a:ext cx="1799640" cy="115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http://www.zamky-hrady.cz/2/img/karlstejn_let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49"/>
          <a:stretch/>
        </p:blipFill>
        <p:spPr bwMode="auto">
          <a:xfrm>
            <a:off x="3563888" y="1298080"/>
            <a:ext cx="1588049" cy="120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odnadpis 3"/>
          <p:cNvSpPr txBox="1">
            <a:spLocks/>
          </p:cNvSpPr>
          <p:nvPr/>
        </p:nvSpPr>
        <p:spPr>
          <a:xfrm>
            <a:off x="3131840" y="2529104"/>
            <a:ext cx="2672705" cy="47458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900" i="0" dirty="0">
                <a:solidFill>
                  <a:srgbClr val="FFFF00"/>
                </a:solidFill>
              </a:rPr>
              <a:t>k</a:t>
            </a:r>
            <a:r>
              <a:rPr lang="cs-CZ" sz="2900" i="0" dirty="0" smtClean="0">
                <a:solidFill>
                  <a:srgbClr val="FFFF00"/>
                </a:solidFill>
              </a:rPr>
              <a:t>ulturně - poznávací</a:t>
            </a: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Podnadpis 3"/>
          <p:cNvSpPr txBox="1">
            <a:spLocks/>
          </p:cNvSpPr>
          <p:nvPr/>
        </p:nvSpPr>
        <p:spPr>
          <a:xfrm>
            <a:off x="5977832" y="2529104"/>
            <a:ext cx="2672705" cy="47458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900" i="0" dirty="0">
                <a:solidFill>
                  <a:srgbClr val="FFFF00"/>
                </a:solidFill>
              </a:rPr>
              <a:t>s</a:t>
            </a:r>
            <a:r>
              <a:rPr lang="cs-CZ" sz="2900" i="0" dirty="0" smtClean="0">
                <a:solidFill>
                  <a:srgbClr val="FFFF00"/>
                </a:solidFill>
              </a:rPr>
              <a:t>portovně - turistický</a:t>
            </a: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197" name="Picture 5" descr="Vřídelní kolonáda a Vřídlo">
            <a:hlinkClick r:id="rId11" tooltip="Vřídelní kolonáda a Vřídlo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86" y="3075806"/>
            <a:ext cx="1796827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Podnadpis 3"/>
          <p:cNvSpPr txBox="1">
            <a:spLocks/>
          </p:cNvSpPr>
          <p:nvPr/>
        </p:nvSpPr>
        <p:spPr>
          <a:xfrm>
            <a:off x="991156" y="4422794"/>
            <a:ext cx="1559927" cy="485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i="0" dirty="0" smtClean="0">
                <a:solidFill>
                  <a:srgbClr val="FFFF00"/>
                </a:solidFill>
              </a:rPr>
              <a:t>zdravotní</a:t>
            </a:r>
            <a:endParaRPr lang="cs-CZ" sz="22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199" name="Picture 7" descr="Prlov agroturistika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001" y="3109405"/>
            <a:ext cx="1674351" cy="1133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Podnadpis 3"/>
          <p:cNvSpPr txBox="1">
            <a:spLocks/>
          </p:cNvSpPr>
          <p:nvPr/>
        </p:nvSpPr>
        <p:spPr>
          <a:xfrm>
            <a:off x="6728282" y="4422794"/>
            <a:ext cx="1171803" cy="485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i="0" dirty="0" smtClean="0">
                <a:solidFill>
                  <a:srgbClr val="FFFF00"/>
                </a:solidFill>
              </a:rPr>
              <a:t>přírodní</a:t>
            </a:r>
            <a:endParaRPr lang="cs-CZ" sz="22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201" name="Picture 9" descr="http://1.bp.blogspot.com/-eewd4l7I1gI/T4MnO7W8fHI/AAAAAAAAAnM/trtvgLpQi3w/s400/%23Vepro+knedlo+zelo+pivo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001" y="3058576"/>
            <a:ext cx="1511936" cy="119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odnadpis 3"/>
          <p:cNvSpPr txBox="1">
            <a:spLocks/>
          </p:cNvSpPr>
          <p:nvPr/>
        </p:nvSpPr>
        <p:spPr>
          <a:xfrm>
            <a:off x="3626869" y="4389148"/>
            <a:ext cx="1559927" cy="485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200" i="0" dirty="0" smtClean="0">
                <a:solidFill>
                  <a:srgbClr val="FFFF00"/>
                </a:solidFill>
              </a:rPr>
              <a:t>kulinářský</a:t>
            </a:r>
            <a:endParaRPr lang="cs-CZ" sz="2200" dirty="0" smtClean="0">
              <a:solidFill>
                <a:schemeClr val="tx1"/>
              </a:solidFill>
            </a:endParaRP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0" name="Picture 2" descr="http://www.praha.eu/public/d5/0/4c/896185_103449_hokej_obrazovka_titul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296" y="1239989"/>
            <a:ext cx="1941760" cy="121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27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7" grpId="0"/>
      <p:bldP spid="18" grpId="0"/>
      <p:bldP spid="20" grpId="0"/>
      <p:bldP spid="22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služby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Podnadpis 3"/>
          <p:cNvSpPr txBox="1">
            <a:spLocks/>
          </p:cNvSpPr>
          <p:nvPr/>
        </p:nvSpPr>
        <p:spPr>
          <a:xfrm>
            <a:off x="251520" y="1252498"/>
            <a:ext cx="8596064" cy="5403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r>
              <a:rPr lang="cs-CZ" sz="2600" i="0" dirty="0">
                <a:solidFill>
                  <a:schemeClr val="tx1"/>
                </a:solidFill>
              </a:rPr>
              <a:t>e</a:t>
            </a:r>
            <a:r>
              <a:rPr lang="cs-CZ" sz="2600" i="0" dirty="0" smtClean="0">
                <a:solidFill>
                  <a:schemeClr val="tx1"/>
                </a:solidFill>
              </a:rPr>
              <a:t>xistuje mnoho hledisek členění, nejvýznamnější je však:</a:t>
            </a:r>
          </a:p>
          <a:p>
            <a:pPr lvl="1" algn="l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odnadpis 3"/>
          <p:cNvSpPr txBox="1">
            <a:spLocks/>
          </p:cNvSpPr>
          <p:nvPr/>
        </p:nvSpPr>
        <p:spPr>
          <a:xfrm>
            <a:off x="-607375" y="1106054"/>
            <a:ext cx="9828584" cy="421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cs-CZ" sz="1600" b="1" i="0" u="sng" dirty="0">
              <a:solidFill>
                <a:srgbClr val="FFFF00"/>
              </a:solidFill>
            </a:endParaRPr>
          </a:p>
        </p:txBody>
      </p:sp>
      <p:sp>
        <p:nvSpPr>
          <p:cNvPr id="17" name="Podnadpis 3"/>
          <p:cNvSpPr txBox="1">
            <a:spLocks/>
          </p:cNvSpPr>
          <p:nvPr/>
        </p:nvSpPr>
        <p:spPr>
          <a:xfrm>
            <a:off x="251520" y="1792887"/>
            <a:ext cx="8596064" cy="335061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4000" i="0" dirty="0" smtClean="0">
                <a:solidFill>
                  <a:srgbClr val="FFFF00"/>
                </a:solidFill>
              </a:rPr>
              <a:t>základní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4000" i="0" dirty="0" smtClean="0">
                <a:solidFill>
                  <a:schemeClr val="tx1"/>
                </a:solidFill>
              </a:rPr>
              <a:t>dopravní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4000" i="0" dirty="0" smtClean="0">
                <a:solidFill>
                  <a:schemeClr val="tx1"/>
                </a:solidFill>
              </a:rPr>
              <a:t>ubytovací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4000" i="0" dirty="0">
                <a:solidFill>
                  <a:schemeClr val="tx1"/>
                </a:solidFill>
              </a:rPr>
              <a:t>s</a:t>
            </a:r>
            <a:r>
              <a:rPr lang="cs-CZ" sz="4000" i="0" dirty="0" smtClean="0">
                <a:solidFill>
                  <a:schemeClr val="tx1"/>
                </a:solidFill>
              </a:rPr>
              <a:t>travovací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4000" i="0" dirty="0">
                <a:solidFill>
                  <a:schemeClr val="tx1"/>
                </a:solidFill>
              </a:rPr>
              <a:t>p</a:t>
            </a:r>
            <a:r>
              <a:rPr lang="cs-CZ" sz="4000" i="0" dirty="0" smtClean="0">
                <a:solidFill>
                  <a:schemeClr val="tx1"/>
                </a:solidFill>
              </a:rPr>
              <a:t>růvodcovské (doprovod zájezdu)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9" name="Picture 12" descr="pokoj hotel Sněžk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767" y="2863541"/>
            <a:ext cx="1574118" cy="120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9" descr="(7)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278" y="1792887"/>
            <a:ext cx="1614548" cy="1210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tour manager, europe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101" y="2911416"/>
            <a:ext cx="1567276" cy="11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tc-prague.eu/obr/foto/obchod0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02" y="1792887"/>
            <a:ext cx="1615382" cy="123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72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371555" y="4386142"/>
            <a:ext cx="1016870" cy="4762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služby cr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odnadpis 3"/>
          <p:cNvSpPr txBox="1">
            <a:spLocks/>
          </p:cNvSpPr>
          <p:nvPr/>
        </p:nvSpPr>
        <p:spPr>
          <a:xfrm>
            <a:off x="-607375" y="1106054"/>
            <a:ext cx="9828584" cy="421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cs-CZ" sz="1600" b="1" i="0" u="sng" dirty="0">
              <a:solidFill>
                <a:srgbClr val="FFFF00"/>
              </a:solidFill>
            </a:endParaRPr>
          </a:p>
        </p:txBody>
      </p:sp>
      <p:sp>
        <p:nvSpPr>
          <p:cNvPr id="17" name="Podnadpis 3"/>
          <p:cNvSpPr txBox="1">
            <a:spLocks/>
          </p:cNvSpPr>
          <p:nvPr/>
        </p:nvSpPr>
        <p:spPr>
          <a:xfrm>
            <a:off x="152400" y="1316679"/>
            <a:ext cx="8596064" cy="3826821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5500" i="0" dirty="0" smtClean="0">
                <a:solidFill>
                  <a:srgbClr val="FFFF00"/>
                </a:solidFill>
              </a:rPr>
              <a:t>doplňkové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 smtClean="0">
                <a:solidFill>
                  <a:schemeClr val="tx1"/>
                </a:solidFill>
              </a:rPr>
              <a:t>průvodcovské (dílčí služby během zájezdu)</a:t>
            </a:r>
          </a:p>
          <a:p>
            <a:pPr lvl="2" algn="l"/>
            <a:endParaRPr lang="cs-CZ" sz="55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>
                <a:solidFill>
                  <a:schemeClr val="tx1"/>
                </a:solidFill>
              </a:rPr>
              <a:t>s</a:t>
            </a:r>
            <a:r>
              <a:rPr lang="cs-CZ" sz="5500" i="0" dirty="0" smtClean="0">
                <a:solidFill>
                  <a:schemeClr val="tx1"/>
                </a:solidFill>
              </a:rPr>
              <a:t>portovně – rekreační</a:t>
            </a:r>
          </a:p>
          <a:p>
            <a:pPr lvl="2" algn="l"/>
            <a:endParaRPr lang="cs-CZ" sz="55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 smtClean="0">
                <a:solidFill>
                  <a:schemeClr val="tx1"/>
                </a:solidFill>
              </a:rPr>
              <a:t>kulturně – společenské</a:t>
            </a:r>
          </a:p>
          <a:p>
            <a:pPr lvl="2" algn="l"/>
            <a:endParaRPr lang="cs-CZ" sz="55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>
                <a:solidFill>
                  <a:schemeClr val="tx1"/>
                </a:solidFill>
              </a:rPr>
              <a:t>l</a:t>
            </a:r>
            <a:r>
              <a:rPr lang="cs-CZ" sz="5500" i="0" dirty="0" smtClean="0">
                <a:solidFill>
                  <a:schemeClr val="tx1"/>
                </a:solidFill>
              </a:rPr>
              <a:t>ázeňské</a:t>
            </a:r>
          </a:p>
          <a:p>
            <a:pPr lvl="2" algn="l"/>
            <a:endParaRPr lang="cs-CZ" sz="55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 smtClean="0">
                <a:solidFill>
                  <a:schemeClr val="tx1"/>
                </a:solidFill>
              </a:rPr>
              <a:t>směnárenské</a:t>
            </a:r>
          </a:p>
          <a:p>
            <a:pPr lvl="2" algn="l"/>
            <a:endParaRPr lang="cs-CZ" sz="55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5500" i="0" dirty="0">
                <a:solidFill>
                  <a:schemeClr val="tx1"/>
                </a:solidFill>
              </a:rPr>
              <a:t>a</a:t>
            </a:r>
            <a:r>
              <a:rPr lang="cs-CZ" sz="5500" i="0" dirty="0" smtClean="0">
                <a:solidFill>
                  <a:schemeClr val="tx1"/>
                </a:solidFill>
              </a:rPr>
              <a:t>nimační (související s programovými aktivitami, zábavou)</a:t>
            </a:r>
          </a:p>
          <a:p>
            <a:pPr lvl="2" algn="l"/>
            <a:endParaRPr lang="cs-CZ" sz="49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4900" i="0" dirty="0" smtClean="0">
                <a:solidFill>
                  <a:schemeClr val="tx1"/>
                </a:solidFill>
              </a:rPr>
              <a:t>…………………………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9225" name="Picture 9" descr="ilustrační foto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555" y="2111414"/>
            <a:ext cx="1008113" cy="60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http://www.mikulov.cz/digitalAssets/115288_P101091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430" y="2710065"/>
            <a:ext cx="1010778" cy="573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http://files.marianske-lazne.webnode.cz/200000039-6a9f26b128/kolonada-lazensk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83238"/>
            <a:ext cx="990600" cy="60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Směnárna v Bulharsku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637"/>
          <a:stretch/>
        </p:blipFill>
        <p:spPr bwMode="auto">
          <a:xfrm>
            <a:off x="7371555" y="3884492"/>
            <a:ext cx="1016870" cy="50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3" name="Picture 17" descr="http://www.freizeitfreunde.de/system/files/images/Karneval2.gi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556" y="4386142"/>
            <a:ext cx="999356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055.JPG - Ephesus - výklad průvodkyně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430" y="1372042"/>
            <a:ext cx="985828" cy="73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02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mezinárodní a české organizace cr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odnadpis 3"/>
          <p:cNvSpPr txBox="1">
            <a:spLocks/>
          </p:cNvSpPr>
          <p:nvPr/>
        </p:nvSpPr>
        <p:spPr>
          <a:xfrm>
            <a:off x="-607375" y="1106054"/>
            <a:ext cx="9828584" cy="421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cs-CZ" sz="1600" b="1" i="0" u="sng" dirty="0">
              <a:solidFill>
                <a:srgbClr val="FFFF00"/>
              </a:solidFill>
            </a:endParaRPr>
          </a:p>
        </p:txBody>
      </p:sp>
      <p:sp>
        <p:nvSpPr>
          <p:cNvPr id="17" name="Podnadpis 3"/>
          <p:cNvSpPr txBox="1">
            <a:spLocks/>
          </p:cNvSpPr>
          <p:nvPr/>
        </p:nvSpPr>
        <p:spPr>
          <a:xfrm>
            <a:off x="8885" y="1221673"/>
            <a:ext cx="8596064" cy="226318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6400" i="0" dirty="0" smtClean="0">
                <a:solidFill>
                  <a:srgbClr val="FFFF00"/>
                </a:solidFill>
              </a:rPr>
              <a:t>UNWTO (Světová organizace cestovního ruchu)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p</a:t>
            </a:r>
            <a:r>
              <a:rPr lang="cs-CZ" sz="6400" i="0" dirty="0" smtClean="0">
                <a:solidFill>
                  <a:schemeClr val="tx1"/>
                </a:solidFill>
              </a:rPr>
              <a:t>racuje pod záštitou OSN (odtud UN ve zkratce)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v</a:t>
            </a:r>
            <a:r>
              <a:rPr lang="cs-CZ" sz="6400" i="0" dirty="0" smtClean="0">
                <a:solidFill>
                  <a:schemeClr val="tx1"/>
                </a:solidFill>
              </a:rPr>
              <a:t> roce 2012 má 156 členských států včetně ČR, členy však nejsou USA, Kanada ani Velká </a:t>
            </a:r>
            <a:r>
              <a:rPr lang="cs-CZ" sz="6400" i="0" dirty="0">
                <a:solidFill>
                  <a:schemeClr val="tx1"/>
                </a:solidFill>
              </a:rPr>
              <a:t>B</a:t>
            </a:r>
            <a:r>
              <a:rPr lang="cs-CZ" sz="6400" i="0" dirty="0" smtClean="0">
                <a:solidFill>
                  <a:schemeClr val="tx1"/>
                </a:solidFill>
              </a:rPr>
              <a:t>ritánie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k</a:t>
            </a:r>
            <a:r>
              <a:rPr lang="cs-CZ" sz="6400" i="0" dirty="0" smtClean="0">
                <a:solidFill>
                  <a:schemeClr val="tx1"/>
                </a:solidFill>
              </a:rPr>
              <a:t>rom států jsou jejími členy i soukromé subjekty, vzdělávací instituce atd.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s</a:t>
            </a:r>
            <a:r>
              <a:rPr lang="cs-CZ" sz="6400" i="0" dirty="0" smtClean="0">
                <a:solidFill>
                  <a:schemeClr val="tx1"/>
                </a:solidFill>
              </a:rPr>
              <a:t>naží se o rozvoj a propagaci cestovního ruchu ve světě při zachovávání etických a profesních pravidel a respektování životního prostředí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n</a:t>
            </a:r>
            <a:r>
              <a:rPr lang="cs-CZ" sz="6400" i="0" dirty="0" smtClean="0">
                <a:solidFill>
                  <a:schemeClr val="tx1"/>
                </a:solidFill>
              </a:rPr>
              <a:t>yní se nejvíce zaměřuje na cestovní ruch v rozvojových zemích (možné východisko z krize?)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Podnadpis 3"/>
          <p:cNvSpPr txBox="1">
            <a:spLocks/>
          </p:cNvSpPr>
          <p:nvPr/>
        </p:nvSpPr>
        <p:spPr>
          <a:xfrm>
            <a:off x="-27752" y="3369237"/>
            <a:ext cx="8596064" cy="1750669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6400" i="0" dirty="0" smtClean="0">
                <a:solidFill>
                  <a:srgbClr val="FFFF00"/>
                </a:solidFill>
              </a:rPr>
              <a:t>Czech </a:t>
            </a:r>
            <a:r>
              <a:rPr lang="cs-CZ" sz="6400" i="0" dirty="0" err="1" smtClean="0">
                <a:solidFill>
                  <a:srgbClr val="FFFF00"/>
                </a:solidFill>
              </a:rPr>
              <a:t>tourism</a:t>
            </a:r>
            <a:r>
              <a:rPr lang="cs-CZ" sz="6400" i="0" dirty="0" smtClean="0">
                <a:solidFill>
                  <a:srgbClr val="FFFF00"/>
                </a:solidFill>
              </a:rPr>
              <a:t> (Česká centrála cestovního ruchu)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 smtClean="0">
                <a:solidFill>
                  <a:schemeClr val="tx1"/>
                </a:solidFill>
              </a:rPr>
              <a:t>organizace spadající pod ministerstvo pro místní rozvoj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s</a:t>
            </a:r>
            <a:r>
              <a:rPr lang="cs-CZ" sz="6400" i="0" dirty="0" smtClean="0">
                <a:solidFill>
                  <a:schemeClr val="tx1"/>
                </a:solidFill>
              </a:rPr>
              <a:t>naží se propagovat Českou republiku doma i ve světě jako atraktivní turistickou destinaci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sz="6400" i="0" dirty="0">
                <a:solidFill>
                  <a:schemeClr val="tx1"/>
                </a:solidFill>
              </a:rPr>
              <a:t>z</a:t>
            </a:r>
            <a:r>
              <a:rPr lang="cs-CZ" sz="6400" i="0" dirty="0" smtClean="0">
                <a:solidFill>
                  <a:schemeClr val="tx1"/>
                </a:solidFill>
              </a:rPr>
              <a:t>pracovává a zprostředkovává analýzy vývoje CR, spolupracuje se subjekty CR v České republice (CK, hotely, dopravci atd.)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4339" name="Picture 3" descr="UNWTO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108721"/>
            <a:ext cx="936104" cy="56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http://old.visegradgroup.eu/img/upload/200608/czechtourism.jpg">
            <a:hlinkClick r:id="rId10" tooltip="Czech Tourism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464" y="3163379"/>
            <a:ext cx="1670008" cy="642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96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057" y="52387"/>
            <a:ext cx="8352928" cy="989909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CESTOVNÍ RUCH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mezinárodní a české organizace cr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AutoShape 8" descr="data:image/jpeg;base64,/9j/4AAQSkZJRgABAQAAAQABAAD/2wCEAAkGBxQSEhUUEhQVFBUWFxcWFRgYFRYVGBUXGBgXGBccGRkYHCggGhwlGxgYITEhJyksLi4uFyAzODMsNygtLisBCgoKDg0OGxAQGy8kHyQ0NzAsNSwvLCwsLSwsLCwvLCwsLCwsLywsLCwsLCwsLCwsLywsLCwsLCwsLCw0LCwsLP/AABEIAK4BIgMBIgACEQEDEQH/xAAcAAABBAMBAAAAAAAAAAAAAAAEAgMFBgABBwj/xABDEAACAQMCBAQEAwYDBgUFAAABAhEAAxIEIQUiMUEGE1FhMnGBkRShsQcjQlLB0WLh8BUzQ1OS8SRygsLSFjSTstP/xAAaAQACAwEBAAAAAAAAAAAAAAAAAQIDBAUG/8QANBEAAgIBAwIDBgQFBQAAAAAAAAECEQMEEiExQSJR8BMUYXGx4TKRocEjU4Gi0QUVQlKS/9oADAMBAAIRAxEAPwCnAUoClBaVjXYowCMa3jTgFZFMRi0trVaAp4dKABwtLWl41mFMBONK6/P9aUorDboAZZKTFPxSStADWNainMazGgBuK1jTuNZFFANRWY07FaiigGorcU5FZjQA1FZFO41qKAG4rUU7jWooAbIrWNORWRSGNY0pVEGTHSPfelY0XodNmH2kxA2ncydvTp+dQyPbGyUVbojyK1FOFazGp0RGYrRFOxWitKhjJFaK06VrRFIBmKyKcIpJWkMRjWUrGspUMkAtbinAlKxq0rG8a3jTgWrXZ8PWb2g86wXN+3/vlJ+Z2HpHSoZMixq5dCePG8jqPUqMUtaWUrIqzqVvgTjW4pQFOKKAEAUspW/LpaGKQDBSk40WyelJCUABlK1jRbpTGNSQhrGsxp3GsxoCxrGsxp3GsxoCxrGtY09FaxooLGsazGnca1jRQDUVoincazGlQxnGsxp7GtY0ANY0b5y2Yt/FcJnBOck9unaO59aGxojUWwXbyFwtGD08sE7ZEwMm5vaN6wa6clFRXc1aaKbbYxqwpZyBiQ5VrZPMjbyI7jbY9DtQ8VLcSMgZjK4dzcCwIBPKTJPcH03qOKVbpJyniTl16EM8VGfAxjWitPFaSVrSUjJFJinytJK0hjJFJxp4rSSKiMbxrVOxWUqAkwtKC07hWwtWFY0FqU8O8VbS3luLJHR1/nQ9R8+49xQWFJubUSSapji2naLn4r4Bbu2xq9IcxcMkD367dmB7VSWtwSCII2IOxFdW8NcNXSWApuZ+bFxg2wUlRsoPT+pFR/HOBWWIuXA5JcAlSASh6knoSvWYmK5uLUrE3F8x7fA6M9O83K/F9fuc4xrYFSPFrNpL9xLD+Yikb/MdJ7+kj0oTCulCanFSXc504uEtrEqaWBWBaWFqVEbMC1opSga0aKCxlhTeNEFaRhToVjONZjT2FZhTAZC1mNPYVmFADONYVp7CswoCxjGsxp7GtY0h2M41rGnitJAoAbxrWNP41hFILE27tu2M3KggyoJMsQNhiO07z7e9NniDv/ukgSZe5I2bInk6kbMd46US17G2QLebGADAkQ0iCdusdPsaKTwvqzbzIW2sfCDzwBESRAI7gehri6nJKeRpdjp4YxjBN9yNvad7YXG4txioLqYUEQQVSB2I2n+YUyt1XUFdiJDDmBB9GB6GrF/sy29nIW2ny1ZXz3JaJjf4ZboR6bbVCNZvWybV9RkuJDDuDP1if0qOizNTrsPU41tvuDlaSVp8rWilds5oxjWitPlaSVpAMFaQVogrSStIYxjWU7jWUqAmjarWFGWXHRq29iPlTIAgWi+DWlOps5EKvmIST2hgaT5db8oRTatUOMqaZ1vVqNySB7kgVUvFvEfwyi6xGLlUgn92Z65RJUxPMJoXgPGvhs3x5imFtkgMVJ2AM9t+vas8T2hprJC2S6woW2LZYKyfA0QRtt1/l964WoxyhLa0dvSSjJbkykWNMq3X8pLiWsLeAuMGMEEyCCQFJ6CftRmFN+DNNc1ZdRiGDZGeVVBG23bedhU1xDgt6zzXGV0OyFQOUDsYUEyZ3M/OurppxjCMe5y9Sm8kpERhW8afwrMK2GQHxrWFEYVmFAA+Nbwp/CswphYxhWsKJwrWFAWD4VmFEYVrCigsHwrMKIwrWFFBYPhWsKJwrWFFBYPhWvLojCswpDsH8us8uica1jQFj+luJbFp7k4q7E7AqCACDuPWPXajOOeLLRUNZZ2uGBClmt/yzi/KvQdIO9Q3EcfK5hdYIfMYKBgBtuSSO4g+xqOsG6w/c6bHsGcFuvL1bEDd27HqfQV57PJxyy+Z2MUU8cX8Cf4fqC2nBW1cb9yAWnf4RiVB2I/vQlziNvUCRIuYjIHqu4yHrGW437miNPwi+2nZ/MufiFDMgVwFljkOUAKZXfcRJNRug1TXnbzdOy3lEF1UgGf51PwzHaRtVWmdZFXmvqWZlcOfJmeVWjaoprZHUUl+leiOKBlKSVolkpBWmMHK0grRJWkFaQxjGsp3GsoAmglE2W7HpWglLC0iAlkpOFPBK3hTENAdx/2rpOiv/iNMrdysH2PQ/nXPcKtnhDUcjJ6GfvWPXRuCZs0UvG4nOeEXPw/EL1vFiCGXEMAckGSEFiBOx+9K1fFGztBXfy3diyupBgjD4iMSJUbDoQaI/aVw829QL6bTuSPUd6iOPaZ3W3N4NOmLyI/dgKzASInZTv1kVhxyaaZryxJ8LWYUBpHuKvOEMLuShHMAu3KR/MonsTT6a9MGNwEQG5TkcyB8IYLsZ26966a1sK5Oe9LOwjCswp4W1JBtsuJX4FIZVO3frtv7b0i5fRXW2TzvJUQd461fjyqcdxTPG4S2iPLrWImO/p3pnSaxnv3rZChbYWDvMtMz27Goy01s61rpIxFoorR1IKzvEdmjeiWWKr4ugWNuwzU6wpet2gkh+rZRj8RG0b/Ce9HYVVrnF385LzWnCgiBiCQpBHZuvMTVxRQRI3FRw5lkb57/AKEsuNwoGwrPLoLxRcdLBNtmVsgAVie57g+lSy29hPoKtU05OPkVuPFg2FawpV/UojojE5POIgmY9SNh9aI8upWhUC4VrCi/LrPLoADwrMKLwrWFIAYWqcS0B705hS7YikySJHgybsCIB2jbf2jvSrafHttkp9P+I5/p+VNaS65YBZ2G8Y+3dv7UyVcgmNoBOTE/z9VXEda81rl/Hl/T6Hc0j/hIK0l0KwUsAYSBME8g7URr7W2wgnr6mI+9Rej0W7EtBMGFAC/CBvt6yOtEm9i2LN8ElhKnFY6nI5KNveqMXGSL+KLcn4JIh9fYIbpQZSjNRxyy11l8235YUbgNORnv0im7ZS4C1twwBIkT1Hz616THmjLhM4U4NcgZSklKMayaaZKuIApSkFaKKUkpSHYJjW6f8usoCycCUsJRKx6UvCqt49oKLdKCUSLdD67UpZWXZRJhcmCgt2EmnvS6i2t8IwqAJJgep2ipHgup8q6Fe4o8yTbtgc2IAyZj7naPaqtf1V7VNhYU27I3vX2XLYQWCKesb7nr2BqR0vENJZNwIXu3GnzL8ZqDlIAYkCfYdOlYNVnU/DE36XE4PfIn/FelW8hn0rnXhrh9x77Wxda2ighjAeAMioCsD1k9u5q76fXC/bkHqPvVL4vw5Q5JjeRJ6CRAb6Eg/SskWbckbJVNHqFS25CMzuFVSCrjdWkwVUAsAPh60Rxizd09vybtgkMNjaueaQzugMhlUliRGx6TUevBNVYOlUX2Buzmy3Wa2FnYrvieUdx1Iovjv4mzeVLd5boyUg3bamCiPcYhkA+Eb/M1PuZwfjPFVtLbuW7D2/MznO2yBgCzSGEgxso39KsvDfDSXQty+JuFBtPwZCSPzj6VEcW4LqdR+EF9E8u3DTbYgJJWVZW3JKg7zVm4rZUpPmXUCjfyy3bfook+lVZc09qgnwa9Lp4tubXJXOP+G0s27jWCUzEMgiGiQR9if71zleImAqp6CFWBJ6df9bV0HWah7pvul5HtIfLCsIxOAkhusya53p9AXC3QrljdcEYFtlQOdjsQMh7daeJtqpMWrxxg04qv3CdPxAKqBywl2ViwP+feKes8SKzgwkHEw0Q3pt2PY/Soq/oGHlSSDeZvLUyIIcINugMz2pi5ZaHmGEhbjQDzS5HSP5aurngx35k6/EzqPjLqVB6xA9diN6sHB+LhLapdJcrIyAUSAdhA9BAqgPeYFtipZIImY+GCcgPUUtuJNuTiZA6grLAAEekERU4ZZxdpkZY4yVNF04rxZBft3SGwtTviTOQIJgSdp/KrXAjKdome0VybRcSwynKOU/zQJ3FSNvjBAKqwIJIKklZ9uvfr9/Sr8eqlFu1dlM9OmlXFF18N3zctc1zNwzTupYAk4yB2jpRl/UKly3bIOVycYEjYSZ+lVHg/FfJY3BJDhMlZiwESdj96K1/iLO7bu21Q+TMJkMt9m6r6bCpx1dRS7kXprk32LUFms8ujLV1bwQgiW+FxEmP4TPUTt7Uny/UQe4PatcMl8MzSjXKBPLrXl0WbdJNupWQN8NYK/MQs9JIH60q7qk54YElTEc0kAn+GfX8qqvHeLXrdwCyqMelsA23ZmO3Tqu8/aoduOXyy5MbY6MsRMLuBEfptXndd4s7Z2NLkUMSTLpqtRJuKFucyESABEsw2zjfYdq5td1Bt3Srs55cGklG9juJiYMT+tSnF+JrncdVDAFkXIlSA2XYbnr+nUVXbri4xPNlE8xLdO0ntG30qmESzJJSCdRfAtqB7k7DuRAnr6VtdcT1dl2hQCABB26Dp1+9M2bHLLHoGMKmXLtE+n3pKEEhVJHQAnsTOR23j+1aKapmerLd4Z4gGBW6xLkll3nb0mpy9B6CKguA6dbShmvW952hQTv6kz6fapE8QTJuYYgDmEnffbYV1MGTbjW9mScG5NJC3WKSUqP13FlLAWySIM8pG8j1pVzjCrtixYdenXv3qfvMN7iHsJbUwvGt1XLnEmJJGQBJPx1lR95iT93fmdDtXFaYYGOsEGofiPiqxayCk3HHYDafdjtHyrn2t11y3euIWzg4tPeAPtHT6VHXQ7bqsgRJkbT7EyaxPUTfCLfYqzoPD/HQYxcslSSAMWBG/rMUdb09vWXLbaoKttB5qnY8oMNkwOyzjt1O3vXPOFApcXMoQAWPMrLIRioEdTIG1dJ4brrYskKmWKYtdGIQZ8kCOgGR69yPSqpZJtUy/FiiuV1LHbvHywZtC1iORUiVOPUE8ognahrmkttYNlItKCCDIXKDOygQRy+p70Jwy7p7cN5yuF5HxuZgGDyxMdT+Va8T6JNYLTB1UW8yc7bDIFGXaVgCTM+g96rRayO0moa2FswP3a459MsZliNiCYOwB69aTqLHmLkwie0yfrTmga1cvXHW5bxNg27aBlLbgN0G4g5U4qNgVPxLsf6Gp13JwdqhHCrp8k2buRtFzEMVZD1yRgZEf1NN+N9Bd0SWLi3b13TsGV7m7iy0yuasWmeYTsNhUjasAXLdv0yn5hJP5zV34G2TX7LgMm2xEhgUXIR3HUVocLjfkZ3LxFJ8HtrXsW2ukXLZGRYSWRQOWSCQwM/MfSpLxbrLljS3L1hoZAD0B2JAJM9gDO3pVn4f4YTRlm0I8tXbJrJJ8pp64jfyz3EbbmR6RXjTQWxprt9TiEBLodtzELHqSQAP8Q9azyxJtSNWLUbYuJxzUcXu3QbbgfvytxWWFzkhZYAwDA6dZO9P8RsjJAty2u+pZZdgMDcwUAx7dO00/4X0Y1V5bGS8rrfBE/uSrAspBgwQMY7NFH+IvCj2UDgX7iWrTDJVQ3JN1rhZ0J+HE/wAM7gdKLjGVFUlknG3zRGadHF/RIrZci3CcgQJe5d36TsDvUW+X4ZibY574G6QWYW2P8MfzjeaOTyxrLUEqLelBAKwZFhm2IPct0oHh9omxpVD4m7qX6EjGBaXofrtTUipx9fkE8Zxy1xKkEFEBBBxPmDYA9Ph/Ko/iektjzjMBLNiJUjmIsgk/c/ejuKO5s6wzkH1S2wsAmf3rd+opfGVadd+7BOWnSYKgkHoD0PwH7UX6/IPX1Im7wkKbuJy8tbJG6yxuATsY96cu8FuK2IM/vvKWQTLjee+3aaN4oim5q1KkHztPbgFTGOUgA/IU/p2UXdsknXXp2MEKgiP709wUV21bcAFehUsCpOwFyJ27h9ulL/EOjdIMkbj03A7dCKkkJNmM1P8A4dOXtzav1aOlH6myT5p8tTzasyDv1USIJ6zt8zTTE0PeEPEmFxUcjBiR8QAVjADc0bEf/rXT9RbCu3QA7/MkSTXM+FaJDq7YKf8AGuQsD+E2AB22GR/6q62tlc25VGwAI2aB1GwkferYZ3BIqnhUmyN8uqR4r4/cS95VoN+7gtiDJJiJ/wAMkD3romss4jYEmCYncn0k1ynjl/VefceHtM/IYtiAnfIsMSu3UnsOlWajNeNdefIzwx7ZtPsROKOwYIUluoYMepkAMYPN3/Mb09bKoQyozhSxC3QjdRix5TvJj7D0JO9QbCi2p84crBy0b7D07Tt/nUcHTKVy2MxkGBG4PTfb0kbR6RXKmueOTWrodt6lwThIJDqRAPUHYgg9BO8dqAwLMSkrH8Mhug7xG3Xb3p170GeYbBYLbBR0A9PStHTJnsYnriSdvXY/3qS4JjVxp5iwQg9OvLPcdSZApNu2QzCV2J2bY7HsB3pD2ERgRPKT1Hae4HWnLkRIgDETsJ/I1PdYIleGIsqXcGJgGIB3ifapXS4nzUy5Q0qyqzKRsdyAd+oqASCg3iN9hPcTAnrH6VNeFuJpbuMuWSkMeaFYbd/Tp+dV7mkSg+eQfU6lAVwfJlcLGLDIQJ3x6zPpRevwXnK3QTAjy2MEj2nsDTXHrlssWFwSLocLlIMO5I+s/lUvr9QrWVDAqqlTJkE7ssMMP8UfWpN9CxJclcu+Rkf/ALjqf4HH9a1RcWTvlM+5/wD51lTv5hRUfPB5i7FzuSSSSfUk9a3koAktl1OwMHt1+9ZashreagA/DBJmTtI3j36UrUC6OZkG+8wJPpIU/rV1u+CtKLTt0wjh/Dnv5eXk0An/AHRaY7SNgak+A3b1gCCCLj+XcRrbQgXEh3ggxI6bTFSvDeMeVpbflufhYlAqnGBzZQN4aSN5giaD4L+0HW6WHR1Ntyf3b2xg8RlBABntINQ3uXBN4lB9bLlwZrgtPcFzSukAjcqAVDEgGGB6dKD4x+0a7bLW0t2mU2ggwueYFvmJyby0kASpVdp71VvEfGdNrW823ZOnu7G8FjF52kRsTPeAfWaL4I9jTWEv2rVzUaju7qPJ0xyx5Qdi8bgmltEmu5Jarid/S43NSi+ai2n8lcR5SnMKLpJyybESF6A79asfB+JDUQ7W/KveWC1snqrbqyz8Sz37dDVX1zk2hrH07Y5ul1Q7K91cbcszZS0FpB9TERTC3yblp7f4vFVxaZLByQDhCEYhdoIk71ZB8Clw+DoHDNMzXhcPTm+xGI+8E1fOHWAGDDuSKq3CreIBIIJVTDDdZAMH3E1bOD3JQ+zCtD4iZ7uRITA9arXizgSau0/ISSvMnMou4zgTBHMh3Hyj0iwXrkUN58dTH5VSpUWHFLFsaTXJfVwwxFp2wIABXYnqZBie5IFXUeKtOt9NNBzdCw2ASDMKT3YgVEeOQPxT6ezcuYXkD3kRWYWyx2Yj4YaMhvsVPSRUdxDSWxYQI2ZVx5dzEhhEqYndGVo5ff2pZMClG/XpfQ0rO0/n6/UqnENWrXr92I2x2YCBCiOnSB0qTt8KP4Ozf6GcwCrAFHxxJYgCeh+sVEcSAFkIN2/eBiAZKsw2J7gETHuavvjy5+F0gQ3RBS2lqyR/CsAwo/l5N+0/KszgUtcuznrDzlW2xmbytsdzAIgAf+Y7+4p3V6vnvNuA17mlo5lnbf0y7eveorh/EYNoMQuDZbh4mcvQkb7TRPENUnRWTa87nEMSWYQSG6RtPvNPa1wQJXw/bbUXVUsMQ4uOWPVh06wSe0/2pGrys3FDlSUu3nE/xC6oEz26z33FWT9n9k/h3u6dM2FzFlOO8CTAIj+IVGftE0S27gKqnnHdvhkAqDEdIkgT7Gl0Q64K/wCZywqhgq27f0DZCfXfcnvRIvqVaQWJ82CPW66npHSAQPn7VElbqhSsEtsRI5cSMe+2xMfKprw7ba5fsoy9XGXfIAzjt1mI9pqLbXRkSxanh9yza89SclLEgFpGRT0PaB9qBt8fuICEe4FLKxXIk9OYZQJ+H8+9WfWae3ctvaWyiXArkOEKyQs7npEdq5vptTiGJU9tz0E7bR9/pRO10JS4JK14p1KEqt943gNDgDrAkGKK4net3bdu9da69xslf4QMVPLuFiJPw/1obhYtHU2ASWLlZJBKgklYI2/WBNKfSv5pQXwttdrgZ+g8wsVUDY9R96mm6pvgioK7GdXotPqMUTzLJXzMrlxjdB5Zx7ACB19u9QWjCWnyzzCmFdQ0Fh3xmfv1q667hKkhmuZqsfu2UAvmoYB2AnHqYOxHpQz8Ls+WTetpbKgF2UYq3xYjl6dh9KTk7r6FiiuhVeQsZ3hSYMQSQI2+ZmPel8QUStxcWBC5qi4CRtCyBHr9OtIfigR1uWwqgRJUBjMYy2Qhj6j3NEah75tHUAEu1wYnDEEfFkPqOh9KKYMb47ctnUEWRgqBJB/jJ5jI7cpAoW7dV++JTlxJIle0ETB2P2FMYuSxeCzGTPWT3J60Rq7iLaVBaBcmS+I9Ix9f+1NVwkK7Zlm0Mp3gAbzEev3pP4U5jAE59AI6wJ39evY+1MWcgeonoFHUHtI9f9elF22GMsydTtAXqPfoRHeoO0QYpLowYERlB6em/wAwevWrPw3iBfTMGfuwU4MV2ZWmQp+Udqraqt0gEwY5TvDQBj3HbaSKkOE8MvXFcnlVJ2B5iCp269QQKRODd8BeQ/5i/wD47g/9lZUWNEDvNzffv3+tZVvBPaV/Rao21xJ2nIcoOL9jM1d/DrvcuCZZQJKyBO2w2M1EeHvDZ1OstWLMuCZdyIUKN3bHrA6b9TXobgfhrTaNR5FoBogueZ2+p6fIVpak40mGNQu5L1+RVeI8DXyF1B0yqyWJBfEFBAklQTv0rlnGPLWSWF3lKAdQCTOSjou8/evQ2otjUWbtsn4s7ZkfzAbH6frXHPEvgFrLBUcYt0DBmcR1gLOQ9Dt8qpeGnwaFNtUc1YBYM9Wirz4R4q1jT6q2DjbdMycSQpHLzEfCDIEnaYqc4Z+z25cCItry0357vVz1LFeo9hH1o3ivgBbVgm3fbJiFYkchA5uVZkAKTInsfSr/AGVNNMy5OYtNHN7fFdRqraAR+5SES3b3ljJZspE+p7yKvvhnXnT2lvakxccRZt4jIkmC7QPXp9fWqxZ4L+Ed0F1b0qpyVSoG52iT/LPXvUpw/hp1LWFE53HKhsjyBGgMPQKATt6VN4vCl0KllV31OlXhgtqWLTaTmMgkjYkg96leB6sK8Howj69qB4tw4WLdm2mTJathMjudogk+poSy/T5fmKvhFShRVJ1Ky8X7IYbgGh10gmYH2qP4NxB3HlyMh0LSZH0qRZb/AGNoe8MfyrJKDi6Zammct/ayWGstorpbzsqwZjiQy3GBIcbglQFPtVfCvcfywZfkxKuG81iIXcQGY9NwPh36VZf2n62+mrtWR5VzzLDzkigAFiuxIJHzqI8Nk6K7ZFy3acXCwJtOLjsbfOoIjbmCn3ilCe1tdb9Wa3ByxJ/5/Lp+9EbrEGav0ZTuD2b4WBHsZo3xv4iTW6S3aX/fndlAn4QykLG8t1j/ACqo6jiLLevC5vm7t16FySfrJ39xRPA9BYvMW1N65YReXNNpzBGDNBxBE/PeqZKnY63KiJu6fUKzW7qMrjHIMCGWQCJHuKVqxgtkkCCGPyIY7/Zh9q6BpuC2LhPYMPM3loMwoJJn19ZC014j8JWbVo4Mx5eYmYJMdFJ2AqLyJOmKOnlJOUfVE1+xlI0LEwT+IfcHbdbfp8q5v4+Vxrr6vcNwqw5iApgqGAIXbYNH0q+eDOKDhnD1t3lm4z3bgVTO0wD8tq51x6/+JuveZmNxyCwKYgwAvKASBsBtUk1uZU4txI230BO47+ke/p/lVj/Z+xPENMCQQXbb5W3P9ulVS6MYUnaDt77xO1SXgziY02stXnkraFxiBvJNq4APaWKim43yV1ydn8YXfwmjuPgGbErytEF4XLnMwIHqelcPbXmYk9Og9Y9jVg1t+5xC75l9jdcxjbEhLYPZB/XqauHDv2Vo4HmsqkiYRTIO5HMTv9qg3FdS/wBi5cnLm1XOu/Zuu0/Of9b0Ql5jIBTbfZ1PSOkGe/8AqKtvjXwY+jtrdsst1Vbnz5SA23rEfUVRC9xjDFB6/X700oSRXLDKLpoP1OpdXTIFZy79YMdR70n8UX5Sx3AH07AfUe1BXuHXgUlRzSFIAxO+M5DbqCPpWDQ3FBO4Ix2B9TAiPeKHGKK2qD+DaJSySf4gWHLESMtzPYflXSr9lGDWWtiHCRG24gQI/P3Psa5PoATcQSRFy3Mn/GBsD1M13niPBma6GPlCbi3FItwwKQIY7zOxntJoZOJwm7YIe8p3YMw6jaGI2HWYpKa4rbVYDYuWXIk7xBEBt13FL1lu4l11KgsHcNsd2DEN39Z3oK65IWQNlifb/W000uSL6h9zVG8XLlW2JC9Md+gI6+gBnamrGlBSQDPUT0AHbf3oVtVseQDYDYR0rdvUgLDAkhgR2279+v0pNSFyFMzKokAR3XfYR2HerBY4nbQCFBUmUlciAf8AEHidu3v0qtW9cBMdP4RuetZ+NBImI+/vM+9Q2y8gTaLgvGU/mQe3lNtWVSjqvY/9Z/vWqs2slvZ6M4RpNJp9ZqNUGsq11EQYlVIiS526FiF/6altZxrTsNr9tSNxzjt8q51a0KL0BG8nmbr96cbh9tviWdo3Zjt6bmoKOdf81/5+5JamC6Ivel41pk82dRbIdwyww2hVH6rNE/8A1Hpv+ak+xrnOi4JaRMSqncnpA67SAYmIH0qR0Wkt2nV0RAykMpgbEU9mf+Z+iF7zG+hdH8S6f/mAH3DR0+VRl+5auWoF8BhbdbbsrYC5cUrmZEEksfv7mhOIcQa7/h69yetH6XWZW7dvHa2F7zky9Gb133j1qXs8v83+1E3lxtHPOI+Fr+mTO69t0gDzFJC7CAIjaf8ARqU/Zzp89VYBAISzcuEESOYn1/8AOKnrWtxfUJrcDp79w4KxBAUqobKQN2bJj2E7U9wPRLw/VlWP7u+oW07HlXywTgxj4okj1x9ali1MreLL17Pz+6KXBWpR6FuVFui4jKQs49ImADI+v6VWuLaUWXxBPQMJ6wf+1WHhfFBfZsRCwMCdi43lo7Ke3c9dqifE+juNdVkQsMBMD0Y/3rXhl4vgQyRB+H34uoUk7r23M9RV0UyKgvD/AAnyhncHNMj/AAjpU2dt+x/1NQzSTlwOCpHIv2qajTDiNsai1ceNOsFXdYBe70xG59fpVQ8OXUt3LFy8l3LzrQRiXVQ2ayZ6ExHL7Grp+1Thd5tbbvG5bS0LQVC2ZJaWLqAqkSYB6jrVI0djU61rFnKVOoBCcxxAYm4esARM/OqF1N0a2Wl28u3nd9Se8VeG7Q8x2t53rnPZNtnUBWLNlhBkDoR7e9UnhOovWzcQQyxzqYh16EEEwY6juImu2+INMLNxdSbyrbs28Cm4hQIJH1gmue8bTSXbrXPxFu15gHKCGl5IyOE4TtM/OpqMHLZJfFPt8vuV3Lb7Rf1Xf5i/DvErcBkuZZCblsgZ2m5QQI7GJ6dx6GT+MPb8sm5fvzcYeWSMQcdmQQsd953MbdKq3CsVtvbQeVqbbFyGO7sNiBPUHYY/UVF8W8VLcVVe1+8B3MiNjsDyz9JrE8cvaGxZorHY7qOID8RjaB8tQyqCS3KJjdjvP9afcm44QYrPxMVJCCNyQv13qDtal1C3GQqGHIYMMD1g94EVJcF1vls1y4Qc+X7xsP0qco12KMbUn1DOCWLYIva3Ru+muTN5FuMqhRhM2zswKyfmdqibv4ZQzWbgcjsZG2UbKQCdo+XWuucCs56C0mF0WHN0MvmYBkZjkoC7gbHYxMmlXuA6Q2GtNp0uGeRmsoHAJGRzUyDEgR/KPWpvJGPhZBaecvFFWjlvD7122EulHRTGJ8tsW+RAiulWvGiWrJfG9eCJLFUjYCSTJ2HvWaHU2FDWbjC3ctqLbA421uDYpcEDdvmdtxRFi0t61jetq/VScRImQSD8qplJPk2Qx7eLKT/9e6riTXbFnTIwa3cIUySVA77gTHb171ULPDwoRlQsxHKuUEn0II2jvvXV9L4btaGX0cecw/jV7vL6RbgqJjf2rml/iF3Vasq6ILjXCrKq4qDBU7Hffv61ZGSfRcFWTG0lvfJKavTHWX00tkP5GnAthkk5R8bf+pyxn3FB/tA4R+Eu20tvcjywWBcHFp2+H5Tv3mrdwDhWmuMtxGuJcnC7bW41lk23DhIOQIO8mQR1obxl4cAF1rK3LrXRbG7/AAMjMciW+OVkR1Ee9Cn4iOTB4G/I5pY1bKQdjzZHaTJIn9K9O6pBNs/P/wBted+H8CYai0l5SEdwDBUmCYHUgCTHUj17V2Rr91XFw27xEnsHRRIgnyy0QBU5V2MkU0+TjHiO+ya7UAER590qdiN3MH7UDYyMKRynoQYIBg9fp+ZqR8XkfiXPN8REkMDELiObeQDH0FRKPt8Uex/zqW1EX1Cm0Z2LDAEHqVMnGQZE9yNjTFrSFsiR8o7Hc7wOm1IST0g9/ry+laRzJifofWhxfYQWNAo3mBiGkiN/QfcUk6dQFBZeYfMrsOv2pFq+B1y/p2/zom3qrQC8oMEdSwnqD+Rn6Uql5hQI6rJ3Xr2mPpvWVMLqNPH+5T7j/wCVZRyOjpgNOpTCNTqGrTGEpToNDq1PIaQDy1J8PG1RqCpPR7LQIB4zo/PtXbX89tk/6poHwVxtbi/7O1m7gFUz3Lhf4SY3ZQRHcgTvBqXU7n5/0FU79oeiW2g1ayHtskkGDMgIwPZgY+lUZ8Kyxro+z8mX4cm112LBwjSNwzV3r+s1M27kW7O0KF+LIr2OwBj0J7iJq/8AtN0ABxv23I6qG3G8Ht096Y4aE4roRb1C7siywgEMyAhlPY7/AK15/wBfpirvakD94VJHQ4Ejp6GJqvR6mWS4ZPxR6mnLFRqj0Pb/AGncOkf+IGJ/wtyfPbpRFz9oOiSCLwZD3UMxX5iJx/SvNiO0bHt6mlvcuEb3H/6mP6mtpWdr8bePNDesGzn5isVJZJOIBnYxIbaPqapvhnxZw7S/vMbouZEHyyWfELA+PoCSSd+wFc9e3ywSTJk/Tb+poW6gHrvRYFv8X+NtRrbjhrtz8OZwtwF5D0DBepiCSSd6zR8c0wRETQ23hVGTuSzEASSoG2/aTVNW4w6E/epbgXie/pchaKw/WVB36SB0mpRkJlh1jXdS4I0AMABYt6jliADIYLt22imbnhPW3nzNsAzBgWlHWTIXv71pvEWsvEL+IdZ25Is/c2gDUpZ8L6poZ9QPUc9y4ZnuGAqdWK+w5c0L2SLuuv23CriLCsrMdsVGEALBK7iOnX1f0OhVdNccIOZGxyXcQvWO09dvzqM8QcBfTWhfuXRdYsLYGGIXqZ6wYAO0RvR2j1LoX01y49y5dUqXY5KjXFAWMuZhuJMj2Hrn1GJzVx6o16TPDHJqfKaOrPnq+GstjG3qBbV1UQB5i80DaAGMj/1GuV8I4lxDVXfKBeVbFwqcykGCDA2MyK7T4UsKmnWCWO6ydicGZZ2+VSvD9BbtZeWipmzO5AALOxJYk9ySarjjTVzXIp5nGTWNtIpWl8KG0VvX1DPjjucwBJ2PadzvUJxa7c0byu9kmVP8vqpPb2NdZdQwIIkHY1znx4p0875Iykwd9vQzVU4bXa6GjBm3qpdfqQmn8aWlkMJB6gQd/wDRrnOt1IOvbU27ZCFsisgNPcgdjIBrd1BOQEZbGKaF72n571rhpYrqZM2rlJ0ux0nxaF/D/i7V0guqQQQQpHbl6nsflUNwHV39S5tW73mWwqvcY2wlwYmSqiSN4xk9mqqi8ShQk4nfGTHzj1qb/Z/cNq/cYEwUxj2neqsmD2cG+pPHqN8lHp5k/wCC9O+otDUMQbxe+kMJUKFHlKQp3Aymfeo7xD4oXR6trFy0yoDs4aZU9GURzDt1nai/2c8Rz1urSDizu69AFhsYjoNgPtS/HyIboVxkiwGEAzlLSJ77R9apg3vpluRJwtdUVu5/s/U3M80DmZydkLEiOjbTtUZovCwv2y6MyjJlAYZHlPWRj/WpfU+F9Ldtl0tm36Q0Rv3HQ0xqfBjJaW9pdVcUTDI0rDicoZG3XbuoNW8eZmSu+CE1HhC8vwlG+pX9RUZ/sq+pP7t+UwSASOx+IbVI3/EGr07FHuK59SMvzgGi9N4zH/EtbnqVM/kYj7025LpyOEIzdOSXzv8AZMgW07iJUjb6fCf/AI01cHXp+ncH+vrXQrBW8oYLPpIEiR9aF1fCrbCGHXaR16R+gqj3mN0zc/8ASdRW5JNfNFDZYPT9ayrieC2vesqXvMCr/bdT/wBPp/k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127125"/>
            <a:ext cx="393065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data:image/jpeg;base64,/9j/4AAQSkZJRgABAQAAAQABAAD/2wCEAAkGBhQSERUUExQWFRUWGBUYGBcYGBcYGBcYFxQVFxwaFxgYHCYeFxwjGRcYHy8gJCcpLCwsFx4xNTAqNSYrLCkBCQoKDgwOGg8PGiwcHxwsKSkpLCkpKSkpKSkpKSkpKSwpKSwpKSkpKSkpKSwpKSwsLCwsLCwsKSwpLCksLCwsLP/AABEIAOYAyAMBIgACEQEDEQH/xAAcAAAABwEBAAAAAAAAAAAAAAAAAgMEBQYHAQj/xABCEAACAAQEAwUFBwIDCAMBAAABAgADBBEFEiExBkFREyJhcZEHMoGhsRQjQlLB0fBicjOS4RZDgpOywtLxFSRTJf/EABkBAAMBAQEAAAAAAAAAAAAAAAECAwAEBf/EACQRAAICAgMAAgIDAQAAAAAAAAABAhEDIRIxQQQiUWETQoEy/9oADAMBAAIRAxEAPwDIJm8GlrAnrHZZjGHiz2sBc2EcJhu1QBBHc2vsDt/pACLmcBCbzrw3zwM0EAotgCc3w113+H/uOZ/GOTBBbRjDqVRTH1VCR15Q5XAJp3yr8f2humKzFQIrZQOgF/WG82pdt2J8yYGwEn/8KB701R/PExw4fJH+8v5f+oj5Uq+5hwgtyHkYBhAyNdBfpAal7mYsN/d578+kSUiaQLAAeI0PlfpAnUZKNpyMC2NoiCIPJEAR2UNTDgDOukcljSFSsElmAYGSBkg3aCB2ogmCFD1gvZnqYV7SB2kYwiUPUxwhusLZ45mjGEC7QIVa0cjGCTzoDCQaF5K5sq+sHamXkYFmEFaxuIDXJ1JJ9YcvSALmDX1tb4Xg+H5RMQt7oYX8oJhvLpWbZSYdLg0wi9recTMzG5S+6C3kLD5w1ONu5yogufG5/SEtgGlJhnaZtbZQD6mI7LEvTS3OYIcvcObyFjEfIlZmA2uYN0Ec0kuTl+8vfS1raesM5lrm219PKJA0Ka2N7C57w2+EGFGuW4XyOsIp/oNUMadOcOBHFS3w8v31hZ5AC5r6fD6XvDinaepKbAHzjk+rZtzp0ENe3HWOduIxhOWug/nhCkiXcnraAgNvdO51iXwTCi0xsxOg2tvqB+0F6QVt0RYpusHSjBOl4utPwmW2AXz1PoIdnhhE6n5CJPIjqj8aTKHUYRlW4YHw5wwKGNJqcGBX3RpDY8KpMB5f68x4+EGOSyeXF/GZ/wBnA7ONMw7gSm7OX2iuXYd45youCRoAPCJF/Z5RAgZJmvPOdPOHsiZEZcEyxrU72b0nIzR5Nf6qYZ1Pstkgd2dMXzCt+gg2YzC0CLxUezN7Ey58tgN7gr9LiBGsxSadtC3MwbWJHEOGptK6pNFiyJMHk63Hx5QnKp7mwBJ1NgLmwFybeUYw1y6aj/WFpFDMf3EZvEA29YnaGgzyVy5VDXYlhc72FvSJelpsoCLmbw6k9AIvDC32SlkSKkMEmcwR8CTC1PhExTmWXMJ66KI0jDeCayb7snIPzPZf+rX5RZKP2UOf8ao+CqT82IA9ILxwXbFU5PwxWfTsgBIA1sc2tr6Q8XhOa5sJiehH6CL6OFJIxUUk1TMk5xo2l7pmFytucaonDNOiEJJlqSCAcoJFx1ML9V2P9n0edqXgqaobNbUOoPeGpXTU6aHWNN9lGDGTKmyKiXKLpkmISilskzMCCSM2jLz/ADRNcM4VJ7aeMwmTFcMNPcDi4AG19N94lxSCXWo2vfluh005Nqet1+cT5JukgNGGYPgc/FKy4QkFs8w/gS+pA5KD0HQdI3XiOhAoZqAe7KsNB+G1vpExT0qSxlRVReigKPQaQ2xpL084Dcy5lvPI36wWajydW4RMWa65TozWvppc2NuWkSmDYVTqp+0BmY8hso6+fjGwcJ8OUk+Wz1MtJs7tDmYLMG9t76XHUaQ+xngygOULLC23C3U7cz0gfyQj2ZttaMSwimHZOB4j1WJuwp6+Xc3UuUY9QwFj8xCvFNDJo5pWTcoyq2rZu8HmqbG220RPGM378W2tIYfGVLgqSlEyu7L9msxGgsdIJOe43itfb50ySHUkn3TYgWK2Gt7k6a6dYcDO8jK/+JY2Oo8o4HGj3ITtJkqZ42zC/nDeqxDKm2u1xv4REUmGzVsO7b+1b+sSNXKtL8YKfHonkhzWyx8N4h2o7Mgh1W56WJt6gxMmSTrpaMe4gxCbKCtLmOhLNYqxBy2uQSOWblEfS8bVyDu1Uyw0sSGHhuI6se1s4M0VGVRNudBe2l+kFmySRtGY4F7VJ6zB9pVJqHQsFCuo6jLYHyI+Ma1LYGxFiCAQfMDaKKFkG6If7La/Q3vHIlGTvmBGeMHIqHthwq9SCqsq/ZkymxteW7rlB62ZflGdcM4A1YWlo2RgBa594lguXUje+0b37V6a9NLbo5HwaW36gRjvs9kf/adOhlt/kny2P/SYEVYzdGvYJ7KZMpVE52mEACy91dB1946+UW7D8GkyRaVLRPEAX+J3MPLQFhnJsVRR20CCiYI5OnBd2C+doUYzri6Z2OJy5mgBMlr+AYA/IGNG7UXtGbe0eakyZLKG5yMp35Ef+UWykxtWUZUYmwvmNhqobTw1gO/DdFcxytnU9TMMrtHDrsOzCCzX3POx38ILR4g47F5+VWWevvzc7BWAGwGh30jvGeLCWEmNLuGIQqOdwevkIhcN4kd6d2lUjIFeU1iD3g2cXvYWsbG9+cLbA4+msTpthoCfAREVbzCxv3QwZV3ze6Tp84pL8T1z1NMzS3SUJsvPlvYhzlswBNxc/CDYoZ8558uU7h5Uw2BDWsCBbtCbISNRCTV1bDtfse8N4xLbPZp8w3QkFtRceHLaF8QxqQxCiTfXU9oQw5flMZnw7jIpnmofeJXQrfvIxS1vKx8Ifvx4FmgdmcpRxsFNzcA6DbnFYwTWyc27paEvaesgpJmSGYhhMQhhaxlzJR/7jFS4oK3klTe8iST/AHBQD6WiW41rlcSbAi6O4/tmd7XXe4t8IhMQcTJMvUBhLCgDclWYesaKoouiY4WxIJMeW34hmUf1AWI+I+kSczHFVbuCPe5X0vFbn8NVilXWRMuACLDUfDeJt8Md07SdJdCbLZrgAgcvOEnDdnZgy64iKY4L5lJHVTEqlWJku/IxGUlEovdAPM5oeSwF7q876Dx6RCS/B0ttL7FR4oVs63vlsbdAef6RC5DaNfxDgFptA4ItOJExB0yggKfME3+HSMnraKZJcy5qFGG4Onx8R4x1xi1E82UlKToRQamNq4O4jDUsnMDcIFJ65br9AIxVGg8qqdDdWZfIkfSGi6EkrPQQxhC5tvbaBGJUfGFTLIOfNb84B+e8dh+SJ8WehuP5DNRsSfdaW1vJwD8mjHuD5BXEpig2+7mH0W5+cbBxLxPLMmbKlDtGaW65thcqbEczrGW8PhhXPORC/wBwWA/usRfQ9YhCLgtlHUtI3Y4rKFgXF9PmLxF1/FipcItyDY30sfIa/SMel8WVClJhmyyHt92O8QPjopvy+USU3iGqqWdKaSzEnvOFFgefeOg8yY0XbBK60XGs4iqHv3si2O2nMbc+o3hngWIy2VgZmdla572ZtbjW3kYhf9gqiYFetqkkpY3GbOzA9FU5RbwvEjhtPh9ECJQmz2OhZjlU2JOwt16Rp5IxVD4vi5cnSbI3ibEJbDuOLq9jYjQMDv8AECJbCa6b9mWZnQhlRZaBgHzKChzeF136RUeMsWlzWHZypUvS1pe4ynS9uepGo1+ESXBWCPU0k1lmayiyrLyjW4Ey5Ym/UAWheX1TRR4uDcZ+f6SvHwZKeVPSYSQNecsMp1AsNzc89bHpEdhHFcyoeZKfRRIKoi3sX0Ia1iSx1HpaHk+lDYdPWaTnRxYZiQquqlbLsAQTraIXgJFXJOs6ncm9iG1QW8AF2/qMJN10BVRP4DXzqqnQfa+xBYoArAuSDta4POK3x7iLSnSSkxiENzrbOx3ZgNyfGG7zwkqol57ZZ6kJYWYTLi4PJgy/GK/jXEUly187PYC9gASAAd9uviY0Y2wSySarw7gWEzauodZX+IqF8otdgHAIGbTQNfXpD7GOHainP3i2LI7DMUJySwM3u3tuIg+GeKXpKgT5csOQCMpvazdbaw+x7jKrqjnmZVAR0GVVHdcgsNbnXKIvuxL1Qw4hlrLn5EYOFuCQSRe2u/jF+4E4JHYyqicCszvNLH5VvfN/cRtfYRV+DOE51ZUJPmJaQGDMSAA/9KDmL720jamYWNulh8bRaEb2ybdaGTS9dr6fWIPHsUkdnNkzJiy2FrM2i5iLgA7XFtR4xY1WMz9rlfLHZU6AZgTMa3IEFQPM6n0gy6GhtkVRlDlaZNlylJtfPn1va+VLkLz1tpGqYNwrKkWYfeP+c/8AaNhGXcD8CGoAnTRaWfdB/F4+Ua5hpyKJf4VFl8hy+EJjxrsfLkb1Y4nzAP1iD4g4RkV0v7wa2OR10ZfI8/IxKTnvcwmoI7t9ABpHQc5gXEvC06im5Jgup9yYNmH6HqIiDHo7EMBk1kppM1fG43U8mU9RGC8TcPTKKoaTM5aq3J0OzD9uRvEJwraKRleiLECOXgRIc2StxpJYl96+VyCovqDptzsOZ6xW/tBEsMpIAYyyAbXAZiA1txYrp4Roi8IUshEOITFZwP8ACTn521Pyir8WT5M2Y4kShKXs0ZVFhcoSjGw2NjLhXNP6jrBNQc61+SuU9aJU6WxUMJZJVSuYEZiRcdBF/oOL0xBhSHLJzC8ooB2ee2gdDvzigGfdTLIBFsyaDMp30bcXttDamqmDh72IIIPSEYhpqcE1jzCF7OVLv7z3JvaxyIp2JF9bDWJij9m0gaz3mVB6E5E/yJv8SYtC16CWjMwGZVI8cwB0G53htPxFiO4lv6pncX0PePoIkl6X/lnxUb0VzjjBZMuiyyZSS++gGUBfeDJqR/dzio+yLHUlvUy5jBAyy3F+qMQQBuTZ9vCL9V4O1UgzzyVNiBLtkurXBuLZrERnPDq/YsfeUPdYzUA6h5ZdfnaKx6aJelxrOH3mCcstdGWlCkjKD2aEHfbfaKLJxoK1RLQd6UwCLfc5dbf8QJi6ezn2gzMRmTpcyWksoiumQsTYkqb5t7ErsBvGa8S4d2OKVIQalJjr0BAzNb4X9YHH8hb8I3Ea8AMLEEy1DA7h5bK1z53Y/GG4koNQo11vbrEK1UzsS27b+lomJdDMZV7wUZRy73pFItRexON9HJk2LtwdwOJ4E2oB7PdEOmf+pv6fDn5RAcN4RLlz0mTl7VVYEq+x/wCHbTfW8bS89WUOhBBA1GxHKOnE1MTJFx7ERZAAAABawGwA2tBy1yB5n0iPqqm5Ftzp+kO5Ewi4K66DfwHyvF6JCzNYXP8ABHn7ijFftNVNm8mY5f7RovyEab7SuIzJp+yXSZOuNDsg97129YyKRJLuqjdiB6mOfJ3R04lSs3PhCTloqcHfs1+ev6xMGEKVRLlKNgqgeQAhSXMDAFTcHYjYxZEHvZ0mDStST1t9IQmNv6Q5lch4ftr9IxhzITvBvQRVfargiVFE0y33kjvqeeW4zL5W1+EWcN6fM/tBqmlDy2U7MpU+RFv1gNaE9s8uGBAG8COQ6TW5Eqqr5hFJLL696dM0lr8TufD5Q24zpmo6uRJexDSxdhrdiMr2v1YA69R0jdZKpLSwCqqjYWCgeQ0EYH7UOKBVVYZFvKRcsk83ObvTVH5bgAHnlvEcKV6R1fI+TkyqpPX48GRQZSQLMhBHiM2oPwiMmTwHZV7x6DpuLnYQqKWa+r91WFwBpe/XnEVXzJi6BOzU8tL2tzAN1+MPwd2ciaNyo+IL4UsySyibLSWJmXKWFu6QTuOUUGvxibOvmY2PUkx32XcJvOabNEzspaoVmMRdXDDVTcgCw71+WhiqCRU1Mx1kkuqsQWBsg1P4hvHPkxOUuy0ZUujXvZ7xEoo3kl17aUJploSMzKFLghdyAb7Ri8rG5xnmeZjdsHD5+YYG94kZHCNYkxZgOV1IYOGJII8oLUcMupLMdTe9ksNTy1i8KjqzSi27otnALfZeIJkjkzVEoeIP3ifJVjvtSo5i4iJksgd03Y2sAy5GB66DbxivYXIeXPScGYzUKlWNhYquUac+7pD3EZ5Z806YXc73MZz8QVjfbIugwtVNwMzfmI2/tHLziXkUWt+cNExSWu5AglVxAqi63bpYHWEpsqnGK0SxIUa6R2n9oC04yauOg/D/ADpFKq8YnTORAhj2el9b/D94vD6u0QyS5KjT8J49lz6iXLVWBZudrXsT+kX9GVQWvsNSeVv2jC+BaZmrpVlvbMT4AKdbxevaBjxkUplDuvOJX/gFsx/T4x2QncW2crj9qRQeLMbNVUvMv3b5U8EG3rv8YX4Eo+0rZdxcLdj8Bp84r8af7MMMySTNt3pp0P8ASun1vEILlI6JvjEu8yWWtlsRmswPTK22mupHpCcvD7D7tih0FhtYcsp0haY9toTqHy21jrpHMm0EluxNmABB5bHTcdIlAdLRGCqsCx2H6m31h/LvCtUZuxdCBvEdxbiTSaGfMXQrLbL5kWv8LxIy01iu+1Sfkwyd/VkX1df2hZOkL6YAggQvKprozXtbTzuf56QI4rOxxaq/T0VxpigbPJLWkSkEyotoXv7kgH+q12tysPxRGYRwhLRO1n2M+bZnudFvsiDkFBtp0iCV3ntISZq9RMNTO8EXVUPl3V/4Yt9XWLJltNbXKCQOp/8AcGMeKJt2ymca2lsEkgZgLux0VByzE7HnbeM1nTUViS7TDzyjKv8Ama5PpEjxjjTzJrKTsTcci3M/p8IghLIAJG8M34BL0ln4zm/ZjSr3ZBJJTM/eJNzmswB18IajiGfkCKxRFtoi5QPE2G56neGSMNh6fwQtJnlA4H4xY3876QrHRbcIp6zKsybPKo1mF9SR9AIkarHKdRZpwZvO/wDoIz2pqnIyF2KgAAEmw06Q6k0q9mCQNrwvDkVWWlomcS4nUG0m/wDdb6dYWpmp5knP2gadpdXvfnewJsw8opc463GnlHTM6ajx6w0aiTk3Ltl8RJKoxYqpy6e6uvw3hx/tRh8tFvK7V8ovZdM3PVozwTb/AOsFZfGH50T4lrxjjcTVyS6aVLXra7fIC0Vx8QYi17DoNPpDXJC0mWNSeULbYySRqHsqpUWmm1DblypY/hVAGPkLkk+QimcVY6aupeZ+Ad1B0Ubeup+MSk/GPs2Fy6dGGeoLTGt+CWTYKfFsvpFSvFJS0omhHditNTs7qi7sQB5k2jd8IoxJlKg/AgA+n7n4xmvs4wLtZpnt7svQeLEfoPrGnzDpcctIvhjSsnllboXV9LwyrJ946802iJxCYbWHrFWSBTYsrVMuUx7pJIHIsNr/AB2HhFxWMuo0Ino1tM6XJ5AMI1VJqqLkgeZA+sTb/IwtTJziie2yqy0UtPzzR6KrH62jQaSej6BlbyIP0jJvbxVff00oH3UdyPF2Cj5IfWJzf1BFfYy9WsDAgjGBHKdJunC9P2tVUTj7koLKB8u8QPM5YjuKcY7V58pT7ksWHjnBb6AfCLNJkrSUgQcyXc9Tux9dB5RjszG8tWztqGJVvI7+h+kU72J1ojuIZV5najVZgzDz/EPAgw3SbdMjeYP6RJ4pI7MlHF5Td4EfhJ2dP1HOISpksltQynZhsf2PhvGemZBc1jqP0+cGU3I/ml/2gqvmGu8EOhhRjjtck9YkaXEFCZW3HzERsC3nATo1AqSL3GghKFIMIAQoW0KKvlCbGOwUY6DY/wA+UGZ/SCGFEXTWMA5mg8pCxCjUkgAeJMJEw6wyYgmAzLgdRrY8rjp5Rl2NejZ+HcLNPTpLVVBAuxJNyx3PrDyb2vRPnFfw+pmdmCr50toynMB5/tD6XUKfevf+5o9StaORvY+M9x7yi3g37wzqJwc6AeF7n5DSOMqdPU3gfaFXYfoBCNAsaTqUAFnOg16Dw0ERs7EHmtcknz1hPEMSM1v6Rt4+ML0FNqI8v5GXk6R6Px8XFcpErhUgjXmIz32hYo0+tYscxlqku/8AaNfmY0pzklsw/CpPoCYxCfPLEsxuzEknqTqTE8TYMvYW8CCiBFiRv3FNTaU39gH+Y2/WMowOkWbMdmF7fViTGk8WTfunH9o+kULgunEyYUJIueVr6KesdCXSIN6bFcTdQwlFbpluOq68v2iBnUZW5lkMp3G4PmIvGJcOtcOFEywYaEg2vzUxS69rNml90ch4b66a/GFmGErItpS8u4eh1HwO4+McKkbj47j1hwa1To669RHAi/ha386RMqN+zBgplmHRknwPyMOkwSeZfaCVMKfmAzD5RjEUVMctDpgRv8wRCb69PWBRhAiOgQcr4COGWxjBCk2jsp4MKXrHHmARjBJ42hMMYMoubwcJGMOMPxebJbNKd0P9J0PmNj8Ymf8Ab2qP41/5cu//AExX8sBlh1OS6YrSZYU47qwf8Rf+XL/8YlabF6met5rnKfwABR5m28V3BsLLkMdouFLS7ARHJmlVWdGHAm7aO0kq5FosOH01obYdRWO0IcR8QillG1s50UeP+kcnbpHTN0RvtA4o7NDTyz33HfP5VPLzP0jNUEGn1DO7O5uzG5J53jix1xjxVHFJ2zsCFpMv8R2G3iYEOJZsfE57kzwsfQiM6wCv7Cfm6X2+IjR+IFu0xeoPzEZTO0mHx/WOnIqojDdovLcXqVUAgm7ehvyMUaqnHvW6m3rCU+ZaG/bRFyY8YpdBWv8AiEIzCRDoTAd/LSEDL0+J9IQcKs42iRo+IpsoWV2A6A6ekRSnWFCsAJJzMbZ9SbnyhM4qeYHpDACCzTBsxIHFv6RCT4mYYpHTGs1C0yeTvCQW5gA3haXLtGAGVYEdJgCGMctEjheEmYbkG31guH0GY3I0+sWqil2sBpEZzrovix8tsWw+lC2sPhE3S01he0coqLrrCeO4wsmWdQAPmegjkbbZ2uooGKY0JKFr7Dl/N4y7GcWafMLMfIcgOkKY1jzz210UbAfXxMRto6YQ4nBknyYBCstCfKCypRY2G5h45y9zkCL23P8ADFiZZuHcOpqkCXcyqlATLBY9nOIB7t95b32O0CIzhvhyorJoWnQlr77Kuu7Ny+sCFbJyRp/EJtNv1AjMcfp8s0+Z/cfzwjUeJZd1DdD8jFC4hpsy5h5ft/PGPQyRuBGD2V6RSGaTrYC1zuACbXNuV4L9lAUg2udQfAfIgg/KHGE1/YzLsLoQVdeZU728RuPKO4jLz99AxUXux66DbYG1o5PC/pHzKWy3vfXbwte/1hENC8uUSGty5cyOfpDdlhLHoTmrrCqkWjhFxDe8Aw8lywQSdNrDrHZ9MDqunhuPWGiORDyjqgHUkXAIJB2Njt5RjDdqZl3BAPOC5YsOJVNO1PnLzftJNimVezIze8XzXvb8IFoTwTh4zkLlso/D49T5RjENJlW1MLKhOgBPlE9J4TJbVhkHMc4mKPC1Gktb+W58zCyyJFYYnIqknCZjcref7RJU+AW31MWhcPAFz6D94Wl02l9rcv3iLytnRHDFEJKwwgft+kWfh+lULcrrClDQhjcjS/SEOKOIUopVlsZre4v/AHHw+sT3LRRuMVZziLiCXTJdjdz7qDf49BGXYvjEyocs58gNh4CEKuraY5d2LMx1J3hJljohBROPJkcwmWDKlzYQYLDyXaX/AHH5RUkPKCSqaXGe1z4RLcH8DVFexdZZMpe8xvkz6+5LZtM2h8BbW0VgyiTfe/P949I8BYkJOH5pjgyJCgCaVCBgq3ewG4B0B3J6mFlLwR6GuL4vJwjDg0mWUmTNJMt7l85Auz5iT3f2HOBFewb/APq10zEam60dKPu1bbu6/H8x8bCBCdC2SWIyc6svURQapN1bxBjQ6mKfxHR2bONjvHrY3qiD7KDiFMVY/wA+MISJuU3sG0Oh22/TeLrS4CJylnHl4xXanDexm2YXAPlccx6aRyZI8WdEXaGUiahZb902t0W4vY35ctYaVTqT3Rb035nTxheqk2YsFshJstycuugvFlwWgpp0u4lDMLAgknXrqYl2P0VGRILGwF4SraJpbZSPH1jTJWHy1GktR8Id0lAXNpaZmsTYAchfcwHS7Y0Iyn/yrMpkYfMb3ZbnyUw4PD0+xJllQNSWIEaK1T3WNmuu627w8LRUMbxppqkBcqXAJ531sD02OnhBpAdp0yvLSkm3y/aL3h1CZMpFOp6eJ1N/AREcPUaiW1QxHdNlXmPGNA4RwcTRnm89fJekRnKjoxw9Y0w/CGmi7GycxsPjEhJpM/cpZZma2LbJ/m5/CHb2qpmSTYUso2Y//sw3X+wc+p8osGK8VU+GyM0wWNrJLXdrclHIeMczbekWcvSJl8IOFu5FxqRv8okqPg2WRmZi19bbC0I8HY5NxIGcyGXKDEJyvprtuPGHHG/tEpsOUJ/iT7d2Up5ci5/CPmekT+zfEDnoacSzqeipnnPoF0Recx+Sj9TyEefMQxF58xpkw5mY38vAdAIkOJ+Kp9fN7Sc2g0VBoiDoo+p3MRIW0dmOHFbOac+TOKsLyKdnOVFLHoASYIovGzeyLA5YkdrlGYnU84o9EZOjLKegyi53+kI1NGTdhy3jeca4YoKifkfuTiLnIcpN9swsVufWGNV7H5DzBknPLlaZ095mI5httfLSDziIpmWcC8KTK+qWUtwgs01/yp/5HYRfeKMROIT5WE0HdppNg7L7pyaHXmq/M69IX4w4ilUaHDMNl5ZrkLMZR3u8Ns27Ob6nlrHCi4HQ5Us9fUWGmpUnTboL6DmYTvZm7JfEMXpKXJSg/wD1qSxdF96ongZll+IU99ydL5RAjOfZ5SPU1QluMwYlmY+8gBu8y+176XN9W01gQGh1Fmi1DQwmU4mHKRod4fTITp+61ztHowlo5pLYz+xFTlA0G0NMU4bWcuuh6jkYss2XcaQ2MJPYydGZYjgUxFdFY2uCV2DFQbHx3NvOIWgnTJbAqTpy2+FjvGtYjhwcabjY/pGf8R4EdXW+h7y/rHM9FIyvTJsK7BJqXZVvmQDfT5kdOcO59cQuaWMq/nmHIvwG7eQEVXhziI0wAAJAPe7x7wPKx0UixIIteLLxBg4rJa1EhyxA925OngORHMRKeNTds78PzcmCDhGt+kGtaWms0sh5pG7Zhntbuoi8/PWEcTwxahSUASeDZkJFiRvY7E/wwnMxRVuiKMx3Vc1vIsTnfyuB4Q4loDLCzZZWZmDIUJ7UixAQS75JaX1zEA9AYdaVHJObk+T7ZX5WFzFZS6OEDd+17aHpFwnY7klGlp2zs/vOt+4mhIB6m5HhClNViWqrUOomHkPet1bpDw0KZxMXuvYgMLagjncEGBKKYIZ+OmSmDYoKSkDqASRaWh6jQ3/pEZzLpqnE6w5mMxye8/4VW52/KOgi3YmrGW2UZiFIA8hoNIk+B5lNT0aOrHtT76ZSGzDrcaeHKJ04rXZVZFN70kXOdWJhdACozlEsksbuwFgB9SY854pVzJ055s4kzJjFmJ01J5DoNrco1rFMReomZ22GiryUfv4wpjfDkmolATARbUMuhBI+cHHDiSlmt/oxgiCxP43wjMkAup7SWNyNCo/qH6iISWsVCmn0GRLRrmAYpMpMHadKALiwF+WY2uB+Ii+0ZMBG78F0iNQqjqHUgXVhcHzECXQkzMOFscnPVXchs5GZ3bKU7wYvm/NpbY6G1o0ji72hillHswe2mX7IHdVOzkbgflB1PlETxelDh7iaktTPZe7JFuzuNpjryt8/nETwtwPOrXNZWMUlsb5nF2c9ETc+AtaFSTdmq9h+B6GYH7REM6sm3IY6iWDuxJ0zcyToIPjWFTTLn1ImFiPu1nts7tcOKf8AE7H3Q2wGY8xGgSKBUDLpTUUlS1QxP3s0j/dzHGw5sq9Qu5IDHAlmYlUpVuuSQl1opBAAVV0NQ67afhHW3IQ0n+B4x9H/ALK+BxRyO+PvXs009CNVlDwW9z/UfCBF9kSQihRsPMnXxO+sCF16MZfL1APUA+ovBHWBAjrgc0x8i90eUN56c4ECGfQokIY4lQhhfmB6jxjsCJSCjN+JMN7M5kPdY6r4w3wTiWZTG63Kn3hfcdR0bxgQIiX7RZqjhyXPdJqEoTY6aHXmLHQxC4hjSyWaXTqVP4pjauSenSBAgvsjDbpgwqYRJczAry5jquUjvFxYjv2ug6kXPlvClJjDStQLpnKka7790a2A23vAgQClWWilqBMUMBoeRhcTOUdgQTnfYXND2dXZgFA6bwIEMYR4seXR0j5w0ybNQgWsEUMD43O/SMfUQIEBl8fQ7w6n7SaibXIEbBi+P/8AxtCmRczt3U/KDa92528BAgQj7DLshvZ/w19rnLVVJE6bNZiivfICp1aZbe3JRp4xq9XTFJsuUrXnzQ33xAtLRbZuyXZTqAPUk2tAgQWOii4vUCvrHoReXRUIzzUB79QynYnoWO5N9Sd9tK4fogssOQMzhdBoEQDuoo5ACBAhP7FP6kZxZx2lEcpls7WJGoC7E77/ACjkCBCXZqR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0" y="-1181100"/>
            <a:ext cx="213677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hQVFRUUFxUUFxQUFRcUFRQUFBQXFhUUFRQYHCggGBolGxQXITEhJSksLi4uFx8zODMsNygtLisBCgoKDg0OGhAQGywkICQsLCwsLCwsLCwsLCwsLCwsLCwsLCwsLCwsLCwsLCwsLCwsLCwsLCwsLCwsLCwsLCwsLP/AABEIAMMBAgMBIgACEQEDEQH/xAAcAAAABwEBAAAAAAAAAAAAAAAAAQIDBAUGBwj/xABKEAABAwEEBgYFBwgJBQAAAAABAAIDEQQSITEFBkFRYXEHEyKBkaEyUrHB0UJTYpLS4fAUFnKCk6Ky8RUjM0NEY4PC4hckVHOj/8QAGQEAAwEBAQAAAAAAAAAAAAAAAAECAwQF/8QAIxEBAQACAgICAgMBAAAAAAAAAAECEQMhEjFBURNhBCIyQv/aAAwDAQACEQMRAD8A7AggggAggggAggggAggggAsX0tRVsLT6k8Z5Va9v+4LaLL9JkddHTfRMTvCZgPkSgsvThsQx5VSYz2nd3sSgaXu9Mxv7R5BBo1qHbPd7FFcMaKTO6rz3exMvArVIQbWBJ0gOx+o73pTTiUm2ODm0B+SR3mqA9W2Y9hv6LfYE4sHZelOwUY2s2DQCerFKgD6VVrNC6ahtTL8D74FK4EFpIBoQcs1QWCCCCQBBBBABBBBABBBBABBBBABefuk3R3UaSmoKNluzD/UFXfvhy9ArlnTho7Cz2gbC6F38bPY9VPmByj5TfA+xTrF6JG7FQpG7d2PsKlWJ/bpvClF9CdZ8SgpZRq0PSiCCChsCCCCACCCwPS3rKbPZxZ4zSS0A3iM2Q5O73Hs8g5BW6QdZulqOKQx2WNs100MryRGSM7jW4uH0qjhUYqss3TM/+8srD+hI5n8QcuVyuTQKDjuOiul2zPNJ4nxfSaRK3vwBHcCrvT2mbNbNH2sWeZkhEEj7oNHC42+CWGjs27l54a1KZI4eiSDiKg0NCKEVGyhomLNxZyO9L8bAogfieQTLJziDjVN2g58gEiRppSScUlhRFOQNQYy4o4YS40CebZ64rT6G0YwNBIqSoyz1F4YeVZh8ThsyVnoTSssDw+J5aQa4GmXtWx/oprxiAqbSmrJaasqAVE5fs7x6dj1K1qbbYheo2Zo7bQKA/Sb7xs5LSrjfRfC9tqAxqG40FeyCCRwqNvErsi1l2izQIIIJkCCCCACCCCACCCCACy/SXYOu0dONsYbMP9M1d+4XLUJu0QCRjmO9F7XMPJwLT5FOXVDy2Rh3e/70qA0cDy8k5arOY3PY70mOcw82kg+bVHDsUiX11BR2WnAcggntnqvSiCCCTUEEEEAF5w1601+V2yWUGrK3I/8A1swb44u5uK7zrbO6Ow2p7cHCGWh3EtIr3VXme0ZpJ+Ud6TGEbk7ExNR1gwVho/R0Dg4y2tkRBIDOqlkcabQWi7TvUFmBHMKO3bhRIJVthjbIWxSGVgpR5YY6mgJ7BJIoajuUOYXg7EC7Q0JxdU0o0bd6dj2lRrWKFMGVbaL0aZIy4Z1wG+lK+1VDVptXpqQkbnH7vNTnbI04pLey9FWarjeGWAHFaey2c4FQdHwea0McIIo44cFzW7romOp0XBWoB7NctxVs1mFDiqS0NDKBpNBs7615qTHpB9WhjagjE54gmuHgkPjtaaNEcNtilc9sTOrkDi5wY0mjqCp21cPBa12s1jH+Jh7pGn2LL6R1SktbIXB7WNpUh14E1xaaAbiVEPRm6mEza8nUW+Fsnpy5e2udrZYh/iYvEn2BNnXOwj/Es+q8+xqxo6MpfnY/F/2UtvRe/bNH3Xj7lp5fpLVHXmwf+QO6OX7CT+flg+eP7KX7CzTei8/PN8HJxvRh/nD6p+KN/oNCde7F8679lJ9lF+fdj9d/7Nyof+mI+f8A3D9pOwdGbB6U1eTD73I3Quvz5snrP/ZlD8+bJ6z/ANmVWv6N4SMJXV33fvUf/plH8+f2f/NG6Fz+fVk3yfU+9JOvll/zfqD7SrR0aQ/Ou+oPtIz0aQ/Ou+oPijsOW63ObJa55owRHJJeaHUDu1QuqBgO1XxWdY7Fdi010YxthkfFKS9jXPDSwAOuitK1wOC4/M2hNN5TB8OQTYRoJ6P/AC1/reQ+CDtIP3jwXIjpacZTS/Xd8Uv+nbQMpn95r7VPZbdSk0rLvb9VRJNKyh168KgFvojIkE7N4C5o7WO0j+9d3hp9yQ7WW0+vXm1vwR2O2x1i1oeYpIpASyRj43XQytHtLTTs8Vx2ZmNDmtFbNPSkdq6f1fgs/PaS5wq1u3YfijsRGEY2p5pCt9JaHYLBBaW4OfLPDJnQFhD4yBsNx1DyCpjE0b/H7kz2TKU3EMCpsFhL4LRMzKziIuBxqJXlgoeF0lQI5KhOGXs5+5RbU+pCmOaaYAngMSoboiXUAJO4A18EEQAr/QcJAJIzu0HClQfNMWDV+Vzm32OYwkXnEUw9uOXet1JokOFW0BApTYQMh3Krx5ZY3R48kxyJsEeSu4nBoJKpbFJTAihGCmyy1bTMHMLjuNjqmRi1RPe6oxG6qvNDwXQ0Y1zpu5KlgsoqLpI5HLuWz1ZsTnOJd8gkXgM6Co70tfC8spI2EQoANwA8AmeuecQ3lySoG4NOJIJxdn8rNLY3Bo3U8gupxU0JX7Win44pxs1cQDRLkyPI+xRrDISOAvDweQPIIB58wAFQccEYl+ifL4oTGl2m1wHclhMCLsMjyRNefVI50+KU4ogcEgjOlkPotFNlccPFNiaalaM8D9pS2Hsj9EexN2ZtWiu4eYBQCIpZPlBuewHLbtTvW8vA/FO0TUkQrke6nvTBjSEzm3Gi7/Wl0dSD2XGJ7mHPHFtKcV5jmbiaL0ZrY1wsrnNvXonRytOGbHiuWyhK87zPOIpu9596N/B/Bpr0SZQQnTWlyQSiLlHeaIQORyjyTonvVbbJEHDlotKhl1TXcmXFIvIXpYzaUlMHUXv6rrDLdoPTc0MJvUrk0YZKH15SapuqcJOsmlpI454mXbtoa1klRU0YS5t3HA1Jx4qLAUyStFqxoYvIlcOwDUNPyqbeXtonJujeu0zQGipg4SA9XniRUlpFD2Tz2rXWayMBrm6lK0xp7kqywg4uJ5Ka12xoAHALpxxmLnzytNlmwu7iEqBlw4Zez7k9HETt7jiPNSnwYDDHh+P5K/JmqtJ6Ovdtme0b1UvcW5ha2Jl3DYfxRQ9YzFDF1riBiG09cnIDjgTyBXNzcX/UbcXJr+tVtktZF282gLrocci7dVb/AFft7SyVoN27VwaQA6lx152GYwWB0Xp2zTRmF5ILjeDnijb1MAD8ndirKzNc0XSSCKtJ20IwPEEVB+9GP8ea38rz5rvV9Nrq7ppk4uh9Xg1pS6SzeBzNP5pUOlwGR36g4h/ZdgADQ4Dabvms7qxZ2w2gyFwaxzHsx+S8vbhXd2DQlbkHcs7jYvGyzpHdaGuYS01qDTfUigFDiDVQoNJMY4seaULthzvHcFaoJGrLZbe20AtLA5hcQRRoJNST4JUWlojIWB7chTHAnGorluVjRJMY3DwCAj2m1huRBOeBGDRmSm7FpKOQ3WuBOGFeIUvqhuHgEGwtGTWjkAEgh6OtV4UdTsgeA3+Sh2PSxMhjLaXeyCflUFByxorcwNzutrvoKpD7HGcSxhPFoQDzckwbSA8t3AH4+FUr8lZ6o8El9jYQAWigyG6uaYOWmC+xzDk9rmn9YEe9eYrYykjhuqPDBemxZm7j9Z3xXANbrC2OWUYBzbTOyle11dQWGm7PFGhtlygnurKCQXRempiikcknJNmjyuVbairCcqttCFQwQmktxSXIUU0pD80bUHhASdE2PrpWM2E1dTYwYu8hTmQul2CENbgAMchkMKAcqYdyxuo7R1kh2hgA/WcK/wAIW5s2FV0cc6ZZ042tVMhaoTVKiK0ZLCKvBS4ncFAjKfjchKTIwd2/d/JZ7WHQrbSA2QuaY7wBafRrTtXcnDLjSi0McgyO3D7ikWuznBzcaYHfTYeNPYSn+qn125JYrI5lp6h9L165UYg1FWkHiCPFdadCHDD1QByIwXMdcozHbXPb2S4RyDg4Cn8TCukaLtbZYo5GZPb4EZg8jh3KMb8NMu8ZTlndVja7Sa13BxqrLVzShYXRPq5oNGnaK4gcf5b1UPlu1aM6k8g7te8+CIy3WAg44vJ3nMexVljv2nDKy7dCjkDhUGqUsrBbiO0DT8blZ2TTQPpinEfBc947HRjySrdBNQ2ljvRc08AcRzGxOVWbQaCKqJ7wBU5Dv9iBspBIEg3hDrW7xhicRgBmTuQPZaCr5NMRj0au4jLxKabpxnywWj1swBvNMfJT5Q9VarkXSRoB0k1stDaXYRZy4bSJGBpcORbU811tjw4AggggEEGoIORB2hZDTVHzaRh2yWFr6cWNkH+4KjxcP6ofgoINdgiSQmPckucluATBTQYmKg2gKc9QrQEKiKRgm04kuQoQRuySUsIDQakyATPG9gP1Xt+0tvJh5LnWrM9y0N+mCzlXH/bTvXQetBArmKd66ePuMs/abZmbTtUgmij2R+zwS5irZpUb8aKUwqvD+0OIUiF6CqYE/DLTbgojXIy6qciFNrroH8oAliI6xgILMr7eB9Yeaq9SdIOjc6zSAtIN9odgQ4UvsoeFHdxWsL7oxy/GAVbbLOJXB1wBzPRkHpjv2jgahZ55Y4XutMMcrNT0c07LdJe0E9mjqDAAOqCTzcU2+0VYP0PcitkL3NONey7A1zLdgyzUBsZcKONfIALTHKZTpNxuPtqIZcG8h7Et9ppiqltqrgo2kZXVu5U34YlRyZzGbVhj5VOZaSHVBINa1B2rTaL05UXZc9jth5rAwWkjNWENpXnzK43cddwmU1XSGyDeimkAGe1vm4BY/R+lXMyNRuOX3J3TWtfVMqYZHM7Pbjum6Q4EXgcsuS6MeXGxy3+PlL01YeN6y2vGkHBsUDTTrqyPI2saQGt5E1P6qr4+kOEit2QDjG04/XUa1abs89ojc6817LkLQfRcxtTUnIEudlwzWXJnL6b8XHcNtJqnYaxX34gkhjTwBrju94VvbdFseMBTZTYRlRM2W0UaLrbwFeyKA5HLvp4JuSc4UaWMYSS5/pHPfsxr3BY7aaK0PD1IdCPRAL2VxpV1HDHi4GnErMsAOm3sd6MkAYafThLSfJTYtYYTK+/NGwXC1ocaF1S0h1dg7Kon6Uj/AKYErXtcwRxAua4EUNWux4A1K3ws8LtGUvlPpyu2VjkfGc2Ocw82kj3ILQaxQQOtdoc0gh00rgRQggyOIIKC01i3/HirnJmRPE4KOVLkMPKiSqU9RpkKiMklKSXIUQlsSSjaUBN0Kf8AuI+Z/hK6TC0ELmujDSZh/GS6NYpMMFvxemfIeMRGINE91t4UOB/GSMOTUka3kZbOCTAbwVKjfiq1r6Eg7VIiekKtGuqkWm1iMCuJOAG0/dxUaS1CNhcdmzedgHFZl9tcZDJIc8ANjRsAS5Lccd4nhjLlqtL+VF2Zx9nJIFpIwoVXRWoHmp8DwRxXlXdu69HWp0fFoJSZ47wwwds3HgUtsCWGKsM7jdxnljKsdTdCmV3WStIYw5H5bhs4gbfDettpDR0UwpKwO3HJw5OGIWX0Dpgxdh+LPNtdo+C18UgcAWmoORC3uf5O6y8fFitMakGhdZ33voPoD3OyPfRY996Nxa9pa5uBBFCDxC7Qq7TGhIbSKStxGT24PHCu0cCouP0e3NLNbFYwWkfjEEcQlaU1FnYS6BwkG70X+BwPj3LPyPkiddla5jhscCD5rK9L3K3uiLJYpQGugjDuVA7wOBVnaNV7K/0oRzBcD41WAsGkFrdE6wyE3S2+0DF1e0O75Xt5q8JL1YnKSdraLQEbfQdK39evtBTdr1ebIKOllpzb9lWVjtbZGlzDgCWngQAaeYT6vwxLdY5/R1Zial8pJ3lv2Vn7bqcyO1TCN5uxWVk3aoSb0j2uBIpsYSuorKC0Nlt9uiBqRZI46UOY6xzh/wDZniUeMOTftSP6JmVNLRt+b/5ILolhN+Nj/XY131mg+9ElpGq8zvOCaOSU9IVoMuCiyqW4KLKhURtqDgg9KQo0QiolkJKAmaJLesbeNBUivMEDzot3ZJLuBB571zhdD0HbBca2hJIGOwVGAJXRwX4Z8k+VqyUHJOtBPAbyk3nbGtHmm32hw2A8l0sCpIdyQAQki2HKlOeCRJaTuHipsPaJpiVzi0DIAk8Sf5eai2bR5dicyp5mr/duKeZMfUPknvotnWaEo3A9rP6PL70yyUg0cKEZgqbFpO76TXeFUdpnhlAvG47IOIpju4jgubl4Jl3PbXj5ssb33CobSpsT1nzPceWOIqKHA4EHIjgrOzzrguNl1XbLLNrRhVponSTojhi05t943FUsclVKjlRLorG9slqbI28w8xtHMJ9YWz2pzCHMNDw960ujdMtf2X0a7908tx4LXHPbO4rVM2uyRytuyMa9u5wr4bu5PKDpDTMEH9tNGzgXC93NGJ8FZSWs3pTURh7VmfcPqPq5vc7Md9ViHabls8k1llawOYaXhS8DhgHD0gQduVVsdJ9Jtmjr1TJJTvp1bfE4+S51rRr460kn8ms7a0Bfcvy3a1wkOR4gKPHXpWvtf6M07K2pY4t24GleasrJrbM590ynDYsrYJxLEC3sk4NeR2SQceaVq9qbbJ5XyNkhF041ee0CMC1rWk02VO1TNr3HQTpqahuygUx7QBruFaErP2HWKCyaRtM07nHromCjRUh/ZrUYACjAoOjLVJM5kcbaucKUrntzOW1I0T0c2ie1PNsa+KIhzrzXMJJqA1rc9m3gnKjLpc6N6UIYoY47rz1bGMrhjcaG1z4IlgNKau9VNLGHVEcj2AkipDXFoJwzwRK9fo9ZK16Q4o3pspsIbkKjSKRImHIOI70bckT0IyhQFIITpSHBAJW11SNYt+JWLC1mpE1OsbxafGo9y14b/ZOfps43VwO5ONaFGY8/JFeOxHcdtJ7l2ObpJLBtoiELNwTLY28fFKDAkWolMhbsCRJGPUqmwTsqn45nbQlstIsg3NodxDiD3hMyTtulssd1pwJGI55VHeFbGUbwodquvBFQU4THWuzshlMk73StcP6psdG3wMw5/wAgCuQBJrsWt1H0QLbDM4P6uVktA3OPq3NBaPWGIcK1OWSw+nbIYh2jQA9ltcM9ys9TtbH2HrHMa14k6sODq5MJNRTbRxHeuTmwm7t18WXTYWzRlos+MkZuj5be03nUZd9EiC1tKtbF0q2V1L8cjK5kUeB7CrG3WfR9rjdJE9l6mDoXBr7xyvR/EVXLcLPTfd+VNEa5FPhZOe1SwydXi859lpJocqgZZKdZ9PAGj+ydxwPgUtaOWX0vtIvmmi6ts72UyLXUrwdTEjvWb0PqDNM49fNFEyuYPWSO4hppTmT3K4s+l4zk4KcbS1za1VSlcbR2Xo1sQ/tJZJD+m1g8Givmstrz0dshjM1jeXhvpwuc1zw31mEZgbRmtBEwk4HwTkhp6Wzan0jxjF6haxmCllnj6+yvdUMIDjC4nF7AdlakjvG2vWYdDQ9XI6yERuljcxsgc5wbepUhpOBw7ly3SFjY2RxFAHG8DiOeXFO6Pts8BvwyOFNmbTwIOBHNaeG+0zPvt0nVfVZlkvOvdZI6ovkXQ1tfRa2ppkKlL1p031DbjSBI8Vr6jfW5mhpyJ2KgtOvrTY5C1zI7UAGtaSXNJJpfbdBOAqaHzXLpOse6/LPK91a1rQE83VqM9iMcNKtk7rYEA7AeJogqBmlHAAClBhjU5cUFppjtm3Jl6cJTMizVCXph4TjikFIzD0hmacemtqFHqIqIwUaAbornVme7LT1wB4GqqSEcdoMbg8ZtNearDLxy2Vm3VbM8EcvFRtL6ajs7Q5941N0BtCcia4kYYeawVp1olcKNDWcR2j4u+CrJrUXir3Oc6pNSailBQAbDWvkujLnnwynF9t7FrfZ9t8c2/BSma2WX1/3H/BcxJQCj89+lfixdTbrTZz6Lq+XtTbtaoDnJTlT2rmKIo/PfofixdFm1wszfRDnHfQ+9Uuktc3PwjDgOYb7MfNZMtRXVN5sqc48YftVrfIavcXHiSVLglqxVtE/Z5qVBUS9qp4yUU3RumZYHh8Ti0jvqq6R4zTfW8Er0bpGh+lKaIkmONxdS8R2S6mVfFaF/S1Z5G3ZrIXDaC5jx4OauKglLB4pHv9N7p/WOwvaXWWzzQS7rzTEccatJJGG7wVXZtZ3tbShPCuCypkO9GJSp8YqZ2emv/PCelGhredSkSay2p2cgHcFl4TXN1OakSQUFS/8AHBPUhbyq4l0zKfSmyyoBt3GiiS28H0nPf+k4qlc9E0q/JGly23H5DfAVSi+Z1dgHcm9D9Y94jiY57jk1oJPPDIcV0PRGp1KPtTuPVMP8b8hybXmn7Z5ZarAtshpi91duG3xQXWP6Es3zTPA+9BHjU/l/TkRSCUpyaqoaEuTZTjymkGbcmXJ5ybcgzjckoKOHYINkKDSiFHtBTt8UUedANJSSEKoBSk2WxPk9EYbzgNu08kixRhzwDkp1q0kQLkdABgXACpwphuFN2aCqtQREoIMdERRpTUA05FVOvjTJQB1R1SUaANGElHVAGhVBBAKaUqqOzwl7mtaCS4gADEknYAt3oLo1kf2rQ7qWeqKGQ92Te/HgjScs5GJs9nc9waxpc52Aa0EkngBiVu9BdGkjh1lqPVtpURMIMruBdi1nmeS3mr1gstnBbZGsJyc4OD5SRnedWvdkrd7qEg5q5h9ssssr+mdsDY7Ozq4IRE35VAS53F783HmjtNsqRQ14EgUVxO4AVpXcAKkncAorIb2LmACprjWgGyuTnV2DAbStJNekIBaTjfCCk/kLPVb4II7JxhybKCCwdBBSSgghRp6bcgggGyiQQQYwg84IIIOezKCCCCLBRoIIA0EEEAAjRoIBTUmZqNBBUgNSrgogghJkI0EELGE4wYoIIDuGpGiIYrNHLHG0SPbVz83HheOIHAYLQVRoLXD/AC5MP87Vtjd1ReI+wHOJIbhUnMqbAa0qggqiviFxtvPa04gskcRvLSKA8OGR2pEzqlBBFFMIIIJIf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800100"/>
            <a:ext cx="2205038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ISERUUExQVFRUWFx4YGBgXGR0aHxseGhgXHhoaHhgcHCYgHBkjHRodHy8gIycpLCwsGh4xNTAqNSYrLCkBCQoKDgwOFw8PGikcHBwpKSkpKSwpKSkqKSkpKSkpKSkpKSkpKSkpKSwpKSksKSkpKSkpLCkpLCwpLCkpKSksLP/AABEIAKgA8AMBIgACEQEDEQH/xAAbAAACAgMBAAAAAAAAAAAAAAAEBQMGAAIHAf/EAEUQAAIBAgQDBgQDBwIEAwkAAAECEQMhAAQSMQVBUQYTImFxgTKRobFCwfAUI1JictHhB4IVM7PxJLLCFkNTZHODkpOi/8QAGQEAAwEBAQAAAAAAAAAAAAAAAAECAwQF/8QAJBEAAgICAgIDAAMBAAAAAAAAAAECEQMhEjFBUQQTYTJxgSL/2gAMAwEAAhEDEQA/AKU2bYqImI8pMG+wkYI4XTCOjPemJLAmfI+GNz+WFfcGm4VbwLwZkwSTBFrYLbNL4Vn4/FbyssnzuffHKyC2cB42VSo/ed00qtMxCEFWBkG4IQQGAtJ646z2R44K2Ups5XX8BAIklbbegnHCMrn/ABU6dUrB8OorJ0m5sCCTqAO/3OL7wehVet4GIpUiASTpIQAm6i+tQrcmPrOLi2UjrGrGYgyubWoiujakYSD1B2OJEqTfG4yQDGA41D4FzObFMux2FPUfRdU/cYADtWNS+K3U7Y0wJMwQCB5Ha4MTiEdvKEWmekgfXmMBosU2rotBb2x4MVul2yQm4VR11yflAxtV7b5dTHic/wAqE/XAKWOUeyw/q398alTyMen+cKKXaxH+FHPy/vgqnxefwH5jAQevlBTpVJZnJViWdpPw8uQHkBiXhRmjT/oGBuL63onTqU7+o5j64i7L0ooyZkmIPLTa3TAA4xkY8NQDmMQtxCmN3HzwdgT6ceaMCNxenyJPoDgGr2qpAkAMSLbYaTYWR8eMVF/+k3/Up4gy6KXQxfUIMg88CcU4wlRgYPwFbEDcqd4sdsB0M9oKkKSd5YkkbRyA2nGsVolsvUDHhfFNzHaGppLFwPFAFh6YU1+1P8VZB/uBP0OI4jOinMjqPniGrxKmu7RGOc/+12V7sirXvPIMTt104X1+3GQFh3rTaygT9RjkyyyqVRVr9LSXkunGeOaQagzBUJLFUAYaQQPIkyRYnFQzvFFf96aeZcuxCv4KZ8JEi2oxPl74WcR7X02pulKjUBdSupnBgEgsIvvH1xV8x2nZ9IYudIgXJ5k7KBzJ+eOv43FxvN2TONdF74jkaT5JsxoYVHYQWdnN2A3257RivaBX4yQNhWCx5UlUG3+364WDt5WWkKAHgA+E0pNzMknzwJwRqpqF0Zle51LY3JnbDlxt8egXVMgyDNq16/CDcReSrXk8oHXEdeD5FQAGMXjeNh5+4wXS/d00iLuTNtlXy3Mt7Rhc+UOwuWAJ3kyBGOEzCX4VrpGoplhylpj0A0nrcjHReyecy7oK1YaG8Skqx1VGJQeJYuCrHb+bpjmuWqvRDEq5F4iCIi58zvY2wx7Os2pSCBpZtJ0yRzWJsGnl740TaKs7bleKuK6p4EpGkABqEKy3kCxKm4v05G2Hr50DTA1axIC3MSJI8rjHNaXHjTSDDM8h2vrNrTJ38vniN+3LJYhWKk6QyDwhgJG8Af5xrso6wonGlRRqXzkfSfyxynM/6p14iaa/JjbyEffAy/6jZ2p8RASCQRTjkefzwyoxbdAvajOl6+mm0JrYlo5ajaI5YK4bnUVdLIrNJhhYeV2xXqvH6CC6geoA/wDMWONafaUGO7UXtqBSP+njNZKR7b+HGTpyLNVzg1AAyTuF8X2w1yWdCAE0u86qWK/WMULO8czCkfvDcTa0SJtGIaPH643Jb+qfywLIkGX4f2Jbqi+rxgGudNI0RzEyPnhxT7R6WEd3pHNqkfRVP3xzBuPVYnRTt/KT95wG3+pLoYjboqj8sWp30c8/i4opcmdzPaukRapTmOeqPsMbtxemyQK1NeZInfrjjvA+2/7QYdhTXmSqk/bDheJ5dCHSq1RwdiBHyAGGv+tM5csMUK47LdmuN5ZWBfNTB2gCb+Z2woz3aWmtXvKYR2iADXppyj4Yn64rWacVapfTQJMSf2bUbeZe+CKtJ3ZWgwOYyifczgx4o474+f05W7J85/qVmB8GXp7x8Rb8xOF1XtBnaq6qagksbLTJuTB2kxhhxPhcujUVsR4tYMk+y+EemG/BeFU1playNq1lh3Qqxc3BECTvvhcmnTBpFRz2d4mphlqrzLabXm9haw5nAL18y9Uoaj2UMbyTJI52H1x0RuHZXWxOW1BoHwsGChTaS/iJZibiwOFrcFpjMisq1EQAA0zohtM3LvUJ5zbCm34Y0ilLlajZapUKOxWSAQ0kSw3Anly6YAo8KqBk1liDT1HVsLr053x2DOdoQ6FPh1CJ76nI9ri+Kq3ZbKkMDB1LB/epsCDbTTOE79ldFYzHDAtMmE1aSRET8JMjriVOEQKIiAXUkEbFtMkT5AD2xYMr2dysgjQSg0QKlQwIiCFS5jn54mXgOWW/drYbxXY7EfxDE8H7EDVOHUwLMsRBsbfLFU7RcCRAvdHwEGWAFzzBAvAnfF2p0Mqq6RTSD/8AK1WPzaT9cSolBBK0woG//hAN/wCoY2dCObcN4G4y9aoXKLSCNpEENraNxsRE4tHYDJh2qTyUfU/4wx7XPpyjBdSq7KsaKaA7nZb8sF9ichUGVDIanjYk6XVNoAN/TEpvdjKklRCiwswCZ6SQZnkLYg4jRCKZBhgoLdI5dIxNUyhCEEEMoUE/f1G4wUuXNTeRHLkwJv8AYb44U6MBLXpgjRUUhbyyi83IIE7CMM+D8Ir1F1U3Q7AMxi4kwbX2J6CcTUuGFgdJ+GRe9yN4PWcN+H00pwgDRpBjVfX4gQL2Xn7eeLWQaNOHcGo1Xda9epqltIR5EXj9eWCa/YenKhKhiDYqbzN/i3w4ydHLM4Y01DKJJVjJmLEQbbeeGC57L2Ghuu55+eN1lvs0TK1R7K0FIZpYTtEegkH1wVW4Uh1AF9PJbRaQokmYGHrZjLACU3MRJPX+2MoVssfwAbcz0w+V+SlKjlXajhIJpppKmTvztaMQ8G7vLlkq2BIgt1I2tjpvHcnl6oDLTHeJ4lIIBMfhJi84p+Z4WK+dVqlBzQVrhrzC2HKRJ+mLUlWwcnd2Zmc/TBSTDXEXG0dPIj54gr8cpKSCSYtuxxZa3B8k0Fcqw0eIBSRMdb38geg3jCbtFwBa1IdxlnpshnxGx1C0ruSOWFziLm/YrzPHqBQiQCRaf7nCDIcG1gtAM7SCSfQDYeeL12YpU8rR7utl2qOxOqo6q245AzpAwFlsoq6ytOqVckq0QQBBIAG3QYrnH2Juymo/7PVmLGx/UYunDu1zUqWoyBOnfmN7DC/huS05rvHpl6aj4WAJvMSD5jfriyZrtFlD+7qZU1ANwKQIJ6yDucVyTEI892oo1SGfvjf/AOLVUe4DAHDx+J5auipTK5h5HgIJCz/V+ZxTO03DRmKwqZTL1aVoIKAL6gSb4tv+nXDv2JSWp1DUbcxYel8OwLL/AMMISD4egDAAfI48oU1nTp1HrqB5+eHNPiU8m+v98SDMjofkf74ycH7KtCg5VbSlMT5g/YYio8LAdm0U4I8v7Yed+PP6/wB8YcyP1ODi/YWhUmUMWFMTtePyxpWqMsCF33BMDDc11/U4wZhf1OHT9haFVLLNLNNMTHXlz2nGQ2qJQ2n8WGvfr+px536/onBxYWgB6TXll+TdPXELUGbwyNJF7HrtBvOGvfr5fM4ir5lQDBGqLeI74TX6Kzn3+o7kdzTJBklrCLCBvz3OH/BckyUKShR/ywSTTY7yennisdus13ucRZkKgG5/ESx+kDHQDxdQgCm8RpVmMWtzvbC1XY21ZQP2cuwBiZLQfkI8/KMaNQvcDfcgjpOJ6cwDu1yfT9T88S/tBYaWEkW1TeIB2ncbc8edFtsxNcsQAQbAg87dAfr15YiqLzImH6+3LDKnw5W1XIjYeQv7G3vgM1hqgDwqSI9eeLekBPRrRJDBZ5YKXiJhRoaAInbbacDZVDPKZj1n+2CGzR2nYbdeU4zSW2xpokzHFNKyR5x7gfniNeKTc2JEAbfrpghc96bj+3+cTUM2PFJXmPXccsacYey9AxzQK7xce2x9zvibMZtARoYsCOhUj2PWd8SpQyzRqEztANieUdPXBKcDo76Y9o9N8VwK4glLNjVttjWrmCCwJ25m3sP74nrcEUDwwJN5ZieW0WGCuDdlBWfx1YVRcAXInwjUbSLyYPpg+qT6JcRe+Z2AMkmImfrznBvEMu9HRrEM66o5gSRyMXjF64dwjK5cfukAO+o3b5m+Kf2/ytWtWXQQoVQPO8yPX4fmcW8FKwoVrW35gXE9f0cYmZA/D7mPbC1uHZlALSOZmdz0HID88Q18tmvj7qqV2nSQPW9pPTGHHJ4DY9/aPT7fnjZs3piGhuh/V8Vj9qqKfErDpIA5c4nnjSpxN5st+Z3jyU88S/sQi3rxhwAcef8AG6g9PTFZXOOdp8yRb0tcn0xMvFSCqhSdZCgmdyYjawki5wKeTqxjlOOOJJBueY+2PR2kf9Ae3TB9LsVmTu9NfUlj9B9sSUv9P6hP7yqoH8gJPluAMaqOZiFadrGIugF+eNh2sIIDID6Y9yfZWr+0dzVDab+NVlSACQQTO563GLZluyOWTdNZ6uSfptjSMcr80GyrUu1SE3UW6EefU4lHaakdlJ+X2xc04TQUQKNIDmNA/tjnfaulTp5h1oqtNEgEKLTF/S5+mKm8mNXdhsOr9pKY2WR7c8Ic3nZPh03JIER8sL6mb8JKgg+W5Pn5YBqVv6tUW253No9vPHO8k5di2ZmEL1TVIIbVeegAHPng1M24bY2FxpI+R54gy2ZNtQaeh5e43vjavmnvp0A/zEgn2jByfQqNqLKr+K8WPMz0Am5HWcF0CFAIvb8QgnfnJ8WAqzAkLqUwLaYHrIGx3+WJ1qgCJ+EgiR/FpA+o+uJ0hBD5noSCQwtvvF/5rzbzwOiAyRBIERy/7kWGGPAOOqlakWRdKAzEDWx5s0eYt5Ys68Sy1Ss1NqSMHl0Fp1FV8Otbi8ncxi4x5q7CrKVUcwJt0PvIviQuG1HqP0DPXfDaiGyzERTYOGKuyhpUTAvOm18B8OyRqqWBAUfFPQc5HIGL9SMJw3QUAtU8No+W/uf1bE9NvFAEk3Uewk/PB2f4BUomSQ0hjAk7RPtflhfTcHUdiIAjmAf1t0xLg1pgFipB8gCff/HXBK8QBVY368v0cJWqkx/CLTyO0YIoDwiLXj2E/P25YuORrod0OBnRI/DEt5xt6c8Wbs5WDF4MxA+/9sUTLCC2oGRsVmB6zY+gxZeyLeFzOjSRJPMXi1p98dGPI2ylIubG2KVx7Mlc60t4NKyOhAi0czP0xYkzBki41LIt6ifLlY4ovHcuXzDPJS4YmD0WCB08MD3xrklQwvJVzUaTJXe9/QH6H2GGhX2/XTrhVRzwQKDux1GLRAEADaNtvPFl4RlzXY6RFMG7n7DqcKMkxpgC0CxgKWPSJ/QxpX4dpgPTjpqWPyxeqOSVFhRA+/mcaZnh6VPiUE7A9P8AGNKQWc8bhVM/h+VsZS4ZTUyAZnqeUHDzimUFF9BYEwD8+RwEDaxnC4x9DLmryAeoB+eJC04GyZ/dp/SPsMTDFEnuPRjMeYAJFIxzXtTwmoM3UddPihhvaVWfIn1x0bFb7VJ40PUR8j/nESgpdjRQ34bWaAwnoV/O4vgOrw91LDS19/8AAxaSRjVlB3vjP6EVoqoy2kA9d7QAPSNsAVBpgEAyN4Nt9z6csXJ8hTJmBjd8qhnwJfeFA+2IWChcUVPSolYJMRc3kN9fXEedrcreIRboDb3JH1wRmK4DcxzMQSTptfr7xOB8lp1l5iDCCOf+B9TjjbtnOStkWKBQLxcjqR62iQMQVq1VTdtgJMRYTPuJ3F74Les4skLYgkQzctpvJgWAwKMk7K7XJ+C4vEEkzsDqj64uNJUhhHDePmq4LT4EcX/gCmIgXGw98E8Mz4DiNmALAcupEcgYPywNlsiUy7zVTUSAjeEkapYqBJJ8STgrhPA68B2p6JcKNgNTSLXMg+X2xrb7QVQ64lx7xBlJUmwsGgQNREHmwkflhDmCCYsAb+2/y88WjJdigrKcywCl1ARPw7x4ukwB6jFxyfBcvRHgpqD1IkmfM3xq8cp96KqzkxoHVJGvoBsPW/W8b4IoTcsQSvI2BJ6A7D0GL7xvIUayVAQEeYVgIK2XpuJOxxzWplxT1LUYBlYCQZGok8ufhAI6ajO2MZ43BioLfOmAqH0O4P8AuO3l/nFj7I0Gl+UMCWNxJU7Dmep2virihBm4aQT15zblhjkc0VTTqJEyWnbT5c20nSPPBBqMrBF6rZkImrqrGTuTpn3Ph+uAeM8KoqYq6jpCkQ0Sl/Df8WssBPlir8R4+alNUUQBNySDYAARyjqN8ZxvtCazMxDCeU2KwsDfqCR5+uNZZVRVjrgvZ+lWzI8TGmoHhJ8UwWA1D8JA3xf8qUCgIIUAQAIABmPtjlPAONnvqn8VTWyMDBkLpToAviJnlF+WLfku1VMmF1EIh1ab/DAUhjygE/7vI4eKUasaLQXLkrsAfFHQAW9yfpgfPcbpUULuwUL+o9fLfFI4t/qTToUzfVVbU4pIdpY3dvwqBG+/IYoOe41Xr1NVRiblUQbCZMRt5km5GNJ5EloGy61eMd4S7NckEz5j7DaMempzXzvMbHzxSMpmWCyfhFt/8zb88Osnm2bSglmPSeZ2v7fXGcctsFI6lwonuKc/wD63wWDhfmsz3FGYnQEWPdV/PB046LGS48xqr4zv16j54YHpOFHajLa6Ifmhn2Njhsag64g4lTHc1Af4G+xP5YARQ2HtjUjzxpSzcxI+KDPqMTlRhlEZ/wAY8P6jEmmcR1UvHXAMo1WtqAA6C/TkPfE0eOymAJA58zHuLYnpUsuoKlqp1+G6AdI9Ok42XLULEVqoJAALJNxcSY5j8+mPKUKOcynnTqKkKImOfhtBBN+f36Yc8F4DTqaVdnpyQQLAx/CG3O+xvgOjQp1CGpVEYgaCYI/FEWmCST7zG2Ln2cywSkadVQXcyQwkeV9978p5c43x47dlJDOnlMvlFlEVTuWsSOWok3PMC4m/ngHK53U5qsPASdAjqPFUgx4mgybWMjcjEHEsuJClm7idTajBAFj4jYzBVQeQOM4hxBagTuBqVTGrTpToBqNzHQD746U0UzbjXaKmyMgLRplWvIYXBB6Axv0tgrKcd7ymoLDV4b7TP4huY9eY6YovEsyyVnFvCxDbwLcp2EHfBPBeJhqLBzDo5WTuL29RfzxP2bM4tvsc5/PGS5i/hMHc64EfPFZz6qcyFPwBgrWnUzDTO1zMN5YLzubNtBOqTEAb38Vp2nbqD0wHklJZanxXCtLexPk0AN64ynPkUwesrqwUGy+EWkmB4hPMc5POcRcWzOkR15gRsIiOV7/I4YcSohXYLfVN+YBMwRync+0c8KuKszamIlWkGLGYYkxf+EQBa5OM2rED081YaryAZmfXGxrkm02EzIuekb2/LEfC+Fa3RZOnUJBtKzcqTzjby2JNsTUqh7rVSUHmheQVBM2P4lmRuYvGIcBG1CQdckAAmZiBb9Rg/K1WUMWYhGWWbqv8vnJjrfC2qne0jUOpWAMQbSPiEDaTbrzxElBzR7vSW1CTcjSbET7QL4iq0gDs3mFrASAgUQukjbzPP1Jvc4HoZVNMFT4iRMk7iT0PIbcsBLRqKpuoi3/MS/lvEEzglMwpIuLDYixPmedr23w6YBIVSBJKhZOmLXJJAJ5zefbFq7FcJapVSoo/doSSSYuJgQb/ABc4i2AuzmYprqquqswEfygD13Jg2GLDw3jGqoIKE7QsDT/KbkQSIF5mLXx0Y8flsaHfaWr/AOGb+qn/ANRMNy9zhB2krhsqSObUyP8A9iYeN+eOpdssyAW2Hw8/I/5xDLQpFpUTEb3B+pGMNSYI5NH5R9cQ99FjyZh/6hjRCYTRqMZEkyp39j9jjTjLhqOk/wDvGRLfzMJ+Yke+IqVQ94BymPv57Wwso8b7xkoVBprUqy6l5FRr0us/hMAxyjEyY0VIMNTAQNNoHKP7bYMylRljpuJ/W2A+I1u7zFXaxIX/APJuXXGtHOib26x9PbGCzJaGpFgHFyQAyI49IPlfC+rUV3sIA3A+2A3zUAEHfqSY+mIqOaYCF0tck2JuSB1xTyxsORWs/nGqGbQp8525W5EemDchUXuzUMaQwJBAhgQCLG0zNvPCvhjkpL+EWOk7zNiBMk8uUjfE2tRLEgXnSCCBaLnqNrbY5HoyLHwzMU3cNXEh5VVXcCNKkKgHhQTAUXMk4MzHG6yDTuEbTra7bQBAJ1WFjNoAPTFb/wCIyaYXwKJBJG7MIgxsIEX5E4MzWfYlQQdI8IOwAHKRt0gX+2LUqRRZ6q0iVSoC7ll1VGYRCiSiJYbeGQNtV8FcbAVrL4rE6TIAJAUtG/LlPTFVpxdFGorBtI0mI+KZkG945Y178BgtSq7M1u7pnVPLxObfLmcUsgAGfo1Vr1HYTqbUEBNhAtB3B8sTZHgVRnMqUAjQ53iPhg3LA7H549y3aMeKkgANJTpRXLtA+IGows3OBg+iqhWdwTE2ZiSbwIJvM7Dy8sQ99gls9zOUVTcgGIWA7QsmTPNiSfmceisICqQQAojYhtwQDFzz9cRZTIhgylYJB06t587SDEXjkOpwFUogVEJsisoaOvhFwd5PL16YhpjryZmyxYm/hjcR+AWB5sMb5vOI1NqbU1LESHBv8M+xuRbA1HKGo63hSPFt4WkDblz+YxDmSWgqCwMta8bWPrsLGcVsOg3IZdRRWYL6PC5HMLCkRtHTEIzTrTDLQci5bVAC87QPgJO82vbovpK8jQ5giACBvpsRaJk+uJHygjW81AfiDEnSQRYDkJ8WwjCTsk14ZTqV2ZgoplULMQsxpO0fiJJAHMk4acd7DZhKOoMageJUT4DAM85XSxuOmHHZbh1RHSm1OKdYCoWYbgElYiwSQLRO874vVHiCLURzt3Em0SSyrqvvIke+NowixpHGTw9YEobRdbg+p5bRe98CVKoU6HVl5dPhF9lNr9OWO58fyWWrUjTqIFZlOggKGFtxpkxO/LHK+K9jqvc9/WXUdNtBnSpMHwg6vflOJcKfsTVC6nmFqKiq50lgGBIWbmAIkEjlBm/yOyVRcs2tQCV2kQBO56j0JtPvivrkkanAYGnceGWBDRyIBBkAjlIucTLlZC0mOowdLT4gsTz+MbW33g8jNodF7zvGw9EqCNDlGI1XU61J8yDH54vlCtaJmLfQEH3EY5rVrKMnTptdlRLwSDBUGDzWOQiNsPclxE0jTh5puIXWZEfwl9wVJgEzIY+uNoyqRRZRPjiP+cf/AE4hzxKiqZnSdS+uk/8AbC7JcZTxSw+N2uehpiJ674OSQIY76W9SSZj7e2OiMrQM24fUhaZMRCmfZD+ZxHxihS7zLVCo7xK4VT+KH1Aj+mWG+Fub4lTQCmG8WmNiYgADbnYb7Y3zvGKPc64qDTVpuWZGt40nxEQbE+W2CUk9CRWeP1ozlQA6SWO94kKRt6nADMQWup5TN/DF/Sfzxp2kao2ZqValPu1YAxZrQAonr19cADMGCwO+0ct+fnjzpdsnyMyxsGNiNR6X29IxGtTUSf8A+hPLaBzwO2VdhBGlQNRvJPOBf2wQlJgygn6WBHIDnY87dMSoewEX7RobUwBLCPf+/wB8R5BtbTyW5Fo9z18sLKjPUOpzHl+Q6DzN+gOGWQVAjAkgWEKJMTex2v8AiYz5csaKKQhrkKr1KehaQablmFt7X6C31wUmXposuwqEfhUkKP8AduTgQ16hUARTS3xG5843P0GB0qAn4iQD6D2GE3WwDavEKswAEQXCrZbbhgLnpfAeZyxuqDQoPhLGJ5jzFrQN4xqcwblfERMDmel+pwamUDU+8rr8J8I2J2sST4SJInlyxMZN7A0p8Mpg/tJfSAdRKjfqoncG5MDbc4e0cyGhgCTYiZO4J22B2sI54QZiv33hYU/CCIkgARcLB2i1t5M4Z5YeHSzANU5x10qPf6xacaWXFhK5worEsSVbxMR+KZseYGwxp3ivpqBdIZ11KxiCDY9J1RF+WAOMVe5QLrgCdzeLXJP6nEPC+KQhtAi/Q7WIn7zg6VsY6o5BUqmQoEyCJUyATqkbG03mYOKznayL4NB8LEKQYjS8SdIPkenPFrpZsoFZx4G2XePMH+EyLHztbCLiORlqyBQEKTTeIiWXw9DBAHWDh0DYqyGdfUqmG1GAXncXjUDexNz0wxyGbGmwO5lRe9uuAOF5LNUCXFJnLMwgwFUC0lmsCfhHlJ6DD2ujMmpELSIZARY9SRIIm0jESi30ZuxZU4g3hUFiADF7JJmAOUdPLDnsx2r7uoWbxlFVE13ABFTncgAlT4eU84wgbh1VjUVqbLqgybSSenl8jgqhwyoviBCGQS1iDG02NvbE8XF6ex7Oi8K45QSnBl3YjU4glhaBFvCDYKNgAbYr/aztA2aqdypamqHTU0tBneJW8gCdIsYvOE2WzzU9LMPGxOmNipBjwjYEXn0tgapnGcszELpDbG5BFpazEjbzWOmNXN1QzMl3MFmQDULAi56QvI+ggycRtkgVASoQ4J0nTI5HTvfnH+cCf8Rp0jte0zqtA5z5dOowbSqyZmJ2vuDcWIsRB9hOMHpkktPMt3ShwLmVa3JhrsBdrjpYdcPM9VRqWkMGsDFxc+Gdog/nhFmcyjwVmUEEXi5LGPUsb8ziRqzCFm4YQT0BsZ6DmPTDUtsqx7w3NHWCxJDBviJJm8iDJ3AE3wxrUy70VpBqJYDUyyNhM81mRb+rzxVqufIqGBMEkAfzC8fKcN6XEiKIOllmCzNcNE+IGPCByEG4GN8U1WwTDs9mGyrLSYLURjqZgNLxqvr3mTeemA+J8R72kqMxVaaa+mp0X92OhHhHrOARxFagJaRJB1AyWABAEHlczcTO2B6XEAqkMQ6AMFudKztq2Kx/MOmG8noPJDx6ua9WqCdLghjF4BFgCD5De2IchwwEAMdJjUCecDeNo++IA5CD+IhQbR1HT4YG98b16ziQQNvmBffY7emMOVsVk68JKgeIglgWN5a0iN9zytgujmgbBNIOx1fOw2uL4WlSw/eMbj4F3vzLRC9L3wflaRcQqwRJJBFwABqFo1ciPQ4tsCp09NO8hmFtR+FfIDm36tgygxEXOpzcne3MCIAwryeT0+OoQWEQBZVHQHqfLE6Z8sWaAsA+dzYX6Dy88a16EH1g2m+lRG7mP8k+uBstUltKuGbos+nT88QJwqtUkMCOQLEKNxe5nreMN6VJKIK0yGdp1FbkCZ0be5xMkvIBuVmnTZ3IN+Qjf8IA39cQZKu+YrMDBRUKgchcEHSduQ9cRUqxZ/E2mFhlA+EciW2B+cnHoqd2FVPCzyz7zEkKSTeWaW5fXGWgGtDJqnwhRMSxgaiZsOl+mCaah4jSWElT0B+I+fX2wAlS17wYPUsBHy3F8aK7SDq5NMfDBgATzxENv+hnnEtLVAWCsovBE8+YHX5b4Ly1BUps76adNrRBbmDA56bX8sA0VlhBP7zSCJ+m284k7R8T01xQkKAq6Cy2mbnpB+G22KS5f4CGFPN98CUZKkQbXmNwF3BEiBtEjpiZMxVFpAubRb1+0nznlhZmHqKQV1aSRIH4ZmJ6CbTsD5E4I4ZnTruCzF5Plqt4Qel5TzMTi6KBc/xLMm61CvijS2m4MFdDc15CYNvxYAqa7uXrVCrEEOzIkMIKy8lrHkBthlxrICaboTpOp1qfFcm9NlbrAEnmeWBc1nFeCxKlQAvlK9D8DRysDBMA4q3Q1sDTKUEHi1Ko3uzOIaYsBeDsPPE/C+JUazBKYa5ZJckCFu8w3NLiTBIjANPNCYb4dhHOdvM+/KcR5PIdymYZNK6iqIzGyh7swm58Kx/9zywRprYhtncw4JLU2pF7KSphE2CK0QTEA4GyjDWKmxmGm4NrGRMdBIi5mJx5l8/TizPUqBdPhPdhgDYQZLsNpgTEWi/tPiygyKaNEFgVmBuJaYi0bXIwAF8R4dQqEysGFJ0KBoJVBNjdLRFz184snwh6ckOGFEmp4hNyfDF4jZYPUjE1Y0tZEAGJWxMh4JOobhgRbG/D2UK607o4jTO0NMS19MmYHTE2OrFHDq7wUqXO49NUAE/M4KbwsZOpYE+k6ZnqRAjyx5pEw3xUyACZupjwwdo5Y2zNfu6lZWAamSTF7GZB9NtsQu7IYW6921PUZLAy43LLsR7DbnBx7UzD7tBAkghjHxEj2P0xBWzmqihvqUAgmJI8Qv57A+YOFuTzZam6HdTKz+uYH6nD8AMhmihDA+Kwggkmel4O17YDpZ1mq2BBNy0jnyI/sfbG7uHpyTAIEjmCPxD0+xwJSqRLMYRd+Rb36YpIQ8q1giERI0lZWwvv4eg8vPAK1qm3KLAGJ6+KOh+mI6OdBpsXiNWnSBsANhPO8zjBnSQuh1pcgACZ3UGRckH88TW2BJVyTWYhyALNEwIva4kdRvgpc94aZSpOgtGoEfHeRAIuAd+mIOIZqrrRQw7zQt5sSxN7bg8h5YzUKsh1IJEHSxvvtIsZBtJG+B+wEBpNWeWkIvMjcm50jmfM7YbjhzLOgCiG3djLEW2m6iOnnjMZjVyaGa13WnpZZYm+o84HxGbmIwHTas7T8NIHxR+L18sZjMQlqwJabNVZFQEKWkwN4/E3rG3phnUybtU1MmlFsAfxQIF94A+uPcZhS0hLokaqohQVAIi3LpA5xOB2Yzpmym/rA/tjMZjJ6AYcESKneGAlMMxPoDb5fbAlTNGutRdWkXadPwsxJDKT8StMEc97QMZjMaw/jY10SUOJq9HSA0KSjavi6TP1jbEGcokDUDe0EGJBkCTymAQeo98ZjMOWmA6y+eDnTWUeMDVtc7SRsH+h2PXCfjPADBAdSpYQWOm0MLmDcEgX6/PMZghKyrFo4OVpTUF1JCyN4AuY/CJ63nDnJ5ZKuWAfYVCAxgaZRWAMz4dQaPTyxmMwn7AqVfI1FDuurUIJUXuGWSsE2+3LoDagdqDvcHSw07AszLDQRYx9bY9xmNm9CsJoVD3aaiC1OFf+lpg+x1D5YM4dUaWouBKmVPMzcQOm/wAsZjMZSWxA/GnK6Wjc6T9x7/2xpxCorEsxnUfpoGrb3x5jMAgjLovdBRZyH3jYwLEDbVe/njUEIynTTuIYkxDD4hY3A8+u2MxmF2B5VcOrqoXaQFMTvynqMLxVj924IkQNVhJ8udxv0xmMxaWgJjUPci0eMwOZhfvgPJ5mpMAnVcn0PXlG3yx7jMSumAZxjOS4DCyqpRgSCDCEXv4ZBPy88bVkWqQCdLag2qwGrzIB0z1Fp6b4zGY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0" y="-860425"/>
            <a:ext cx="2563813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 descr="data:image/jpeg;base64,/9j/4AAQSkZJRgABAQAAAQABAAD/2wCEAAkGBwgHBgkIBwgKCgkLDRYPDQwMDRsUFRAWIB0iIiAdHx8kKDQsJCYxJx8fLT0tMTU3Ojo6Iys/RD84QzQ5OjcBCgoKDQwNGg8PGjclHyU3Nzc3Nzc3Nzc3Nzc3Nzc3Nzc3Nzc3Nzc3Nzc3Nzc3Nzc3Nzc3Nzc3Nzc3Nzc3Nzc3N//AABEIAF8AfwMBIgACEQEDEQH/xAAbAAADAQEBAQEAAAAAAAAAAAAEBQYDAgcBAP/EADsQAAIBAwMBBQUHAgQHAAAAAAECAwAEEQUSITETQVFhcQYiMoGhFCNCkbHB0VLhJDOS8AcVFmKCg/H/xAAaAQACAwEBAAAAAAAAAAAAAAADBAIFBgEA/8QAKhEAAgIBAwMCBQUAAAAAAAAAAQIAAyEEERITMUFRYSIjMoHwBRRxkcH/2gAMAwEAAhEDEQA/APFzHhT13cUz09WkuQvwtuGSOhFD3MSpGsmeeMCmOioZJUdQSB1x3eNdRtmBkLPpMdW+nXDTAwwFzg4GABg+dVVlpptEcTRKN5BIA6DGMfT6mls109vGk9rISFO4owzuFVGkXj6jao5jIdl+EirwoAAR4lWrciRJu5YvO1vbkbc5YdQRxSG9tDA+8D3WY4wOK9Fl9n0t2a6ZVEj8hjz8qh9eunW7nt25IPcMDNHq4n6YKwMDmfVjtobHLuTcd2OlCCTIBzQRZm5YnPrXaMaZWBZYZuPjTbQrSO9vYoZFba/DNjOOaWadbm8u4bcZBkcLnwBr0n2e0ZNOnd1kzlhgNg/MVG6wIvvPU0l29oVpvsZbENbsHMecFslcj1oPUPZ02V3/AIW1GwcLlsD8qtdKvlUkSnmudd1K3jgy+FPc2OlVS6i7qbd5aGirjJRIo5WSOSIblGWYeA/Ss7k2MTBfsqttJC5pjp+lSMyzyyfdknp1Oaw1TSYZrgxvce4oyNpwV9aOrry23gmVuOBJ+bVQ8hEO1FAPU9MeFINSvXupAC2VXp5mutRihglaOCTtcMcvnP1oLGatK61A3Ep7rmPwmRV4h+3jcoWJ1V0TuAI5GfI7h8qOtAyRM8QABxsHcM5646dPpTKexj7OC4mtywhaRD0wFDZyfmTRCywxxu6wDs0Xf7mCGHfwfKsOti43GJprCe0I9n9QkdjbXy9kUXI3AHjxB76vNHdEiEkbg576hYoxJIZLcdfw4wSOvB76cQJHM0bi5kyCCQG/WtBpmS2r4W3la7FHyNpT+0+rxwaUA7HcxwAvXNeeXmmzTb7tpYw0jbuzc+8AardW0+K9hjVpwJQpZFx3ihrPSbOXTC0zhnGeUOOaZpatRsDmQt5s28hiuCR4V0i5NMNRt4Vl+4OeOTuzzQ0a4PIp4CLF5vZTS2sokh4Yd9Vns5PNNdC5luJAvQq7cE1PW1uk9uWjjYMDjnoTW8ai2QtcM4A/AD1pSzVUcWBOR39ZxOasDtPSF1WNW4TlR0B64pF7RautwqISVXq/iD4VJw3M7mSWJ2XHGFOMUXp1tJqVxtnmwqj4nNR01SsvVMLbqXb5YGY5/wCpJFt1jSRhgcAHpS271aWaPbtOW4Ysc5FDX9ubWd03Iy56p0ru10y4vITNHtWMZ95zgcU6K6lHKKNbc54wJQScAc10YmB5Ug+lbRWNzIR2cRb05xRTWl0z7Wj3PjxHT1opcDzArWx8Tz7StXuJL6BJvejMzM6jkkMeac6YVW6ntYjysjpsf4XwcY9cVK6a5j1O3YjJkbkdPj4+XBzTVJn1FkvWjMb7gwy3xMOSQP386wVqA9sTY98GULW66bIl0XMdoq8JzkEcYPpxg9+PKi7ee3mkNzGSA4znOB86+arePHYdi43XJCsV8QMbiPHr08jQ93FBFAwADwsqOFI4G48DHeevHnTX6Zaa62dhuf8AIhq6uTgCa3k+o3RSO0cMFOcKQO49DnrXME+22hgbtAT+A8ZPfu8KURxz6hrEaxh7aKFuQAF2+GBTm3ktb5D2CxpdRMBJHId+7xIPjQH1ZOoFhx2/DtOtp9q+ImTLGc7kbOeBmt0tLeZCyO6sBkgrkfKmjwWVvFmc/eFcBpG2qP5NDIVjZfeXLKCHjOetanq/uq/kPs3tsZTcDUd3GIH9o+zW8iMmwL5/FQ5nkv8Av2oijjHQ9xP+/CtNXkzqcIC4jI97I4P5+dfY41FwEx35xzkfzWPdil5Zsk95aBV4YncAWNMf1d9EhXSMyISvmDitpY4AFabcxGchPPpzW7iFrdewyQOqNwR5+danRfqulcLWDk/neVtmlsBLGC2gtOykN0WLscDA5Xzp/pep6dbxLHJFJKd3G/og8qnZAP6QAOnFfkJTJwDnxPSrV6g4zF67zWcCWcWrabaLMbO3P3vUHvpTd6gZTugTss9QD0pOl2V91wMeVbJMj/CwoI04Q7xn9zzG0840nSZLlpsMsU8GJI2cHDYPA+lVFpp4gl06OcRyJEu5ihwGyDkVskEsduVLBS+Uy3AYeX7V2kKw3L3olhaFlCqp42+NYltRU6DwR95d8yW9o0srK0up+3mMgkjLYTuAOR3+ppT7bw75rG0tVMjYLCMc7mPCjH+qmrXMezc6Q7yfgPulBzyT/SMHNcEpp0Sag8Lzzs2IgSF69WYn4c/QYHjVpTwOlIXHr6QO7dQE59JIW5uLC/hgVg0ok7OViOB4jjuzVlDZxT6z9intliljRZUniOO04wR9MiksssFnqkbCFcTAMDydueMf78atbIicMezIMRIySOniPKkNMq3Xfb+4e1iBtObnT4LayfKHssHIAyTUg2nmNjcaRP2arktHMrASd3w9/wAqr7y3a4BDXEm3Pw54H5VjBpamVWkn2KwG7dyB176Y1A1KWA1JgekEq1kZk9fNG8kKXEXZzqucdVbnBweM/wB6LS3heVHdGZyuCAxIyMZ+X+/UT2w/5f2cdpYOJ7ov1t25Xu5x0znkeFY6UlytxBE+5W2oM9WLc8jJAAGAen54pPUo9zc2wZMVqi4lEbZpYQmwHI444IrtbN1VThEI7hxRdrcXCBorlFYD4JduM+R86KQQOp7VWRvBRmmtBo6Svxdx3i7A794pih3TNDNEobqjqMbhXx7AH8OaZSdizfdblxjqOa7SOJMM0+7/ALAv7mryhmpGwOIFqVfuIlk05ggcoQhPB28GszZqeqg+lUbXUsyCKV0WIZ2sVBYUA+VY5EbemaYGpbzBHS1+JG2Fy0lwRL2YjY4HB+IY4H5jupjMr2uBCcwqQCXXAX5HH50h9nYvtUhGqX8dssbf5kis3TuG1ceHp61YxaR7P6pZyQ3WskRJh1eFGGCO4qy4I8jWIeg9QbDEuBXmLrSS3vboLG8R97KJIqrnGO8/I00udBku3UzxJtXkqsgAP1pdHpOnWftAZdLln1FFJaO2itSpD7cZBDHP5Cqy20jWrp1Msa6enQBnLsPPaGPPqasqLEpqKEYMHZp3ZgVMjjYKbkwxWryiKY5d/dUHIOMnwxj5U7sYSFEESPKw+LsznafDceKqm9mrSEqbiWa5bv3nC/6Rx+eaMi0u1jUCIbF67VwB+lD07hHJUz1iEDYjeRc+k6rcMQrC3j/pRwWPqf4xWaey0pOZUklJHO+UH96uXsI/wStnzFYNa7ehzjyp4XKe+f5izdQSWg9n3gDfZ7NI2YYLKVyfnQd/p0sDbGgVCQCu09+eD+YqxMRB4I/Kh7u37aIq+CccY8ajqG6tewGxkFYg5iO2gnu7aOaOMMjDON4H7+taC1ujlChO3HVxxTSztTbQbFGcnJxWhDDPH1oy27kORmQLN2ETG2uR0jx/7B/Nctb3J6oT59qOPrThyw6qw+dZMevX86P1zBktE721x12nPj2g/muDDcD8Gf8AzFOGPFDybc/2qYukSziJtQ/4aXFmwXT9djdQMCOa2IIHqG/ammj+yVraqDewteSgdWlwnyUAfXNUYU4yz5reHk8DJ7iazJd2mkJUQdFe2g2Wi/ZFx0jij2j15FCfbtbj3GK4E4PQfZT+uQKeJnG3Cn15/WtdjEAnJz6UVSAMiLuxJwZItc+00z5WBceBi/vREM3tHuCyRQqAP6cfzVIO0cYiG7nGMj+1fViOAWI7h6URHA8RdlPrJC5ufaKKVkLs4HUxICK+213qcrYeRxjjmAk1V3EaqFYHknkEeHWsBvLBUB3HkDPrR+t7QJQ794jD3y/5l1sAPP8AhulFRM+33rlZcHkhACKaFBxvJYtzwa4bcAu1ABjPGP8A7UTbiR4QJtxYMWxnnOK+bS2SOD15PFbsu5iw5xz1rEsd2Rjcx6eIqavvIFZiyqCCzKPPOaxcAE45PdnjNd3cpit2lIJAYABcZOT58Uvj1Dt+zAt54934n2HuPcGPhRA0jwJmzc+XrWD7hhgcfOuXvEDEtBNx3MV4+tZzXXT7mRSODjbn9aIHkChn/9k="/>
          <p:cNvSpPr>
            <a:spLocks noChangeAspect="1" noChangeArrowheads="1"/>
          </p:cNvSpPr>
          <p:nvPr/>
        </p:nvSpPr>
        <p:spPr bwMode="auto">
          <a:xfrm>
            <a:off x="0" y="-388938"/>
            <a:ext cx="1085850" cy="8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8382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MTEhUUEhQWFhUWGRsZGBcXFxgZGBgYGBocGhcYGhcYHCggGRwlHBcXITEhJSkrLi4uFx8zODMsNygtLisBCgoKDg0OGxAQGy8kHyY0LCwsLCwsLCwsLy8sLCwsLCwsLCwsLCwsLCwsLCwsLCwsLCwsLCwsLCwsLCwsLCwsN//AABEIAJMA3AMBIgACEQEDEQH/xAAbAAACAgMBAAAAAAAAAAAAAAAEBQMGAAECB//EAD8QAAECBAQDBgQEBQIGAwAAAAECEQADITEEEkFRBSJhBnGBkaGxEzLB8BRCUtEjYnKS4bLxFTSDosLTBzNj/8QAGgEAAwEBAQEAAAAAAAAAAAAAAgMEAQUABv/EACwRAAICAgEDAgUDBQAAAAAAAAABAhEDIRIEMUETIjJhcYGRFFHBBSMzsfH/2gAMAwEAAhEDEQA/AFWCxa5cwhJIOZmzAVD0fzHjD2Xi5gJKSCSpuVTC9lJIqW6g0vGgiRPJMsjMVEnSZseigx9rxEE5FkMWJDMlmq6QaXuHtzx872Ox3J1cq05HQFheZIUcroKap2udoxa1DU+caxI55bf/ALf6kRMpDlXfEWVXIJaQIpZFQT5mCsPjiaEl+81/YwNNSxiCYIzHNwZ5qx0Jx3PmY6/EHc+ZhPIxmivP94I+ON/eLo5YtC3FjIYhW58zHYnnc+ZhYJ43943+KTvBxyx/czix1ImqJFT5mJlzFpLKzAi9TQ7QnwfEkpUCGJFWAzEttpDbtDj0LWFJ1SKmhc7J+ndFEZx43Ytxd1QVw0OhZc/MbEiuV/2g/ASUsUqU1wKmpJIA9IEwCJmQJTJWXJJbKAxAAHMRtE3EMDNGTKSghQUWCVZrv3M942MVV0BJ7qwbh6CsKZRYAqqbttXWBJmJV+o+ZjEYWYn4gDJVQMp+YKJszPaEq+JIBIKg4pU7RnNJJBpNsbHEn9R8zHCsQf1HzMKf+Jo/UPOOk41J1gJZYmqDGX4g7nzMcmedz5mAfxSd/eOF4xI194S8sQlFh0zFMHKi3eYWzcWtZckgaBzT/MCzMQVFzbQbf5jaTEWbM5e1dhsY0FJmHc9zmsFyUquSfOIMKivhFd4jxKZOJQOVAJBANVMWqdunvGYcSe2FTboc8Q7RZOWScytVOco/eEPxFTF5lKUpT3JOmnQRxKllnAfQAM8HyZNWJFtfH5Rr97xakktAy1pEMuWoCjhvsww4bhyUllFs2/QRkrDpNRQjcVbfpUQfhcKrLylhC5vwbjTWyrYwpKyQA7/kHXbxgrB8dmJAz86dM1FaWV4iM43KAmZ0sRszMUuX8Q39sL8rFQpqKN4ecPjFcdir2WlEwTDJUkEOmbRV7oeC2qrviHhOHJTJP8s3/VLguYllKHU+5iHKvehvgDnJr4QLNlbQdNFfCISIWeFyR3R2Jfd5R1IT9PrBQELbDBRL7vKB8ZLJSWLEB6AP6w1ywPjE8p7j7QUdMwW4BRlTQtRcJNXSPlLgqu9A/pDjEcRQcRKWS0tCnUSGYJNTQ1oISzE3D7Palh/5RytIUkmlQQLXKVEU60jpxXYUz2HCdo5JuoNoQoEEe8YjtPJUCaggsyyE/W0ee4dRADBNO7TwgozSUqVlSGsAIrlmzxVNEqxY5PTGvH+KJmJ/hzsqhnsdWGXwcepjz2ekhZCyCSHBDXcu73t6xZVTC1h6Qlx6cyy9P4en9WlO6JuM5PlNFEeKVIDMkDWmh5dWANoNwEtQuok+DBoGLZr3zehS5t1hrw8X/wB/WJ8+ojEbyn7AjhQP2INaOFiOf2GASEEmC0ppSI5Ir4xOkUg0CwvCCp7oqRl8yv6lddYueDTXwiqhLqUwuT7mKcCqJ7ydyZbmtiH7vv6wwk4ZyD1IS291HurSBwgMeYuwPLfRm86Q0lcoTQqIqbC/1hrfGN2e+N0kdS8OCxH6iPAf7GDsPMQkNWtaJf1iGU+Qp/S3qC4t9vBKcIpgwEE5VFOgOO2myqdoEZAT/X3O1H63hTPBzHorrdT+lIddppCkoJJd1EeYMJsUHWe9B1tzU9YszJqdNV8ibC042nZeOD8bRLRhpRQD8T4gKi/KKEttpWOZmJTNPxEBkr5gHdnJ1hRghzYb/remSGmUBwAwFANhWOdlnpRKeNNsim38IhMSzb+ERG8TBA2H/b6xk1ZztmygJd2B1P8AiMw/7fWMnzAFVLOkB2B1NW1jMfxBM6S4KOclyXBAowsWjrGjl8D7RzKmIKkBBepJpckVMTY0cvn7Rs9S0eQnCh8QMQeZDVahKOkZgLS3NKHeyUuP+8xytYzrJNAtDt0S40/lMTcJQDMlpNeX/wBYIt0jqQTtV8hMnplllzJbf4jQmJAV1NBv3Qwk4BGqTEM3CIzy0gUKg/kYuzRzurojxzxq6sCUtO3pCPHMJgahylnfcdOsXNPDEH8kVbjkkJWlk0L0F7p/aBy48qjc6+wzFODdRFJIcMTQki7h/hGrd8N+HC/h7QoSrWv5agHVKCdelIc8LTy+XQeAjl9QvaVohTLJBLrJzkMk6P6RJKQQVhyWNH7ojm4bNRSZhAWpTJLBT2fdr+MTSUnmLEOQz9ABCMiXA1XZzJFfGCUJpEMgV8YKlikJgaw/CIr4fWKeJeZ7/MfeLxgZfMO76xTcjEvqTtv/AJirFqKPQ22G4WW4NbMKDQmh9IPmIokg3Dt9YG4YkHMSxNKaDK/r+0FrlhheiQxPjG5dRDxSuYVhEuhiahT0tX79IOkvVmNTq0LcKtkkalbh7MwHjB2GWCLerdYFu4pWBkVTYk7YSUmRnTVIW7jYumm94qWJQnNyqCksnRqg9T1hzxjjo/BICcqit0MTYS6O2/y7XhLOQrKmYUjISzhizd2tI7XWyU5qS8o53SRcYOL/AHLRgEUkd07/AFS474hPKAVCpzAetvG3jBeFmIKJbBy0xi9qy3jJqg1q5i53s3uY4En702dKXkgnfN4RA9RGsRMr4RDLXWBBMkH6fWNzJqszBWUBLmj79Okbw0lRDhLiladf3iRGDmlbpT+UVBSTc1bN1vGYo7NbSOZM8nIoTM6VPoGp4RJijTz9o0rBrSUAIIAck0ubm9KxmKlqAcigqaix1vHsnxaNTEM4sVEfzM7u/wAM9NyfSGvBg+IDFwCAOgzLvT+QQpzhSga8xozkh8qQfKHPZr/7EkCilk6vysA7/wBZjs4F7kTZX7GegSSCAdw/nCsrBxMobTCPJJibhU95aWL0bypCvFznUlSSR/ENQK6hwNY6+fa+6OVjl/plmm0eKV2kH8QHY0psx+kWROKeWlRJNC7hjTpFe7RJ+Ys7NTvDfWB6ncGhnTv3oq6QMljaWW2OS99fpFh4Ynlu9q+EV+Z+cNogaUYqS3o3hFm4Unl8vYR891K9qOsgZEhw5zHnUKKajloyUhisVYEM/cN4lm4XMkpXKKhmUQczXfY7RiEEZiQQ5F20AGkIyVx0arshlCviYLkCBpKXNA5JoBUnuEPMZwVclCVrIYiwuCztCscJOLklpGykrSD+HSuZMUXFkJLH7douCOIGWlSgASlLh3bxarRVODSDOKldXcgdNx1PlFEWnBUZHTbZrDz0gDmegcgs3ru8GS8Qlvm0t1q/vBh4Is2mN3k/SNo7MTFskKQT1SpW37awzhOWqBU4xdgSMYz+N/vpBuE4pKAPNqdR06xYeD9h0JCvj5VKNglOXLq9y+nlEZ7IzEcstbp3KQT6mDl0mVK6A/UQk3Z5NiuDKXJlpSVL5pjhMtRKM6ZdCUgvVPrBXD+EzW5xMQkAryqBCSshnqBVo1geDzpbApRdy8wBy9mTWCpPA1EmssFLEkBRId6Pl6RdNzl2QqEVFbYbgMdll4ckE5viimlUEU1gnD43OTykJqQWIfmIAr0DxDhOFlCgBMWSxZNAA7ORsKCNzEKlBI/UoJBUc1auaBPvEOTpnVtD/UTZrFpJNgaamEXEuKfBmFGRyGsd/CLAs1it8exqkz0ywzKAJNX169Ik6dcsji0MnqNjvgk8zPw6iyCTMGUu5Yj9wYvQ7TlBRKEoCYmXUlBCQLBKSal29NY8+7JpMyVh5xqUKm1BZsxAqnW3pDnHpM0kmWCVEZrF+UaFPy+N4r5LG2k6/wCk/Dk9jWbxRU2WZORCQgEgh3qOptzHyhXxfia5sjKr4bIlEJMsEAgHLqas3qY1gMEZaC4CMyVAhw4J1IsBAfCsAuUgIKkzigEc1iSXObVrQu1T3vRqW/oIMOcrEGiQnTYZnqd0jziz9m8OxSXspKHrpUmp6p8oqaFFUwoCRnzKBSgW0ZIfwDu24i+4LDfBTIQb5gT/AFGpA3At4R1MWNpchWWeqF/AO1gmJxClMPgkqAAbk5sr7l0EHvEbXxoqky8Q1lGgYWceEVzgnBmRizmzEoLBJBuc9k2LpZjDjhmAScLLlTVZAtSgpQIOUEk9zxXkcnf1RzscVr6MlwXazNhzMUFKMkArNB85ITWr0Du0M+OM00myQknuCkv6PAGB4TIThcQJczOiYzqJS4ASCyikXGc6OHtDydKSuYtKrKSQRuCwPvBzV6+f8G4fb+P5KVOvUXBvqyiq7evWLPwBLyUkfdBFb4jLmSG+KMxSSEqDMoUD35SQ1dPeydmz/DAFAlgwD1KUmpsbxxupxuHc60ZKStDIyoExMqhhkkHc+QgbGSixv/2j6xHOK42govYFwPFJlTQtaSQCRyliCdYcdoOLS5qEpQSoAvzBimhDdb+kVHELnBWWSmWd86Vqr0+Gp/SLDgcGkoUqckgGiUglJoTzFw+1O+DxRy+jxVUwZ8fUvygOYlakLykimVxqWqPveJOE4UypbMXuQ9W08YNSoIDJoPXzjvD0c6n7EBhx8dWMk7OkE6P4iHHCcYpDgJCiQ7UCnGgJoe6hEKkTzp5s8YMxox7xFkMnB2hE4clRccHiUqS6VZib7g7EadxhfjsUfiKA0LeghVhhMcKdSVCgUyXY3D6iljBuGkUPOq+4iifUOcUkTrFxeyspShGZgkVJ0pWrtpCviPEMMT/zMtKkEVHO5a2VN/8AaKJOw6pi1/EWogKUwJsATvQdKQxl4aWiXQhJIsLuQ1rnd294OXUqqofHD5sYTu1EkKzIEyfOVyglIloYm1a+LQRg8SuaJilMMhCRlqNya30irkc7szaPZ7eg94tXZ6U8jEdFf+EJeRzfEY4qKsiEzq8VrjtcbK6hPq8WHSK5xz/nJXcPrHN6VVlf0Y3I9IsWAWZQAQ2UOctk1vQX8YZScQsBxlqXetOt4qP/ABKahS0liAtQD05RavnDLiHE1y1mWESwEEez93pGyxTvZ64jTF8R/LMnn+l1V21iZOOBPzEkrMugbmTcdwAhBhZaZq0qmF1KUHAUkbMyQXhoMWkqylaQVE8gUDcKJYJeprXvhkcd6ZnYb4VKRMFBmc7ParQZjF1l/wBX0EUfgcwZ5iQHSz5q/NmYpfW3pD2UNh7+jxfDL6WNweyaeLnLkM8BhMqpiSlA+Jm+Uirgs5AGpgPhWFVJTIRNCXEwlTkZSC5cxuWspLgMR9+EQzcUVHKQKAmxd/swb6+Mk3Xm/wACl0bVbLKriEpJGXKlKbMH2Ylmfz0gA8QQlRJfa27XJtAOjubVyhz3EkFjHCw4q3UEVY+/pEz/AKjkb0kPj0kEjntDJ/EpSEunKTe/RgLwXwIplBYUSxIykVJZwx8G84DkqL5Sa/lLXTseo+sEBIqRYUtb3AifL1WSbuQ2OKMVSHsrGkh0s0TGcVUI8jFcQioyKyq+2DajoQ8NsDi81LKFxp4P9iMhJSVGuJDM4OorzBQIpQgvr4awStTUsBYQ1w06CxKQq4EPjgVexi3kp7K4uXmFDWJJaS7afdIczOBpPyKKT5jygdXDZiNHG4r/AJgf084u2jfVizWHkvDISQlJJoAHPcKmOMCoWasV3/5Rx05GFCZTjOplkVZLGh2BLV6RXGKUbJ5SdlfxXGsRxBJTJlESROAK0zMisneTdq2N4kVxDG5l/DmoKAohJrUCxttBEiSmTIl4ZC8pUnOtSubLmqRyU38BBOBwDJYLlmt3bbQxzc+WSdRQ2GNNXI8443jUSJqgUlaiVKFcqaqI79IR4jjM1VAQgbIDeZuYN7ZqBxDguDmYixHxFMR0aESyySTaO5hwwrlWyfLkknx7DzsqnMqY9aovXRcei9mR/BxWwI/0K/xHm3Y6c/xlNQZKb/NSPSezcxkYlJ7xTVKOYd9U06GJ5qs/2/gfF/2QCYKaDvIEKOMolpUJi2JYBLVJvaDVLKqksPvWI5yc4DMWBFTWtdLRzMWNqTkyh7VCTi00qmTBQALVlGtCQ5P0iXjBKp0w7nfoBDFGERVqnZiW9PWO5kpJJKiB4GKFJN9jODQBh0EYiSvQGWfYGJ8Bw1QnIVokgGv9SdusM5OBdiB4np3wxRKHiS8V4cSl+BU20KuE8GWhOV+XVXuSdbQzkScoACgSWcksR5mkbxs9aUkhi19KQvHHUEVWH/lFt3cQnroK6ggsLfkZTAkXNRdzRi197+sDyABNUaNl1HV6h+6AVdpMrDMCkbgUHfEnDMXnKXAzLVfRnYMLRC4SiraGrekNpK+WwKgb2BvS5qWtpGpc9Q5lMHoynru3rCZHEX5wQQTVrA6pbpURkzHOwUKijJuSQXI8oHg7NUqQzxGKSGL5UhXKdrB+6sS/jA/KeX8xAZzuK16whnTmVMGYqYJcH8pqR5v6RkvENMQApVA5QdAWqe5vWDlj7gKTLGnGJKrl/wBV/NqtfyjSp9M2YXcMR83QmocA0IYwjnLuqgq1HN6mm7iI5/FmlhJOXOakF66C1mgIQfgKTVfMufC8eZgzUGhA3v5MQYcJxYTcx5zwieQZiXNMpZ+qocTVHMgVq3jf94NZXFguKZesNxuVYq2Hm7ebR1M48kTEgHNLKdL5iaX7rR57iZLgtqtKe4sWhmiaXVQOLFwHNSfHWKsfVyemJlhRYZfFFZlKWzE0AuB0hP23SubhFoklS1ZklSQl1lOtrh2sIgGMYDlCgaEvY9IJkljyuX0h7nGTpCpRpCvgnDwnDBYBbKaGhGWhBDUrEslSWHNloGB2amsOFYAfCIM2YCXJGVJBc7M42d4Hl4pCXSmWCxrTNXv7mjldVheKW/I2PUKjxvEFKqKD9dR3Rrg3BjMxBBAUgyyHIcBRSQhxu49IhapgzBYhaC6FFKtCNI68ZygqR9B1XRQ6pXVSAeHpOG+LLWzqyjwDn1eLJwftamUFfElqmKIZNQGJCgVP/aPOKnNJJJUSVPV7vGgIOTTly8nOxdGox4vZc+E8elzVhCkCWTRJJzB9AaBnh+vBMS7f2t7x5lLSdIt2N7UzJlAhKRq7kk7vQCujRNOK8FL6Gc2vTGM6bUpDM1VM7eQifDyCr5lEpuxDd1r+MIZPGyaTQVJ/lOW3uOjw8wvFZKhRYT0Vy+8K7CsvR5sfeIxTGzMERZxHExcGsrRE4nM8ZgRqdn+lYWzCjUzKAGh3cNerNBalVEKZyi9Nh9f3hbnyls9VI3OmosVTDs6nvpBCEsxqW2oQxHrC6UnNMA2qfCCwQAr9JauruXp3wOSvBkQZTylzEMRU5Q1Q7M43rGk4kuFVceEE8VlkrlzRcpZT7g0qOntECUkOQgF9y4AjXJPZsVXcmx00H5XqkFxcnXM0crmBwofmetH7u6IZhURUVFmoGrT2jFLJ0Zvlajd+8ZowIXm0zUqAxZ9fT6wAtXKyUjR3d+piZc1ZIO2kamFRqwzPeNho9JB3B8SkLOaYlLo/MQHOYa79IfTcRJcETkkhmYKNu4RUDh7d4eH/AGdlgzM5FEB3Ngqw+sBKKbR66Q8kyETkFSATWpGvUOPusdSOGKIVlVdmJBcEF3Mbn8QTJyEnKSSABq17WFY44j2sTJDpSl1GtXYblt/pD448PaQmWSS7AuO4XNSosMyVaJFj3adIMlcTZGVQMtaA2dvmobpOtB5w1wmIRPQiYCWVuW7x5wNjJIUcpBKdMzOnqDDFhUG3B9wHk5LZvG4lf4Yc6V50hyHBChoRdj16wNw9ACTmnEFyTzIAfo6vDwiDEpykqSE5QX1I6OKwJMmTHLZ09EgMP7qxL1MoufuF8TzcgOWjaTHILxuLWfcRflEfEZdlDW/fEEoDWDlDMlSelO+IJGCaqz4CNtcSeeGTy3FaZIg7QQmWdaREcQlPyiBpuMJ1hfFsr9bHiXuf4DypIiFeMGkLFz4jCyTSDWL9yXJ/U/ESwYDjsxFAabEOIfcL4v8AGzApAUkO4sat4RRcpCmOsWbsnJIUtTHLlZ9CXsN7QOTGkrIM0o5INtK1+R4pRdzC8ozAVpDQgxH+EiLsc5qwPCyQASaCz+sbBc5SXBd7OBvEmfItiCXu9qWYN3wDisQmWkm5VRhfvjVFtmJpEvxKAafWJZaqGAPxKSAzltgY7RjE/wA39qv2jZY5PwAmgwqjlUDKxBP5FeLD6xF+JOqFen7wHpyN5INMc5xARxSv0K9P3jETz+ZB8CI30pHuSGCKxNwuckMSDUkULD5qPuBAMvGperp7wR62gfAYsCWkLLGrg3vGrHJJmWNO1U1EzKyiFS6bpL/Md/HpC7FnmlJDr5WAoM6ntu1r7wLOWn4oPMoKuLdCKiJcQmUxTkJGiiFcu5BBr4/WKY+LJJq26G3ZzFzviyxNCDLUygFEBISLBKAaV8bx6CjEyyGUphsRatgWtt9Y804WErxEkUUmWAFEfmALhQFze0XU42UkKGdlmiX66lrG+sbz9N2hLDeIyg90gGn2NYUyJuRwQoVLUJpvGsTjs2rqFzmFej79YKw+IBFvMWoKebxyeoyylLaGR7HlwQHPhHWQNGRkdln2+L4TpCBWBp8ZGRi7nsvwAahEKxGoyKEcXKaloBIhjLlAWEZGR7J2C6NK2c4qWGfaLT2NGaUsFyEkNU0cF/aMjITl/wAZvUr3S+xYUyh9vEipQ+yYyMjnyIgaZhULopL+cLJnDpQJZPqf3jIyDxtgTNfhkDSNCSnaNRkBI8jRlDaODJG0ZGRh40JKdo2ZKdveMjI8eMMlO3vGfATtGoyNPMCMoHEoBFKQ0/DJyktpuY1GQyfgRj+KRH2XlD4z6hSWvSoiwYiSlEyYlIYMoteoVS/efOMjIPN8JKyLDywyfOLLwfDIMtyHLm7mMjI5kg/J/9k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685800"/>
            <a:ext cx="26193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3" descr="data:image/jpeg;base64,/9j/4AAQSkZJRgABAQAAAQABAAD/2wCEAAkGBhQSEBUUExQUFRUVFxcXFBcUFBUVFRgVFxQXFBkUFBcYHSYeGBkjGRYXHy8hIycpLCwsFR4yNTAqNSYrLCkBCQoKDgwOGA8PGikfHBwqKSwpKSksKSksKSwpLCkpLCwpKSkpKSwpKSwsKSwpKSkpLCkpKSwpKSkpLCwsKSkpNf/AABEIAKoAoAMBIgACEQEDEQH/xAAcAAACAgMBAQAAAAAAAAAAAAAGBwABAgQFCAP/xABQEAABAgMEBAcIDgkDBQEAAAABAgMABBEFBhIhBzFBURMiYXGBkbEUMkJUcqGy0hUXJTVSU2JzgpKTwdHTFiMkMzSio7PCQ0XjpMPi8PFE/8QAGQEAAwEBAQAAAAAAAAAAAAAAAAECAwQF/8QAKREAAgIBAwMEAgIDAAAAAAAAAAECEQMSITETQVEEIjKRQqFhgTNScf/aAAwDAQACEQMRAD8AN7/2jMpmJVmXdLZeKkmlKE4kgYsiaCpjX/Rq2PHkdZ9SNi+h90rO8tXpJg4EbOWmKoQvzdu2PHkdZ/Lifo3bHjzfWfy4LrwXgak2uFdJArRIAqVK2JGyvPA5dnSWy/iS+UMLxHCCriqQdVFHwhtHVApSatL9Aan6O2z4631/8cT2Atrxxrr/AOOC2y7yS8y4tDLgWpumLDWlDqIOo5ikdSJ6j8L6AXvsDbXjjXX/AMcT2DtvxtrrH5cMOJB1H4QxeGxLb8ba6x+XE9hLb8ba6x+XDCJjlWxeaWlf3zqUHYnWs8yRnApt9l9ACPsLbfjbXWPy4nsPbfjTXWPy4NbHtlqabDjKsaCSK0III1gg5gxvUg6jXZfQheexdueMs9afy4r2Ot349nrR+XDEpEMHUfhfQxdiz7d+PY60epF9wW78cx1o9SD5+YShJUpQSkZkqIAA3knIRxJS/Um66GkPpUtRonJWFR3JURQmHrb7foQOdwW78cx/J6kTuO3vjmP5PUhhCLpC6n8L6Chedz298Yx/T9WNm5dtzq51+Xm1pJaQDRCU0CipO0AVyMHJgHu6fdye8hPa3DT1J7CKvp752b5avSTBwYBb6H3Vs4fLPpCO3fq2TLSLriTRZAQg/KXlUcwqeiCStRQwWv3pAFVSsuhDprhcUtIcQFfAQjwlV26q74FRozni2XODTv4PGOE397SleStYvRxJhy0WsWYSFuZ70py85rDxpG05dH2x/sVWKvR3fZtkJlnW0NAniuJGGqyaUertrli35GkNUKgLnLuSEip2cmBiKnCoBYqApRqEtNjInlMaknphl1OBKm3G0k0xkpNPKSMwOuMprW9UUMYMSPm2uoBBqCKgjUa7RGradqty7ZceWEIGsqO3cN55BGK32Gba01BGee7X0QmNJlgNSr7ZbLhLqVqWVrKySCBWpz274LXNLstiohuYWBrKUDVvpWtOiA3SJedmdUwtgqOFCwoKThUklQI5DqO3ZHTgjKM0JvYLdDi6yzw3PdqE/hDCELrQ0f2Z/wCdH9sQa2tbTUs2XHlhCRkK6ydyQM1HkEZ5v8jBcHQijAKrSwyalEvNLQNa0t8UdP4x3Lv3ylpzJlfGAqUKGFYG+nhDlFYhxa3aGal+bspmmFqU46ng0KUlKVDg8SQTVSacY7OSErZA/aGeV1r00x6Ct5VJV/5pz0DHn2xT+1MfOtekmOv079siWtz0kmMo5lr28zKoxPuJQDqr3x5EpGZ6BGhYV+ZWbWW2nDjAJCVpKCQNZTXX2xx6XVlBAYBbuH3cnvIT2twcmAS65rbc/wAw9JEXDhiZL4D3Ys4cqvSiaYv4Fv59NfqK++Mr2e/FnfS7THav1YxmpF1tIqsUWgbSpBrQcpFR0xadOLAWuitVLRRytudgMOqPPtz7VEvOsuqySFUVyJUCg9X3R6BCqiK9SvfYoie0uWoVzaWa8VlvFTZjWCakcwA6TBXatjMpsMpCE0SwlaTQVx4QrFXXUk6+WBLS3ZxbnUu04rzYFflN5EfVIMfV+93dFlMSbfGmFlLJSPgpVkr6XFHQrdF17IaQ7h/cR8qs6XJ14KdAUUjzDzQq9JFvqmJ1aK/q2CUIGzEO/Xzk5cwhzWPZ4Yl2mh/poSmu8gZnpNYQN5pUtzswhVah1fUolQPURE4EnNsHwOi4dipl5FqiRicQHHFZVUpQrmeQECF3pYshLM2hxACQ8gqUAKDGk0JpygphqXZdCpOXIzHAt+ZIHaIX+mk8eW8l3qqiJxN9UHwdDQz/AAz/AM6P7YgHvzbypudWanAhRbaGwAHCVc5Of/yDfQwf2d/50f2xCwtKXLUw4hWttxQPQsnszjeCTyyBnoizZBLLKGkCiUJCQByAZ8tdfTCPvqz3LabvAkt4VhaCnilJUkKOGnLXKHuw4ClJG0AjpAhIaUffNzyW/QjL03zaYPg+r16rSnpdbYGJpKSXVobCKpSKkLWTTZqGusCcrMltxDgFShSVAHUSk4gDtpWkN66EoRYCgcsbb6hyg4qHzQrLDSDNS+IVBdaqNhGNOUdGKSqSSEw2mNHk5Ntqmph9IeUkrDakk4RTEEYq8TLYBltrHB0dWUt60WSmoS0eEWRsSBQDpJA64MNIGkMIDkqwFcJmhxZBSEg60ormSR4WrOorHe0c2Ww1JIWyoLLoCnF0oSoZYKeCE5inTtjDXKON33H3CkQCXUHu1aHR6SYPIBbpj3ZtD6PpCOeHDGS9nvxZ/wBLtMHREAt6vfmz/pekYOhDnxEELm+ejHhVqelSkLUaraUaJUTrUg+CTtByPJHOsm9NoyKA0/KOOoTkkqSrEANgWkKChzw2IqghrK6qW4UKi23p+1kpbEkGmwoKxu4hQ6slKAyocwAY4rV27Qs6YS6lguFFaKQnhUEEUOQ4wy5AYeMSkVHM0qrYKFim8dsTIwNSoZrrcKFJpzFw0HQDGtaOiN4s4w/wkySVLCskKrsSo54vlHI6ssoa1IvKJWVxft2ChS3evROWc3wD8m8tCScBAUCmpqQFAFKk6yKHbGjeCz7QtRapjuZSENpo22riqKa1OAKoVq2nUMqCHRFYYay09SW4UIi6UxaLDikSrThK8lpW0cIIyClFVAkipzr1x27Z0XzbiC+p1L0yo4nUZCuVAEKyBI3UA3Q3aRIbzyb1JUFCtsS/k1KspYfkn1rbGFCglSSUjIBVUkEgUFQc6Rz5e5s3ac2p+ZQWG1kFWIUVhAACG0nPVlU8sOGkXSJ6tbpUFHOm5JKZVbSBRIaUhKQNQwEACERZdlvJfZJYeoHGz+6XqC08keiDEghlcE/5BoF76XLbnkVFEPpHEc3j4C96T5oWdjTloWe+Wm214lGimVIUtCjqxJpl9IHnh6UiUgjlaWl7oKNGxVPllJmcAdOag3XCmvggk5kb4E7p+/Fo/R7RBzSAe6h92LQ+j2iJjwwMbz+/ch5J7Vwcr1QD3kHu5IeQrtXBu6aJPMeyHPiIIQTl/Z6p/anNZ+DvPyYx/T6f8ad/k9WOC4czzntjCPUWKFcEWwg/T+f8ad/k9WLGkCf8ac/k9WB+Kg6UPCFbCL2w5/xlfU36sZ+2NaHjKvqt+rAzEg6UPA7Cb2x7Q8ZV9Vv1Yv2yLQ8YV9Vv1YGYsGF0oeAsJfbJtDxhX1G/VixpKtDxg/Ub9WBkmKg6UPAWwoGku0PGD9Rv1YsaTbQ+P/pt+rAtEg6UPAWFftoWh8ePs2/Vi/bPtD48fZt+rAnF1hdKHgdsLRpPtD44fZN/hHaubf6cmJ5lpxwKQskKHBoFQEKOsCo1QuawTaNxW1JfnWf6aojJjgoukCY+qQC3PNbXtDnHpQdwB3LHutaPlD0zHBDhlGV4/fyR8hX/AHINpnvFeSewwFXi9/JHyFdrkGkz3ivJPYYJfiM8xK/964omIRF0j2FwZFRIkZJMABVdPRy9Oo4TEGmq0ClAqKqa8CRTIbyYIjoSPjY+xPrwb3HnG3JBgt0olASQPBUkUUDy17Y79I8ueedvc0oVHtJr8aT9ifWijoTX40j7JXrQ2KRKRPXyeQoU3tJr8aR9kr1oo6E3Nk0j7JXrQ2TC2vVda05iaW404EN5BtImFp4qRrIApUmsVHNNv5UFHNOhN3xlv7Nf4xXtKPeMtfZr/GPn+gVr/H/9U5+ED14UT0osNPzC8Sk1wpmFr4pNONurujaLnJ0piONaMqlt1SErDgSaY0ghKqaykHOldu2ka1IhiCOxcEFwUaM/fRj6f9tUC8FGjT30Y+n/AG1RGX4Ma5H1ALcoe6lpeWn0lQcwD3J987S+cT6So8uHDLMbyqpbkgTqwqHTVcHDqapI3gjrEA2k0FpyTmh/pO0VzEhX+KuuDlK6iozBoR2wS4TA8wuooSNxI6iYxjv36srue0HkU4qlcIjyXON21HRHBrHrwdxTRmzGLEQiKigCu4N8DJP0USWXCA4Pg7nAN427xWHs06FJBBBBAIIzBBFQRyUjzADDN0WX0oRJvKyP7hROo/Fc3werdHD6nF+aLixrxIxBizHCUc68D7qJZ1TKSt0IPBpSASVnIUB3Vr0QsTaVvfAf+yZgl0i3vflVNIl01UoKWslpTgCdSRkKAk16oB16VZ8GhU2KawWQCOcHMR04YSa2Sf8A0TJaN9bVl1BLzi21EVAW00CRqrQDVApaFoOPuqcdUVLWaqJpnlyahTKPvbVtOzTpdeUFLIAyFAAkUAAGofjGgY7oQSV0kyLIYgiCIBGgjKkFei5nFabXyUuKP1CPvgUhl6GLKJcemCMkgNJ5zx1eag6YyzuoMa5GsYBbiqraNoq2cIB041/gYNZyZDbalq1ISpR5kiv3QGaKZcmXefVrfeUegf8AkpUeZH4tlnfvjY3dMm60O+piR5aeMOulOmOfo5truiRQD37P6pYOvijik/Rp1GCpULiaPsXavCapWb77chdakndRRrzLO6HHdNAZaX7u8IymaQOMzxXKfFE5K+irzKMKEiPTzzKVoKVAKSoEEHUUkUI6oQF8rsKkZkozLaqqZUdqPgn5SdR6I6vS5dtDFJHApGYYVhx4VYQaFWE4a7iqlIyYcCVAlIWAe9NQk8hwkGkGDelJ0M8D3NKcFTDgCVhGHdQGkdU5SXxVk0BVIttVCCCQRmDqNRq6YIGrzsD/AG6T/q/eY3Gb7MJ/2yT6AfvBiXOX+v7HSGRo7vf3axhWf1zVA58oHvXOc0oRvG4wXEwoLO0spZBDci02DmQ2vDXlNEZwwbp3vanmsSOKtP7xskYkn70nYY87JjlF3VIo5V779uSjvBNSq3VYQrHRXB51y4iSTSnJCatJTinVLdSoKcUpZxJUmpJqaYhqqY9LYxvHWI415bFl5xktPFI2oViGNCvhJJ841Ea4rFl0dgas870iYYYj+iMDVPM/STTsXGi9owWnVOSZ51lP3mO1Z4E0wJpGSUnYCeYE9dBBO9cB1P8A+iSPNMpHaIJ5J1mzrJeSl5lc06CFcG4lZClcQAU2JTt3wPMvx3YULJtoqUEpFVKICQNZJNAAOePQ10bCEnKNs+EBicO9xWavPl0CALRXdHGsTjg4iMmAfCUMi5zDUOWphqOuBKSomgAJJOoAZknkjl9Rk1PShpAfpOtYolQwjNyYUEJA14aivWcKfpQR3esoS0s0yPAQAeVWtR+sTAVd0G0rSXOKH6hjisA7TnQ9RKjyqTDFTGMtko/Y0ZRx70WAmcllNKyJzQr4KxqVzbCNxMdiKIjNOtxgLcG8agTIzPFfZqlGLw0DZXaQNR2ppywQ3mu23OsFpzI60LHfIVTJQ7CNojk34uiZgJfYOCZaoUEGhWAahJPwgdR6NRjO5l8xNJ4J0YJlGS0EUxU1qSO1OzmjR7+6IhMW3Yjso8pp5NFDMEd6pNcloO0GOeTHoq8d2WZ1rg3RmM0LTTGhWqqT2jUYSV6LnPyK/wBYMTZNEOp7w7gr4CuQ8tKx3Ys+vZ8k1RwxEiiIoR0iLi0OEaiRzEjsjGLEIZmVk7T1n8YxIiAxdYVICimKwjcOqMjEh0gKCRu80FdxbjqnXMawUy6Dx1aisj/TQe1WzVr1dC5ujJyYKXZkKbZ1hGpxz70J5dZ5Ib8rKoaQlCEhKUiiUpFAByRx5s6XtiNItllKEhKQEpSAABkAAKAAboBb72yuZeTZ0qaqWRw6tiUjMpJ3DWroG2N2+d8S0e5ZXjzTnF4ufB127sdM6bBmY3rmXREm0SohT7mbq9fLgSdoB6zmY5UtPuYzrWJZCJZhDLY4qBr2k6ypXKTnHRjFIjKM+RkiRIkAGJTAfe+5HdCu6JdXBTSKEKBoFkasRGpWwK6DUQZRRENNrgAGu1f+q+5p4cA+mgqrioWdQrsSo/VOw7IM3WErSUqSFJIoQQCCNxByIjl3juoxOoo6njAcRxOS08x2jkOUBiTaNk5U7rlRuqVIT51I86eaLpS42Yj7Xi0QNrqqVXwKvi1VU19HwkecQvrVuZNy1eEYXhHhoHCI601p0w4LC0hSkzQBzg1nwHaJNeRXeq6DBMDGkc08ezCjy/2xYEekZ2wZd394w0vlU2knrpWOWvR5IE/wrfRiHYY2Xql3QqEFSMmWyo0QCo7kgqPUKw/2LhSKTUSrPSnF6RMdiVkG2xRttCB8hIT2CE/VeEGkSNjaNZyYoSjgUHwnsjTkQOMemkMi7OjeWlCFkcM6PDcAok/IRqHOamCtagBU0AG05DrgUtzSVKS9UpVwzmoJazFdxXqHMKnkjGWWeTYdIKlrCQSTQDMknIcpgDt6/Tj7nctmguOHvnR3qRqJQTll8M5bqxqexVoWqQZgmVltfBgUUocqTmeddB8mDew7vMyjeBlASPCJzUo71KOZ7IilHndgcy6Fy0SYK1HhH114Rw568ylFcwK6zrJ1wTJEWBFxDbbtjJEiqxBCAuJEiQASJEiQASMSIyiQADVu3AlJqpW0ELOtbVEK6fBV0gwOC4E/K/wc8SnYhwkDmzxJ8whkRRi1NoBcezVts5LlUPDegJNfqK/xEQ6Rp5OS7Nc6A6P8DDGIiQ9S8CFwNIk+vvLNX0h4/wCIjIWpbb/eMNsDeoJBH11E/wAsMQxdINaXCQC6To4m5k1np1ah8Buqh1miR9WCmxLmSspQtNDGPDXx3OhR1dFI7oi4Tm2MwSmMouJEASJEiQAUREEXEgA//9k=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0" y="-966788"/>
            <a:ext cx="1905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odnadpis 3"/>
          <p:cNvSpPr txBox="1">
            <a:spLocks/>
          </p:cNvSpPr>
          <p:nvPr/>
        </p:nvSpPr>
        <p:spPr>
          <a:xfrm>
            <a:off x="-607375" y="1106054"/>
            <a:ext cx="9828584" cy="421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cs-CZ" sz="1600" b="1" i="0" u="sng" dirty="0">
              <a:solidFill>
                <a:srgbClr val="FFFF00"/>
              </a:solidFill>
            </a:endParaRPr>
          </a:p>
        </p:txBody>
      </p:sp>
      <p:sp>
        <p:nvSpPr>
          <p:cNvPr id="17" name="Podnadpis 3"/>
          <p:cNvSpPr txBox="1">
            <a:spLocks/>
          </p:cNvSpPr>
          <p:nvPr/>
        </p:nvSpPr>
        <p:spPr>
          <a:xfrm>
            <a:off x="73997" y="2245851"/>
            <a:ext cx="9135115" cy="99003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r>
              <a:rPr lang="cs-CZ" sz="6000" i="0" dirty="0" smtClean="0">
                <a:solidFill>
                  <a:srgbClr val="FF0000"/>
                </a:solidFill>
              </a:rPr>
              <a:t>DĚKUJI ZA POZORNOST.</a:t>
            </a:r>
            <a:r>
              <a:rPr lang="cs-CZ" sz="6000" i="0" dirty="0" smtClean="0">
                <a:solidFill>
                  <a:schemeClr val="tx1"/>
                </a:solidFill>
              </a:rPr>
              <a:t>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Podnadpis 3"/>
          <p:cNvSpPr txBox="1">
            <a:spLocks/>
          </p:cNvSpPr>
          <p:nvPr/>
        </p:nvSpPr>
        <p:spPr>
          <a:xfrm>
            <a:off x="-27752" y="3369237"/>
            <a:ext cx="8596064" cy="17506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sz="4000" i="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01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8280920" cy="611867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CESTOVNÍ RUCH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Rectangle 15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07504" y="483518"/>
            <a:ext cx="9036496" cy="735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800" b="1" i="0" dirty="0" smtClean="0">
                <a:solidFill>
                  <a:srgbClr val="FFFF00"/>
                </a:solidFill>
              </a:rPr>
              <a:t>ZDROJE</a:t>
            </a:r>
          </a:p>
          <a:p>
            <a:r>
              <a:rPr lang="cs-CZ" sz="1200" dirty="0"/>
              <a:t>ORIEŠKA, Ján. služby v cestovním ruchu. Praha: Idea servis, 2010, ISBN 978-80-85970-68-5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DROBNÁ, Daniela; MORÁVKOVÁ, Eva. Cestovní ruch. Praha: Fortuna, 2010, ISBN 978-80-7373-079-6. </a:t>
            </a:r>
            <a:endParaRPr lang="cs-CZ" sz="1200" b="1" i="0" dirty="0">
              <a:solidFill>
                <a:srgbClr val="FFFF00"/>
              </a:solidFill>
              <a:hlinkClick r:id="rId2"/>
            </a:endParaRPr>
          </a:p>
          <a:p>
            <a:r>
              <a:rPr lang="en-US" sz="1200" dirty="0"/>
              <a:t>AUTOR NEUVEDEN. </a:t>
            </a:r>
            <a:r>
              <a:rPr lang="en-US" sz="1200" dirty="0" err="1"/>
              <a:t>Tourosm</a:t>
            </a:r>
            <a:r>
              <a:rPr lang="en-US" sz="1200" dirty="0"/>
              <a:t>-review [online]. [cit. </a:t>
            </a:r>
            <a:r>
              <a:rPr lang="en-US" sz="1200" dirty="0" smtClean="0"/>
              <a:t>1</a:t>
            </a:r>
            <a:r>
              <a:rPr lang="cs-CZ" sz="1200" dirty="0" smtClean="0"/>
              <a:t>3</a:t>
            </a:r>
            <a:r>
              <a:rPr lang="en-US" sz="1200" dirty="0" smtClean="0"/>
              <a:t>.1.2014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http://www.tourism-review.cz/cestovni-ruch-v-roce-2012-poroste-news3016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ZINGOR, Martin. Open </a:t>
            </a:r>
            <a:r>
              <a:rPr lang="cs-CZ" sz="1200" dirty="0" err="1"/>
              <a:t>photo</a:t>
            </a:r>
            <a:r>
              <a:rPr lang="cs-CZ" sz="1200" dirty="0"/>
              <a:t>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http://openphoto.net/gallery/image/view/18007 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/>
              <a:t>STEGER, Daniel. Open </a:t>
            </a:r>
            <a:r>
              <a:rPr lang="cs-CZ" sz="1200" dirty="0" err="1"/>
              <a:t>photo</a:t>
            </a:r>
            <a:r>
              <a:rPr lang="cs-CZ" sz="1200" dirty="0"/>
              <a:t>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http://openphoto.net/gallery/image/view/19154 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/>
              <a:t>HUBÁČEK L.. Extra třída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http://www.extratrida.cz/projekt/www/projektova-nastenka/?idProjektu=24 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/>
              <a:t>AUTOR NEUVEDEN. Free foto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http://www.freefoto.com/preview/2052-05-19/Newcastle-International-Airport </a:t>
            </a:r>
            <a:endParaRPr lang="cs-CZ" sz="1200" dirty="0" smtClean="0"/>
          </a:p>
          <a:p>
            <a:r>
              <a:rPr lang="cs-CZ" sz="1200" dirty="0" smtClean="0"/>
              <a:t>AUTOR </a:t>
            </a:r>
            <a:r>
              <a:rPr lang="cs-CZ" sz="1200" dirty="0"/>
              <a:t>NEUVEDEN. Logo, s. r. o.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http://www.moje-klinika.cz/relaxace </a:t>
            </a:r>
            <a:endParaRPr lang="cs-CZ" sz="1200" b="1" i="0" dirty="0" smtClean="0">
              <a:solidFill>
                <a:srgbClr val="FFFF00"/>
              </a:solidFill>
              <a:hlinkClick r:id="rId3"/>
            </a:endParaRPr>
          </a:p>
          <a:p>
            <a:r>
              <a:rPr lang="cs-CZ" sz="1200" dirty="0"/>
              <a:t>AUTOR NEUVEDEN. Hrady a zámky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http://www.phil.muni.cz/~maleckova/Hrady%20a%20zamky/hrady%20a%20zamky.html </a:t>
            </a:r>
            <a:endParaRPr lang="cs-CZ" sz="1200" b="1" i="0" dirty="0" smtClean="0">
              <a:solidFill>
                <a:srgbClr val="FFFF00"/>
              </a:solidFill>
              <a:hlinkClick r:id="rId4"/>
            </a:endParaRPr>
          </a:p>
          <a:p>
            <a:r>
              <a:rPr lang="cs-CZ" sz="1200" dirty="0"/>
              <a:t>AUTOR NEUVEDEN. Penzion Havelka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http://www.penzionhavelka.cz/tipy-na-vylet-v-okoli-zelezne-rudy </a:t>
            </a:r>
            <a:endParaRPr lang="cs-CZ" sz="1200" b="1" i="0" dirty="0" smtClean="0">
              <a:solidFill>
                <a:srgbClr val="FFFF00"/>
              </a:solidFill>
              <a:hlinkClick r:id="rId5"/>
            </a:endParaRPr>
          </a:p>
          <a:p>
            <a:r>
              <a:rPr lang="cs-CZ" sz="1200" dirty="0"/>
              <a:t>AUTOR NEUVEDEN. encrypted-tbn1.gstatic.com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https://encrypted-tbn1.gstatic.com/images?q=tbn:ANd9GcTdvq0mFPmCdAoSnZsGSpxQe8CdXl6D6a0nT05MqWcQrqqn62Yc </a:t>
            </a:r>
            <a:endParaRPr lang="cs-CZ" sz="1200" b="1" i="0" dirty="0" smtClean="0">
              <a:solidFill>
                <a:srgbClr val="FFFF00"/>
              </a:solidFill>
              <a:hlinkClick r:id="rId6"/>
            </a:endParaRPr>
          </a:p>
          <a:p>
            <a:r>
              <a:rPr lang="cs-CZ" sz="1200" dirty="0"/>
              <a:t>AUTOR NEUVEDEN. Průvodce světem povolání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http://www.occupationsguide.cz/cz/povol/povolani.aspx?Par=301.htm </a:t>
            </a:r>
            <a:endParaRPr lang="cs-CZ" sz="1200" b="1" i="0" dirty="0" smtClean="0">
              <a:solidFill>
                <a:srgbClr val="FFFF00"/>
              </a:solidFill>
              <a:hlinkClick r:id="rId7"/>
            </a:endParaRPr>
          </a:p>
          <a:p>
            <a:r>
              <a:rPr lang="pt-BR" sz="1200" dirty="0"/>
              <a:t>AUTOR NEUVEDEN. OLX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</a:t>
            </a:r>
            <a:r>
              <a:rPr lang="cs-CZ" sz="1200" dirty="0" smtClean="0"/>
              <a:t>1</a:t>
            </a:r>
            <a:r>
              <a:rPr lang="pt-BR" sz="1200" dirty="0" smtClean="0"/>
              <a:t>.2014</a:t>
            </a:r>
            <a:r>
              <a:rPr lang="pt-BR" sz="1200" dirty="0"/>
              <a:t>]. Dostupný na WWW: http://karlovyvary.olx.cz/pokojska-srn-iid-372048712</a:t>
            </a:r>
            <a:endParaRPr lang="cs-CZ" sz="12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pPr algn="ctr"/>
            <a:endParaRPr lang="cs-CZ" sz="3200" b="1" i="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31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49492"/>
            <a:ext cx="8280920" cy="611867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CESTOVNÍ RUCH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Rectangle 15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735546"/>
            <a:ext cx="9144000" cy="1000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i="0" dirty="0" smtClean="0">
                <a:solidFill>
                  <a:srgbClr val="FFFF00"/>
                </a:solidFill>
              </a:rPr>
              <a:t>ZDROJE</a:t>
            </a:r>
          </a:p>
          <a:p>
            <a:r>
              <a:rPr lang="en-US" sz="1200" dirty="0"/>
              <a:t>BARON, Frank. The Guardian [online]. [cit. </a:t>
            </a:r>
            <a:r>
              <a:rPr lang="en-US" sz="1200" dirty="0" smtClean="0"/>
              <a:t>1</a:t>
            </a:r>
            <a:r>
              <a:rPr lang="cs-CZ" sz="1200" dirty="0" smtClean="0"/>
              <a:t>3</a:t>
            </a:r>
            <a:r>
              <a:rPr lang="en-US" sz="1200" dirty="0" smtClean="0"/>
              <a:t>.1.2014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http://www.theguardian.com/money/2009/jun/05/tour-guide-work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AUTOR NEUVEDEN. Autobusové noviny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http://www.autobusovenoviny.cz/autor/93/50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MARYŠKA, Petr. </a:t>
            </a:r>
            <a:r>
              <a:rPr lang="cs-CZ" sz="1200" dirty="0" smtClean="0"/>
              <a:t>Terénní </a:t>
            </a:r>
            <a:r>
              <a:rPr lang="cs-CZ" sz="1200" dirty="0"/>
              <a:t>služba při správě CHKO Moravský kras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http://strazcichkomk.ic.cz/xml/clanek.html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pt-BR" sz="1200" dirty="0"/>
              <a:t>AUTOR NEUVEDEN. www.prima1vera.com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.1.2014</a:t>
            </a:r>
            <a:r>
              <a:rPr lang="pt-BR" sz="1200" dirty="0"/>
              <a:t>]. Dostupný na WWW: http://www.prima1vera.com/eko-turistika/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WWW.ZHUOKU.COM. Obrázky na plochu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http://obrazkynaplochu.kvalitne.cz/Krajina/Obrazky%20leto/slides/palma%20sklonena%20nad%20more.html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JASTREMSKI, Michael. Open </a:t>
            </a:r>
            <a:r>
              <a:rPr lang="cs-CZ" sz="1200" dirty="0" err="1"/>
              <a:t>photo</a:t>
            </a:r>
            <a:r>
              <a:rPr lang="cs-CZ" sz="1200" dirty="0"/>
              <a:t> [online]. [cit. </a:t>
            </a:r>
            <a:r>
              <a:rPr lang="cs-CZ" sz="1200" dirty="0" smtClean="0"/>
              <a:t>13.1.2013]. </a:t>
            </a:r>
            <a:r>
              <a:rPr lang="cs-CZ" sz="1200" dirty="0"/>
              <a:t>Dostupný na WWW: http://www2.openphoto.net/volumes/sizes/mike/5221/2.jpg </a:t>
            </a:r>
            <a:endParaRPr lang="cs-CZ" sz="1200" dirty="0" smtClean="0"/>
          </a:p>
          <a:p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dirty="0" err="1"/>
              <a:t>Figu</a:t>
            </a:r>
            <a:r>
              <a:rPr lang="cs-CZ" sz="1200" dirty="0"/>
              <a:t>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http://cz.figu.org/uceni-ducha/mir-at-je-na-zemi?page=8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ČSÚ. Český statistický úřad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http://www.czso.cz/xm/redakce.nsf/i/ekonomicka_vykonnost_olomouckeho_kraje_v_ramci_eu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ROBERTS, </a:t>
            </a:r>
            <a:r>
              <a:rPr lang="cs-CZ" sz="1200" dirty="0" err="1"/>
              <a:t>Scott</a:t>
            </a:r>
            <a:r>
              <a:rPr lang="cs-CZ" sz="1200" dirty="0"/>
              <a:t>. Open </a:t>
            </a:r>
            <a:r>
              <a:rPr lang="cs-CZ" sz="1200" dirty="0" err="1"/>
              <a:t>photo</a:t>
            </a:r>
            <a:r>
              <a:rPr lang="cs-CZ" sz="1200" dirty="0"/>
              <a:t>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http://openphoto.net/gallery/image/view/8148 </a:t>
            </a:r>
            <a:endParaRPr lang="cs-CZ" sz="1200" dirty="0" smtClean="0"/>
          </a:p>
          <a:p>
            <a:r>
              <a:rPr lang="pt-BR" sz="1200" dirty="0" smtClean="0"/>
              <a:t>AUTOR </a:t>
            </a:r>
            <a:r>
              <a:rPr lang="pt-BR" sz="1200" dirty="0"/>
              <a:t>NEUVEDEN. /www.prahamhd.vhd.cz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.1.2014</a:t>
            </a:r>
            <a:r>
              <a:rPr lang="pt-BR" sz="1200" dirty="0"/>
              <a:t>]. Dostupný na WWW: http://www.prahamhd.vhd.cz/Akce/coach2005.htm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AUTOR NEUVEDEN. Nákup v akci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http://www.nakupvakci.cz/cs/luxusni-wellness-balicek-krkonose-snezka/ </a:t>
            </a:r>
            <a:endParaRPr lang="cs-CZ" sz="12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pt-BR" sz="1200" dirty="0"/>
              <a:t>AUTOR NEUVEDEN. www.ctc-prague.eu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.1.2014</a:t>
            </a:r>
            <a:r>
              <a:rPr lang="pt-BR" sz="1200" dirty="0"/>
              <a:t>]. Dostupný na WWW: http://www.ctc-prague.eu/obr/foto/obchod02.jpg </a:t>
            </a:r>
            <a:endParaRPr lang="cs-CZ" sz="1200" dirty="0" smtClean="0"/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pPr algn="ctr"/>
            <a:endParaRPr lang="cs-CZ" sz="3200" b="1" i="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21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49492"/>
            <a:ext cx="8280920" cy="611867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CESTOVNÍ RUCH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Rectangle 15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07504" y="735546"/>
            <a:ext cx="9036496" cy="12751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i="0" dirty="0" smtClean="0">
                <a:solidFill>
                  <a:srgbClr val="FFFF00"/>
                </a:solidFill>
              </a:rPr>
              <a:t>ZDROJE</a:t>
            </a:r>
          </a:p>
          <a:p>
            <a:r>
              <a:rPr lang="cs-CZ" sz="1150" dirty="0"/>
              <a:t>AUTOR NEUVEDEN. utazas-nyaralas.info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http://utazas-nyaralas.info/horvatorszag/makarskai-riviera.html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PALIN, Michael. </a:t>
            </a:r>
            <a:r>
              <a:rPr lang="cs-CZ" sz="1150" dirty="0" err="1"/>
              <a:t>pitoreque</a:t>
            </a:r>
            <a:r>
              <a:rPr lang="cs-CZ" sz="1150" dirty="0"/>
              <a:t> </a:t>
            </a:r>
            <a:r>
              <a:rPr lang="cs-CZ" sz="1150" dirty="0" err="1"/>
              <a:t>postcards</a:t>
            </a:r>
            <a:r>
              <a:rPr lang="cs-CZ" sz="1150" dirty="0"/>
              <a:t>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http://sheilstravels.blogspot.cz/2012/08/pretty-prague-charles-bridge.html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AUTOR NEUVEDEN. ZŠ Zruč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http://www.zszruc.cz/fotky/francie/fr6.jpg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ČEDOK, A. S..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13.1.2014</a:t>
            </a:r>
            <a:r>
              <a:rPr lang="cs-CZ" sz="1200" dirty="0"/>
              <a:t>]. Dostupný na WWW: http://upload.wikimedia.org/wikipedia/commons/5/58/Logo_%C4%8Cedok_169x55.png </a:t>
            </a:r>
            <a:endParaRPr lang="cs-CZ" sz="1150" dirty="0" smtClean="0"/>
          </a:p>
          <a:p>
            <a:r>
              <a:rPr lang="pt-BR" sz="1150" dirty="0" smtClean="0"/>
              <a:t>AUTOR </a:t>
            </a:r>
            <a:r>
              <a:rPr lang="pt-BR" sz="1150" dirty="0"/>
              <a:t>NEUVEDEN. auto.cz [online]. [cit. </a:t>
            </a:r>
            <a:r>
              <a:rPr lang="pt-BR" sz="1150" dirty="0" smtClean="0"/>
              <a:t>1</a:t>
            </a:r>
            <a:r>
              <a:rPr lang="cs-CZ" sz="1150" dirty="0" smtClean="0"/>
              <a:t>3</a:t>
            </a:r>
            <a:r>
              <a:rPr lang="pt-BR" sz="1150" dirty="0" smtClean="0"/>
              <a:t>.1.2014</a:t>
            </a:r>
            <a:r>
              <a:rPr lang="pt-BR" sz="1150" dirty="0"/>
              <a:t>]. Dostupný na WWW: http://www.auto.cz/autem-do-chorvatska-2012-specialni-priloha-auto-60332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AUTOR NEUVEDEN. </a:t>
            </a:r>
            <a:r>
              <a:rPr lang="cs-CZ" sz="1150" dirty="0" err="1"/>
              <a:t>Riviera</a:t>
            </a:r>
            <a:r>
              <a:rPr lang="cs-CZ" sz="1150" dirty="0"/>
              <a:t> Tour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http://www.rivieratour.cz/doprava-do-pristavu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AUTOR NEUVEDEN. CK </a:t>
            </a:r>
            <a:r>
              <a:rPr lang="cs-CZ" sz="1150" dirty="0" err="1"/>
              <a:t>Mundo</a:t>
            </a:r>
            <a:r>
              <a:rPr lang="cs-CZ" sz="1150" dirty="0"/>
              <a:t>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http://www.mundo.cz/skolni-zajezdy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AUTOR NEUVEDEN. </a:t>
            </a:r>
            <a:r>
              <a:rPr lang="cs-CZ" sz="1150" dirty="0" err="1"/>
              <a:t>autoweb</a:t>
            </a:r>
            <a:r>
              <a:rPr lang="cs-CZ" sz="1150" dirty="0"/>
              <a:t>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http://www.autoweb.cz/co-tyden-dal-jenom-auta-za-smog-nemohou/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150" dirty="0"/>
              <a:t>AUTOR NEUVEDEN. Hotel Stará pošta [online]. [cit. </a:t>
            </a:r>
            <a:r>
              <a:rPr lang="cs-CZ" sz="1150" dirty="0" smtClean="0"/>
              <a:t>13.1.2014</a:t>
            </a:r>
            <a:r>
              <a:rPr lang="cs-CZ" sz="1150" dirty="0"/>
              <a:t>]. Dostupný na WWW: http://www.hotelkrusnehory.cz/vitejte-na-stare-poste/prazdniny.html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200" dirty="0"/>
              <a:t>EXNER, Oskar. Praha.eu [online]. [cit. </a:t>
            </a:r>
            <a:r>
              <a:rPr lang="cs-CZ" sz="1200" dirty="0" smtClean="0"/>
              <a:t>13.1.2014. </a:t>
            </a:r>
            <a:r>
              <a:rPr lang="cs-CZ" sz="1200" dirty="0"/>
              <a:t>Dostupný na WWW: http://www.praha.eu/jnp/cz/home/zabava/sport/prijdte_fandit_na_staromak.html </a:t>
            </a:r>
            <a:endParaRPr lang="cs-CZ" sz="1150" dirty="0" smtClean="0"/>
          </a:p>
          <a:p>
            <a:r>
              <a:rPr lang="cs-CZ" sz="1150" dirty="0" smtClean="0"/>
              <a:t>AUTOR </a:t>
            </a:r>
            <a:r>
              <a:rPr lang="cs-CZ" sz="1150" dirty="0"/>
              <a:t>NEUVEDEN. Karlovy-Vary.cz [online]. [cit. </a:t>
            </a:r>
            <a:r>
              <a:rPr lang="cs-CZ" sz="1150" dirty="0" smtClean="0"/>
              <a:t>16.1.2014</a:t>
            </a:r>
            <a:r>
              <a:rPr lang="cs-CZ" sz="1150" dirty="0"/>
              <a:t>]. Dostupný na WWW: http://www.karlovy-vary.cz/cz/vridelni-kolonada-a-vridlo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pt-BR" sz="1150" dirty="0"/>
              <a:t>AUTOR NEUVEDEN. hornolidecsko.cz [online]. [cit. </a:t>
            </a:r>
            <a:r>
              <a:rPr lang="pt-BR" sz="1150" dirty="0" smtClean="0"/>
              <a:t>1</a:t>
            </a:r>
            <a:r>
              <a:rPr lang="cs-CZ" sz="1150" dirty="0" smtClean="0"/>
              <a:t>6</a:t>
            </a:r>
            <a:r>
              <a:rPr lang="pt-BR" sz="1150" dirty="0" smtClean="0"/>
              <a:t>.1.2014</a:t>
            </a:r>
            <a:r>
              <a:rPr lang="pt-BR" sz="1150" dirty="0"/>
              <a:t>]. Dostupný na WWW: http://www.hornolidecsko.cz/cz/3-turistika/33-agroturistika.html </a:t>
            </a:r>
            <a:endParaRPr lang="cs-CZ" sz="115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pPr algn="ctr"/>
            <a:endParaRPr lang="cs-CZ" sz="3200" b="1" i="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29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481"/>
            <a:ext cx="8280920" cy="611867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CESTOVNÍ RUCH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r>
              <a:rPr lang="cs-CZ" sz="1000" dirty="0">
                <a:solidFill>
                  <a:srgbClr val="FF0000"/>
                </a:solidFill>
              </a:rPr>
              <a:t/>
            </a:r>
            <a:br>
              <a:rPr lang="cs-CZ" sz="1000" dirty="0">
                <a:solidFill>
                  <a:srgbClr val="FF0000"/>
                </a:solidFill>
              </a:rPr>
            </a:br>
            <a:r>
              <a:rPr lang="cs-CZ" sz="1000" dirty="0" smtClean="0">
                <a:solidFill>
                  <a:srgbClr val="FF0000"/>
                </a:solidFill>
              </a:rPr>
              <a:t/>
            </a:r>
            <a:br>
              <a:rPr lang="cs-CZ" sz="1000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Rectangle 15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9914" y="627534"/>
            <a:ext cx="9036496" cy="1519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800" b="1" i="0" dirty="0" smtClean="0">
                <a:solidFill>
                  <a:srgbClr val="FFFF00"/>
                </a:solidFill>
              </a:rPr>
              <a:t>ZDROJE</a:t>
            </a:r>
          </a:p>
          <a:p>
            <a:r>
              <a:rPr lang="nl-NL" sz="1400" dirty="0"/>
              <a:t>AUTOR NEUVEDEN. Radio DX Blog KH [online]. [cit. </a:t>
            </a:r>
            <a:r>
              <a:rPr lang="nl-NL" sz="1400" dirty="0" smtClean="0"/>
              <a:t>1</a:t>
            </a:r>
            <a:r>
              <a:rPr lang="cs-CZ" sz="1400" dirty="0" smtClean="0"/>
              <a:t>3</a:t>
            </a:r>
            <a:r>
              <a:rPr lang="nl-NL" sz="1400" dirty="0" smtClean="0"/>
              <a:t>.1.2014</a:t>
            </a:r>
            <a:r>
              <a:rPr lang="nl-NL" sz="1400" dirty="0"/>
              <a:t>]. Dostupný na WWW: http://radio-dx-blog-kh.blogspot.cz/2012/04/ozveny-velikonoc.html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400" dirty="0"/>
              <a:t>AUTOR NEUVEDEN. Klub </a:t>
            </a:r>
            <a:r>
              <a:rPr lang="cs-CZ" sz="1400" dirty="0" err="1"/>
              <a:t>Bechtěreviků</a:t>
            </a:r>
            <a:r>
              <a:rPr lang="cs-CZ" sz="1400" dirty="0"/>
              <a:t> [online]. [cit. </a:t>
            </a:r>
            <a:r>
              <a:rPr lang="cs-CZ" sz="1400" dirty="0" smtClean="0"/>
              <a:t>13.1.2013]. </a:t>
            </a:r>
            <a:r>
              <a:rPr lang="cs-CZ" sz="1400" dirty="0"/>
              <a:t>Dostupný na WWW: http://turecko.klub-bechtereviku.cz/slides/055.html</a:t>
            </a:r>
            <a:endParaRPr lang="cs-CZ" sz="1400" dirty="0" smtClean="0"/>
          </a:p>
          <a:p>
            <a:r>
              <a:rPr lang="cs-CZ" sz="1400" dirty="0" smtClean="0"/>
              <a:t>KONUPKOVÁ</a:t>
            </a:r>
            <a:r>
              <a:rPr lang="cs-CZ" sz="1400" dirty="0"/>
              <a:t>, Marie. Český Brod - oficiální stránky města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http://www.cesbrod.cz/item/umela-lezecka-stena-v-ceskem-brode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400" dirty="0"/>
              <a:t>AUTOR NEUVEDEN. </a:t>
            </a:r>
            <a:r>
              <a:rPr lang="cs-CZ" sz="1400" dirty="0" smtClean="0"/>
              <a:t>Mikulov </a:t>
            </a:r>
            <a:r>
              <a:rPr lang="cs-CZ" sz="1400" dirty="0"/>
              <a:t>- město s vůní jihu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http://www.mikulov.cz/aktuality/detail/?contentId=96451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400" dirty="0"/>
              <a:t>AUTOR NEUVEDEN. Mariánské Lázně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http://marianske-lazne.webnode.cz/kolonady-a-prameny-/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400" dirty="0"/>
              <a:t>AUTOR NEUVEDEN. Bulharsko letos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http://www.bulharsko-letos.info/rady.php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1400" dirty="0"/>
              <a:t>AUTOR NEUVEDEN. </a:t>
            </a:r>
            <a:r>
              <a:rPr lang="cs-CZ" sz="1400" dirty="0" err="1"/>
              <a:t>gtp</a:t>
            </a:r>
            <a:r>
              <a:rPr lang="cs-CZ" sz="1400" dirty="0"/>
              <a:t> </a:t>
            </a:r>
            <a:r>
              <a:rPr lang="cs-CZ" sz="1400" dirty="0" err="1"/>
              <a:t>headlines</a:t>
            </a:r>
            <a:r>
              <a:rPr lang="cs-CZ" sz="1400" dirty="0"/>
              <a:t>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http://news.gtp.gr/2012/11/07/unwto-campaign-calls-on-tourists-to-make-their-actions-count</a:t>
            </a:r>
            <a:r>
              <a:rPr lang="cs-CZ" sz="1400" dirty="0" smtClean="0"/>
              <a:t>/</a:t>
            </a:r>
          </a:p>
          <a:p>
            <a:r>
              <a:rPr lang="cs-CZ" sz="1400" dirty="0"/>
              <a:t>AUTOR NEUVEDEN. old.visegradgroup.eu [online]. [cit. </a:t>
            </a:r>
            <a:r>
              <a:rPr lang="cs-CZ" sz="1400" dirty="0" smtClean="0"/>
              <a:t>13.1.2014</a:t>
            </a:r>
            <a:r>
              <a:rPr lang="cs-CZ" sz="1400" dirty="0"/>
              <a:t>]. Dostupný na WWW: http://old.visegradgroup.eu/main.php?folderID=830&amp;articleID=3838&amp;ctag=articlelist&amp;iid=1 </a:t>
            </a:r>
            <a:r>
              <a:rPr lang="cs-CZ" sz="1400" dirty="0" smtClean="0"/>
              <a:t> </a:t>
            </a:r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  <a:hlinkClick r:id="rId2"/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endParaRPr lang="cs-CZ" sz="1400" b="1" i="0" dirty="0" smtClean="0">
              <a:solidFill>
                <a:srgbClr val="FFFF00"/>
              </a:solidFill>
            </a:endParaRPr>
          </a:p>
          <a:p>
            <a:pPr algn="ctr"/>
            <a:endParaRPr lang="cs-CZ" sz="3200" b="1" i="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99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640</TotalTime>
  <Words>1857</Words>
  <Application>Microsoft Office PowerPoint</Application>
  <PresentationFormat>Předvádění na obrazovce (16:9)</PresentationFormat>
  <Paragraphs>312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Tradeshow</vt:lpstr>
      <vt:lpstr>Prezentace aplikace PowerPoint</vt:lpstr>
      <vt:lpstr>CESTOVNÍ RUCH    ZÁKLADNÍ POJMY </vt:lpstr>
      <vt:lpstr>CESTOVNÍ RUCH ZÁKLADNÍ POJMY       </vt:lpstr>
      <vt:lpstr>CESTOVNÍ RUCH ZÁKLADNÍ POJMY       </vt:lpstr>
      <vt:lpstr>CESTOVNÍ RUCH VÝZNAM       </vt:lpstr>
      <vt:lpstr>CESTOVNÍ RUCH VÝZNAM       </vt:lpstr>
      <vt:lpstr>CESTOVNÍ RUCH PŘEDPOKLADY PRO ROZVOJ       </vt:lpstr>
      <vt:lpstr>CESTOVNÍ RUCH druhy cr       </vt:lpstr>
      <vt:lpstr>CESTOVNÍ RUCH druhy cr       </vt:lpstr>
      <vt:lpstr>CESTOVNÍ RUCH druhy cr       </vt:lpstr>
      <vt:lpstr>CESTOVNÍ RUCH druhy cr       </vt:lpstr>
      <vt:lpstr>CESTOVNÍ RUCH FORMY cr       </vt:lpstr>
      <vt:lpstr>CESTOVNÍ RUCH FORMY cr       </vt:lpstr>
      <vt:lpstr>CESTOVNÍ RUCH služby cr       </vt:lpstr>
      <vt:lpstr>CESTOVNÍ RUCH služby cr       </vt:lpstr>
      <vt:lpstr>CESTOVNÍ RUCH mezinárodní a české organizace cr       </vt:lpstr>
      <vt:lpstr>CESTOVNÍ RUCH mezinárodní a české organizace cr       </vt:lpstr>
      <vt:lpstr>CESTOVNÍ RUCH        </vt:lpstr>
      <vt:lpstr>CESTOVNÍ RUCH        </vt:lpstr>
      <vt:lpstr>CESTOVNÍ RUCH        </vt:lpstr>
      <vt:lpstr>CESTOVNÍ RUCH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85</cp:revision>
  <dcterms:created xsi:type="dcterms:W3CDTF">2013-12-28T12:45:55Z</dcterms:created>
  <dcterms:modified xsi:type="dcterms:W3CDTF">2014-03-31T17:10:13Z</dcterms:modified>
</cp:coreProperties>
</file>