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sldIdLst>
    <p:sldId id="29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4" r:id="rId11"/>
    <p:sldId id="265" r:id="rId12"/>
    <p:sldId id="263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8" r:id="rId24"/>
    <p:sldId id="277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DFD39"/>
    <a:srgbClr val="ED7C49"/>
    <a:srgbClr val="E85B1C"/>
    <a:srgbClr val="FFFF00"/>
    <a:srgbClr val="B48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2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607B9-31EA-4384-9C90-C261AEC149F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830921-D340-43DA-9209-B821E9FE86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120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30921-D340-43DA-9209-B821E9FE86E5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564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43A37-E9AF-4326-91E8-130F268B58F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92B2-8208-4774-BEC7-EFC803034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45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43A37-E9AF-4326-91E8-130F268B58F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92B2-8208-4774-BEC7-EFC803034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448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43A37-E9AF-4326-91E8-130F268B58F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92B2-8208-4774-BEC7-EFC803034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920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43A37-E9AF-4326-91E8-130F268B58F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92B2-8208-4774-BEC7-EFC803034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732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43A37-E9AF-4326-91E8-130F268B58F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92B2-8208-4774-BEC7-EFC803034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119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43A37-E9AF-4326-91E8-130F268B58F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92B2-8208-4774-BEC7-EFC803034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1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43A37-E9AF-4326-91E8-130F268B58F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92B2-8208-4774-BEC7-EFC803034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716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43A37-E9AF-4326-91E8-130F268B58F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92B2-8208-4774-BEC7-EFC803034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922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43A37-E9AF-4326-91E8-130F268B58F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92B2-8208-4774-BEC7-EFC803034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189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43A37-E9AF-4326-91E8-130F268B58F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92B2-8208-4774-BEC7-EFC803034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311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43A37-E9AF-4326-91E8-130F268B58F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492B2-8208-4774-BEC7-EFC803034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700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743A37-E9AF-4326-91E8-130F268B58F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B492B2-8208-4774-BEC7-EFC803034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69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hyperlink" Target="//upload.wikimedia.org/wikipedia/commons/e/e0/Central_Bohemian_Region_CoA_CZ.sv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://www.google.cz/url?sa=i&amp;rct=j&amp;q=st%C5%99edo%C4%8Dsk%C3%BD+kraj+mapa&amp;source=images&amp;cd=&amp;cad=rja&amp;docid=eM1ry2mNHP1ndM&amp;tbnid=-_-Npj0eecMzhM:&amp;ved=0CAUQjRw&amp;url=http://wiki.rvp.cz/Kabinet/Mapy/Mapa_%C4%8CR/Mapy_kraj%C5%AF_%C4%8CR/St%C5%99edo%C4%8Desk%C3%BD_kraj&amp;ei=Y6gDUcf9HYySswbh1oD4DQ&amp;bvm=bv.41524429,d.Yms&amp;psig=AFQjCNGBVItHr2q9Ow1qnhjang369XZyWg&amp;ust=1359280612041186" TargetMode="Externa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microsoft.com/office/2007/relationships/hdphoto" Target="../media/hdphoto1.wdp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krajina.kr-stredocesky.cz/image.asp?image_id=140" TargetMode="External"/><Relationship Id="rId5" Type="http://schemas.openxmlformats.org/officeDocument/2006/relationships/image" Target="http://www.melnik2000.cz/images/soutok/melnik-soutok2.jpg" TargetMode="External"/><Relationship Id="rId10" Type="http://schemas.openxmlformats.org/officeDocument/2006/relationships/image" Target="http://www.melnik2000.cz/images/okoli/spolana.jpg" TargetMode="External"/><Relationship Id="rId4" Type="http://schemas.openxmlformats.org/officeDocument/2006/relationships/image" Target="../media/image8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http://upload.wikimedia.org/wikipedia/commons/b/b3/Chram_sv_Barbory_Kutna_Hora_2005_08_27.JPG" TargetMode="Externa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13" Type="http://schemas.openxmlformats.org/officeDocument/2006/relationships/hyperlink" Target="http://www.google.cz/url?sa=i&amp;rct=j&amp;q=k%C5%99ivokl%C3%A1t&amp;source=images&amp;cd=&amp;cad=rja&amp;docid=fX7BubxXk82SXM&amp;tbnid=RQQlNuO1ydFLVM:&amp;ved=0CAUQjRw&amp;url=http://www.navzduchu.cz/cyklo/tipy-na-vylety/krivoklatske-lesy/&amp;ei=5t4DUbWFAoT4sgbt3YDYBw&amp;bvm=bv.41524429,d.bGE&amp;psig=AFQjCNFbEH7zlR7FoUY1VbsV5Rv6MlYYXg&amp;ust=1359294566451054" TargetMode="External"/><Relationship Id="rId18" Type="http://schemas.openxmlformats.org/officeDocument/2006/relationships/hyperlink" Target="http://www.google.cz/url?sa=i&amp;rct=j&amp;q=veltrusy&amp;source=images&amp;cd=&amp;cad=rja&amp;docid=JCVN9GQdGikW5M&amp;tbnid=WNy6cgPW0r0yxM:&amp;ved=0CAUQjRw&amp;url=http://www.zamek-veltrusy.cz/&amp;ei=zB4EUfHtEu7E4gSbnoGQBA&amp;bvm=bv.41524429,d.bGE&amp;psig=AFQjCNEEHydxv65ai7-8jIHkvSo52tMvUg&amp;ust=1359310924432756" TargetMode="External"/><Relationship Id="rId26" Type="http://schemas.openxmlformats.org/officeDocument/2006/relationships/image" Target="../media/image33.jpeg"/><Relationship Id="rId39" Type="http://schemas.openxmlformats.org/officeDocument/2006/relationships/image" Target="../media/image41.jpeg"/><Relationship Id="rId3" Type="http://schemas.microsoft.com/office/2007/relationships/hdphoto" Target="../media/hdphoto1.wdp"/><Relationship Id="rId21" Type="http://schemas.openxmlformats.org/officeDocument/2006/relationships/hyperlink" Target="http://www.google.cz/url?sa=i&amp;rct=j&amp;q=hrad+%C5%BEebr%C3%A1k&amp;source=images&amp;cd=&amp;cad=rja&amp;docid=FwzDYt5Y5eDu1M&amp;tbnid=1jMXdObd4gnEkM:&amp;ved=0CAUQjRw&amp;url=http://historie-dejepis.ic.cz/pamatky/hrad-zebrak&amp;ei=wyYEUaybJquP4gTFp4G4Dg&amp;bvm=bv.41524429,d.bGE&amp;psig=AFQjCNE0y1FfW3pckSN8zbW9dI_t92qf6A&amp;ust=1359312964101786" TargetMode="External"/><Relationship Id="rId34" Type="http://schemas.openxmlformats.org/officeDocument/2006/relationships/hyperlink" Target="http://www.google.cz/url?sa=i&amp;rct=j&amp;q=vojensk%C3%A9+muzeum+le%C5%A1any&amp;source=images&amp;cd=&amp;cad=rja&amp;docid=wh-xbVSDVnBwgM&amp;tbnid=pVsbBLlUdXVzfM:&amp;ved=0CAUQjRw&amp;url=http://www.homegallery.cz/vojenske-a-letecke-muzeum.php&amp;ei=xjEEUdkQyd2zBpzvgZAD&amp;bvm=bv.41524429,d.Yms&amp;psig=AFQjCNHl6YU7W4-hlCHG57ZJuZBqkxO_TA&amp;ust=1359315782518696" TargetMode="External"/><Relationship Id="rId7" Type="http://schemas.openxmlformats.org/officeDocument/2006/relationships/hyperlink" Target="http://www.google.cz/url?sa=i&amp;rct=j&amp;q=koko%C5%99%C3%ADnsk%C3%A9+pokli%C4%8Dky&amp;source=images&amp;cd=&amp;cad=rja&amp;docid=M1gcPr8EXPXNlM&amp;tbnid=CNd1cYGnrgdTBM:&amp;ved=0CAUQjRw&amp;url=http://www.kokorinsko.net/galerie.htm&amp;ei=e6ADUc6jK4fm4QTPkIHQBQ&amp;bvm=bv.41524429,d.bGE&amp;psig=AFQjCNFXbf6U82DdghSYRAuadf1KCa9OXA&amp;ust=1359278588077060" TargetMode="External"/><Relationship Id="rId12" Type="http://schemas.openxmlformats.org/officeDocument/2006/relationships/image" Target="../media/image25.jpeg"/><Relationship Id="rId17" Type="http://schemas.openxmlformats.org/officeDocument/2006/relationships/image" Target="../media/image28.jpeg"/><Relationship Id="rId25" Type="http://schemas.openxmlformats.org/officeDocument/2006/relationships/hyperlink" Target="http://www.google.cz/url?sa=i&amp;rct=j&amp;q=%C4%8Desk%C3%BD+%C5%A1ternberk&amp;source=images&amp;cd=&amp;cad=rja&amp;docid=dXazYtEcvXarfM&amp;tbnid=u6MD5G7WOPnvaM:&amp;ved=0CAUQjRw&amp;url=http://www.sousto.cz/projekty-2/road-trip/22-06-2012-sazava-a-cesky-sternberk/&amp;ei=mikEUdmrKKip4AT5v4DwDQ&amp;bvm=bv.41524429,d.bGE&amp;psig=AFQjCNGDz6hbB5Ju1whk_ozc4xHpmDgwZQ&amp;ust=1359313691401807" TargetMode="External"/><Relationship Id="rId33" Type="http://schemas.openxmlformats.org/officeDocument/2006/relationships/image" Target="../media/image37.jpeg"/><Relationship Id="rId38" Type="http://schemas.openxmlformats.org/officeDocument/2006/relationships/hyperlink" Target="http://commons.wikimedia.org/wiki/File:Konopiste_CZ_02.jpg" TargetMode="External"/><Relationship Id="rId2" Type="http://schemas.openxmlformats.org/officeDocument/2006/relationships/image" Target="../media/image4.jpeg"/><Relationship Id="rId16" Type="http://schemas.openxmlformats.org/officeDocument/2006/relationships/hyperlink" Target="http://www.google.cz/url?sa=i&amp;rct=j&amp;q=ka%C4%8Dina&amp;source=images&amp;cd=&amp;cad=rja&amp;docid=9D9TtF6Mz4k3jM&amp;tbnid=3vvFM5v-RSvEHM:&amp;ved=0CAUQjRw&amp;url=http://www.zamky-hrady.cz/1/kacina.htm&amp;ei=1R0EUfawH7CN4gTQsIGwBw&amp;bvm=bv.41524429,d.bGE&amp;psig=AFQjCNFPL9Kiwfywr05Mm899jL_KkFxxDw&amp;ust=1359310677982229" TargetMode="External"/><Relationship Id="rId20" Type="http://schemas.openxmlformats.org/officeDocument/2006/relationships/image" Target="../media/image30.jpeg"/><Relationship Id="rId29" Type="http://schemas.openxmlformats.org/officeDocument/2006/relationships/hyperlink" Target="http://www.google.cz/url?sa=i&amp;rct=j&amp;q=s%C3%A1zavsk%C3%BD+kl%C3%A1%C5%A1ter&amp;source=images&amp;cd=&amp;cad=rja&amp;docid=h7qmwU9bNXNaUM&amp;tbnid=hiKapdClO0j2aM:&amp;ved=0CAUQjRw&amp;url=http://www.chalupa-sazava.cz/fotkyCZ.html&amp;ei=_ioEUeCaBKGm4ATD1oHwCg&amp;bvm=bv.41524429,d.bGE&amp;psig=AFQjCNEDAYQywt_B8nxFPT7eJ72mdAJsbQ&amp;ust=135931404651215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11" Type="http://schemas.openxmlformats.org/officeDocument/2006/relationships/hyperlink" Target="http://www.google.cz/url?sa=i&amp;rct=j&amp;q=chr%C3%A1m+sv.+barbory+v+kutn%C3%A9+ho%C5%99e&amp;source=images&amp;cd=&amp;cad=rja&amp;docid=EFP0Fqp62KyXkM&amp;tbnid=w6xrtlY5g5l8uM:&amp;ved=0CAUQjRw&amp;url=http://leto.in-pocasi.cz/kutna-hora/&amp;ei=yM4DUbKCNMWM4AS6uYGwBA&amp;bvm=bv.41524429,d.bGE&amp;psig=AFQjCNGlcnwingMZLC39Y2svSnjpYdI1_A&amp;ust=1359290441385781" TargetMode="External"/><Relationship Id="rId24" Type="http://schemas.openxmlformats.org/officeDocument/2006/relationships/image" Target="../media/image32.jpeg"/><Relationship Id="rId32" Type="http://schemas.openxmlformats.org/officeDocument/2006/relationships/hyperlink" Target="http://www.google.cz/url?sa=i&amp;rct=j&amp;q=muzeum+%C5%A1koda+v+mlad%C3%A9+boleslavi&amp;source=images&amp;cd=&amp;cad=rja&amp;docid=BXvykyUIiEhbqM&amp;tbnid=F-cwvM-dRg-vyM:&amp;ved=0CAUQjRw&amp;url=http://www.regionycr.cz/view.php?cisloclanku=2012110626&amp;rstema=410&amp;rsstat=5&amp;rskraj=11&amp;rsregion=36&amp;ei=TS8EUbKZI6fV4gSLh4GgCw&amp;bvm=bv.41524429,d.bGE&amp;psig=AFQjCNGXRXrpvomec7FKgvXdc4d1UwAlVw&amp;ust=1359315150006203" TargetMode="External"/><Relationship Id="rId37" Type="http://schemas.openxmlformats.org/officeDocument/2006/relationships/image" Target="../media/image40.jpeg"/><Relationship Id="rId5" Type="http://schemas.openxmlformats.org/officeDocument/2006/relationships/hyperlink" Target="http://www.google.cz/url?sa=i&amp;rct=j&amp;q=dr%C3%A1bsk%C3%A9+sv%C4%9Btni%C4%8Dky&amp;source=images&amp;cd=&amp;cad=rja&amp;docid=kvmSMCgV_rTXaM&amp;tbnid=7GeBKOe4j6oEXM:&amp;ved=0CAUQjRw&amp;url=http://www.tvezdravi.cz/krasna-mista.html&amp;ei=VZEDUe3tGtDa4QT8x4CAAw&amp;bvm=bv.41524429,d.bGE&amp;psig=AFQjCNHOPBppRr6hHxu6749PHqdhxKdheA&amp;ust=1359274709808449" TargetMode="External"/><Relationship Id="rId15" Type="http://schemas.openxmlformats.org/officeDocument/2006/relationships/image" Target="../media/image27.jpeg"/><Relationship Id="rId23" Type="http://schemas.openxmlformats.org/officeDocument/2006/relationships/hyperlink" Target="http://www.google.cz/url?sa=i&amp;rct=j&amp;q=hrad+to%C4%8Dn%C3%ADk&amp;source=images&amp;cd=&amp;cad=rja&amp;docid=oyo8Pet6eLMN3M&amp;tbnid=7m1JAkiLJMXKIM:&amp;ved=0CAUQjRw&amp;url=http://turistickyatlas.cz/vse/misto/6311_thrad-tocnik.html&amp;ei=LScEUbKWNInY4QTktwE&amp;bvm=bv.41524429,d.bGE&amp;psig=AFQjCNGfynfSlzVMVKw8Xe-UvvIhdICY0Q&amp;ust=1359313070310172" TargetMode="External"/><Relationship Id="rId28" Type="http://schemas.openxmlformats.org/officeDocument/2006/relationships/image" Target="../media/image34.jpeg"/><Relationship Id="rId36" Type="http://schemas.openxmlformats.org/officeDocument/2006/relationships/image" Target="../media/image39.png"/><Relationship Id="rId10" Type="http://schemas.openxmlformats.org/officeDocument/2006/relationships/image" Target="../media/image24.jpeg"/><Relationship Id="rId19" Type="http://schemas.openxmlformats.org/officeDocument/2006/relationships/image" Target="../media/image29.jpeg"/><Relationship Id="rId31" Type="http://schemas.openxmlformats.org/officeDocument/2006/relationships/image" Target="../media/image36.png"/><Relationship Id="rId4" Type="http://schemas.openxmlformats.org/officeDocument/2006/relationships/image" Target="../media/image21.jpeg"/><Relationship Id="rId9" Type="http://schemas.openxmlformats.org/officeDocument/2006/relationships/hyperlink" Target="http://regiony.ic.cz/clanky/stredni/blanik_v.jpg" TargetMode="External"/><Relationship Id="rId14" Type="http://schemas.openxmlformats.org/officeDocument/2006/relationships/image" Target="../media/image26.jpeg"/><Relationship Id="rId22" Type="http://schemas.openxmlformats.org/officeDocument/2006/relationships/image" Target="../media/image31.jpeg"/><Relationship Id="rId27" Type="http://schemas.openxmlformats.org/officeDocument/2006/relationships/hyperlink" Target="http://www.google.cz/url?sa=i&amp;rct=j&amp;q=svat%C3%A1+hora+u+p%C5%99%C3%ADbrami&amp;source=images&amp;cd=&amp;cad=rja&amp;docid=7GpbyCeXVmHHVM&amp;tbnid=fnTgndkx9jSw7M:&amp;ved=0CAUQjRw&amp;url=http://volby2008.kr-stredocesky.cz/article.asp?thema=1934&amp;item=35322&amp;ei=dCoEUbacHYOo4gSh5oG4Ag&amp;bvm=bv.41524429,d.bGE&amp;psig=AFQjCNHqv-Gu5Zcw4qtRuh2GIT5OSnpH0w&amp;ust=1359313909063019" TargetMode="External"/><Relationship Id="rId30" Type="http://schemas.openxmlformats.org/officeDocument/2006/relationships/image" Target="../media/image35.jpeg"/><Relationship Id="rId35" Type="http://schemas.openxmlformats.org/officeDocument/2006/relationships/image" Target="../media/image38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2.jpeg"/><Relationship Id="rId5" Type="http://schemas.openxmlformats.org/officeDocument/2006/relationships/hyperlink" Target="http://www.google.cz/url?sa=i&amp;rct=j&amp;q=%C4%8Desk%C3%A1+kras+logo&amp;source=images&amp;cd=&amp;cad=rja&amp;docid=Il7LRWdFF4SY2M&amp;tbnid=RF2uS7KEIZt4CM:&amp;ved=0CAUQjRw&amp;url=http://www.font.cz/logo/cesky-kras-ma-nove-logo-proc.html&amp;ei=RqUDUe6YEKLg4QTt64HgCg&amp;bvm=bv.41524429,d.bGE&amp;psig=AFQjCNG4g47ZaAGCMSEhGLrMYDeICmEe2A&amp;ust=1359279814632745" TargetMode="External"/><Relationship Id="rId4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microsoft.com/office/2007/relationships/hdphoto" Target="../media/hdphoto1.wdp"/><Relationship Id="rId7" Type="http://schemas.openxmlformats.org/officeDocument/2006/relationships/image" Target="../media/image4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png"/><Relationship Id="rId9" Type="http://schemas.openxmlformats.org/officeDocument/2006/relationships/image" Target="../media/image49.jpe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0.png"/><Relationship Id="rId5" Type="http://schemas.openxmlformats.org/officeDocument/2006/relationships/hyperlink" Target="http://www.google.cz/url?sa=i&amp;rct=j&amp;q=%C4%8Desk%C3%A1+r%C3%A1j+logo&amp;source=images&amp;cd=&amp;cad=rja&amp;docid=ZYpLJ93XPUTPPM&amp;tbnid=Fm4_hHVUE0lO9M:&amp;ved=0CAUQjRw&amp;url=http://www.geopark-ceskyraj.cz/?D=8&amp;ei=r6UDUZniE8aXtQa934HgCA&amp;bvm=bv.41524429,d.Yms&amp;psig=AFQjCNF55JQhgZSZKMokjFIyURu8shE4ow&amp;ust=1359279919852785" TargetMode="External"/><Relationship Id="rId4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1.jpeg"/><Relationship Id="rId4" Type="http://schemas.openxmlformats.org/officeDocument/2006/relationships/hyperlink" Target="http://www.ceskyraj.ochranaprirody.cz/wps/wcm/connect/8d0c580045360073a68ca6317c0c9b8b/Mapa_CHKO63_relief_2000000_web1.jpg?MOD=AJPERES&amp;CACHEID=8d0c580045360073a68ca6317c0c9b8b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jpeg"/><Relationship Id="rId3" Type="http://schemas.microsoft.com/office/2007/relationships/hdphoto" Target="../media/hdphoto1.wdp"/><Relationship Id="rId7" Type="http://schemas.openxmlformats.org/officeDocument/2006/relationships/hyperlink" Target="http://www.google.cz/url?sa=i&amp;rct=j&amp;q=p%C5%99%C3%ADhrazsk%C3%A9+sk%C3%A1ly&amp;source=images&amp;cd=&amp;cad=rja&amp;docid=e6VKvAEuB_k2zM&amp;tbnid=Rz1OeYcZlsQZmM:&amp;ved=0CAUQjRw&amp;url=http://www.aaa-inzerce.cz/cestovani-dovolena/prihrazske-skaly.html&amp;ei=b5ADUfDTF8vOswaQr4DoCQ&amp;bvm=bv.41524429,d.Yms&amp;psig=AFQjCNHGP2j6osE2jhd9DMjEW2l5ghB2VQ&amp;ust=1359274480059803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3.jpeg"/><Relationship Id="rId11" Type="http://schemas.openxmlformats.org/officeDocument/2006/relationships/image" Target="../media/image56.png"/><Relationship Id="rId5" Type="http://schemas.openxmlformats.org/officeDocument/2006/relationships/hyperlink" Target="http://itras.cz/prihrazske-skaly/galerie/15820/" TargetMode="External"/><Relationship Id="rId10" Type="http://schemas.openxmlformats.org/officeDocument/2006/relationships/image" Target="../media/image55.jpeg"/><Relationship Id="rId4" Type="http://schemas.openxmlformats.org/officeDocument/2006/relationships/image" Target="../media/image52.jpeg"/><Relationship Id="rId9" Type="http://schemas.openxmlformats.org/officeDocument/2006/relationships/hyperlink" Target="http://www.google.cz/url?sa=i&amp;rct=j&amp;q=dr%C3%A1bsk%C3%A9+sv%C4%9Btni%C4%8Dky&amp;source=images&amp;cd=&amp;cad=rja&amp;docid=kvmSMCgV_rTXaM&amp;tbnid=7GeBKOe4j6oEXM:&amp;ved=0CAUQjRw&amp;url=http://www.tvezdravi.cz/krasna-mista.html&amp;ei=VZEDUe3tGtDa4QT8x4CAAw&amp;bvm=bv.41524429,d.bGE&amp;psig=AFQjCNHOPBppRr6hHxu6749PHqdhxKdheA&amp;ust=1359274709808449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7.jpeg"/><Relationship Id="rId5" Type="http://schemas.openxmlformats.org/officeDocument/2006/relationships/hyperlink" Target="http://www.google.cz/url?sa=i&amp;rct=j&amp;q=koko%C5%99%C3%ADnsko+logo&amp;source=images&amp;cd=&amp;cad=rja&amp;docid=x-bpjcCSYRGO6M&amp;tbnid=j6arjpom0dNu3M:&amp;ved=0CAUQjRw&amp;url=http://old.ochranaprirody.cz/kokorinsko/index.php?cmd=page&amp;id=1033&amp;ei=VaYDUb35C8eQswalk4DIDw&amp;bvm=bv.41524429,d.Yms&amp;psig=AFQjCNEVYfpdMx3utDe1Xa7Lo2w_qZdSBQ&amp;ust=1359280085638916" TargetMode="External"/><Relationship Id="rId4" Type="http://schemas.openxmlformats.org/officeDocument/2006/relationships/image" Target="../media/image30.jpe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8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hrad+houska&amp;source=images&amp;cd=&amp;cad=rja&amp;docid=0x9xTci6aQ4C5M&amp;tbnid=xIS0joKg4ScSjM:&amp;ved=0CAUQjRw&amp;url=http://fos.tym.cz/view.php?cisloclanku=2008090071&amp;ei=YqQDUfyYNOTE4gTYgYHICA&amp;bvm=bv.41524429,d.bGE&amp;psig=AFQjCNF5jK4hrTfRl6ElvolnLPTD33KOEQ&amp;ust=1359279587245806" TargetMode="External"/><Relationship Id="rId3" Type="http://schemas.microsoft.com/office/2007/relationships/hdphoto" Target="../media/hdphoto1.wdp"/><Relationship Id="rId7" Type="http://schemas.openxmlformats.org/officeDocument/2006/relationships/image" Target="../media/image6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10" Type="http://schemas.openxmlformats.org/officeDocument/2006/relationships/image" Target="../media/image63.jpeg"/><Relationship Id="rId4" Type="http://schemas.openxmlformats.org/officeDocument/2006/relationships/hyperlink" Target="http://www.google.cz/url?sa=i&amp;rct=j&amp;q=koko%C5%99%C3%ADnsk%C3%A9+pokli%C4%8Dky&amp;source=images&amp;cd=&amp;cad=rja&amp;docid=M1gcPr8EXPXNlM&amp;tbnid=CNd1cYGnrgdTBM:&amp;ved=0CAUQjRw&amp;url=http://www.kokorinsko.net/galerie.htm&amp;ei=e6ADUc6jK4fm4QTPkIHQBQ&amp;bvm=bv.41524429,d.bGE&amp;psig=AFQjCNFXbf6U82DdghSYRAuadf1KCa9OXA&amp;ust=1359278588077060" TargetMode="External"/><Relationship Id="rId9" Type="http://schemas.openxmlformats.org/officeDocument/2006/relationships/image" Target="../media/image62.jpe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0.jpeg"/><Relationship Id="rId5" Type="http://schemas.openxmlformats.org/officeDocument/2006/relationships/image" Target="../media/image64.jpeg"/><Relationship Id="rId4" Type="http://schemas.openxmlformats.org/officeDocument/2006/relationships/hyperlink" Target="http://www.google.cz/url?sa=i&amp;rct=j&amp;q=CHKo+bLAN%C3%8DK+logo&amp;source=images&amp;cd=&amp;cad=rja&amp;docid=tV4C0L42mi6SlM&amp;tbnid=1Nnzu2CduNj-JM:&amp;ved=0CAUQjRw&amp;url=http://old.ochranaprirody.cz/blanik/index.php?cmd=page&amp;id=214&amp;page=2&amp;news_id=1172&amp;ei=VKcDUZP2Jqfl4QTn-4DABA&amp;bvm=bv.41524429,d.bGE&amp;psig=AFQjCNH1sxDswA1XnG_7ue1cvt_cBqJuUg&amp;ust=1359280340968539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5.jpeg"/><Relationship Id="rId4" Type="http://schemas.openxmlformats.org/officeDocument/2006/relationships/hyperlink" Target="http://www.google.cz/url?sa=i&amp;source=images&amp;cd=&amp;cad=rja&amp;docid=Ty85xEWn4cHTjM&amp;tbnid=kyGJt2gE5viVaM:&amp;ved=0CAgQjRwwAA&amp;url=http://www.cittadella.cz/europarc/index.php?p=mapa&amp;site=CHKO_blanik_cz&amp;ei=86sDUf-MOsKs4ASJgIHIAw&amp;psig=AFQjCNGa-9LfWTXTvaFHm08yhNjcmRjZ1Q&amp;ust=1359281524011735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regiony.ic.cz/clanky/stredni/blanik_v.jpg" TargetMode="External"/><Relationship Id="rId3" Type="http://schemas.microsoft.com/office/2007/relationships/hdphoto" Target="../media/hdphoto1.wdp"/><Relationship Id="rId7" Type="http://schemas.openxmlformats.org/officeDocument/2006/relationships/image" Target="../media/image6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www.google.cz/url?sa=i&amp;rct=j&amp;q=Velk%C3%BD+Blan%C3%ADk&amp;source=images&amp;cd=&amp;cad=rja&amp;docid=gqPdSjNAFv57VM&amp;tbnid=PGVzEClO2RC-KM:&amp;ved=0CAUQjRw&amp;url=http://www.lounovicepodblanikem.cz/rozhledna/blanik_v.php&amp;ei=Hq4DUZGVK8qB4gSmk4CoCg&amp;bvm=bv.41524429,d.bGE&amp;psig=AFQjCNH0elxMYaj-mXNVnX-Dm0Irhz9DXA&amp;ust=1359282079141807" TargetMode="External"/><Relationship Id="rId5" Type="http://schemas.openxmlformats.org/officeDocument/2006/relationships/image" Target="../media/image66.jpeg"/><Relationship Id="rId4" Type="http://schemas.openxmlformats.org/officeDocument/2006/relationships/hyperlink" Target="http://www.google.cz/url?sa=i&amp;rct=j&amp;q=Velk%C3%BD+Blan%C3%ADk&amp;source=images&amp;cd=&amp;cad=rja&amp;docid=6uj9PvENR56gRM&amp;tbnid=twcSGCPJRB7DyM:&amp;ved=0CAUQjRw&amp;url=http://www.stredovek.com/list_photo.php?category=rozhledny&amp;object=Velky%20Blanik&amp;ei=Hq4DUZGVK8qB4gSmk4CoCg&amp;bvm=bv.41524429,d.bGE&amp;psig=AFQjCNH0elxMYaj-mXNVnX-Dm0Irhz9DXA&amp;ust=1359282079141807" TargetMode="External"/><Relationship Id="rId9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8.jpeg"/><Relationship Id="rId5" Type="http://schemas.openxmlformats.org/officeDocument/2006/relationships/hyperlink" Target="http://www.google.cz/url?sa=i&amp;source=images&amp;cd=&amp;cad=rja&amp;docid=4O3fHnd2p4nuDM&amp;tbnid=t1stJRH_3llU2M:&amp;ved=0CAgQjRwwAA&amp;url=http://lewebpedagogique.com/clubunescosorbonne/2012/05/04/6801/unesco-logo-4/&amp;ei=IscDUduQH4fS4QTbqIHIAg&amp;psig=AFQjCNF51J0i_0PcflbaHG0KxtYmwh_uxQ&amp;ust=1359288482547395" TargetMode="External"/><Relationship Id="rId4" Type="http://schemas.openxmlformats.org/officeDocument/2006/relationships/image" Target="../media/image30.jpeg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onopiste_CZ_02.jpg" TargetMode="External"/><Relationship Id="rId3" Type="http://schemas.microsoft.com/office/2007/relationships/hdphoto" Target="../media/hdphoto1.wdp"/><Relationship Id="rId7" Type="http://schemas.openxmlformats.org/officeDocument/2006/relationships/image" Target="../media/image4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9.jpeg"/><Relationship Id="rId5" Type="http://schemas.openxmlformats.org/officeDocument/2006/relationships/hyperlink" Target="http://www.google.cz/url?sa=i&amp;rct=j&amp;q=k%C5%99ivokl%C3%A1t&amp;source=images&amp;cd=&amp;cad=rja&amp;docid=fX7BubxXk82SXM&amp;tbnid=RQQlNuO1ydFLVM:&amp;ved=0CAUQjRw&amp;url=http://www.navzduchu.cz/cyklo/tipy-na-vylety/krivoklatske-lesy/&amp;ei=5t4DUbWFAoT4sgbt3YDYBw&amp;bvm=bv.41524429,d.bGE&amp;psig=AFQjCNFbEH7zlR7FoUY1VbsV5Rv6MlYYXg&amp;ust=1359294566451054" TargetMode="External"/><Relationship Id="rId4" Type="http://schemas.openxmlformats.org/officeDocument/2006/relationships/image" Target="../media/image30.jpeg"/><Relationship Id="rId9" Type="http://schemas.openxmlformats.org/officeDocument/2006/relationships/image" Target="../media/image41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chr%C3%A1m+sv.+barbory+v+kutn%C3%A9+ho%C5%99e&amp;source=images&amp;cd=&amp;cad=rja&amp;docid=A8n9V-5vlyeG1M&amp;tbnid=oe9hk-lA9WndVM:&amp;ved=0CAUQjRw&amp;url=http://www.stredovek.wbs.cz/Jak-se-zilo.html&amp;ei=yM4DUbKCNMWM4AS6uYGwBA&amp;bvm=bv.41524429,d.bGE&amp;psig=AFQjCNGlcnwingMZLC39Y2svSnjpYdI1_A&amp;ust=1359290441385781" TargetMode="External"/><Relationship Id="rId13" Type="http://schemas.openxmlformats.org/officeDocument/2006/relationships/image" Target="../media/image74.jpeg"/><Relationship Id="rId3" Type="http://schemas.microsoft.com/office/2007/relationships/hdphoto" Target="../media/hdphoto1.wdp"/><Relationship Id="rId7" Type="http://schemas.openxmlformats.org/officeDocument/2006/relationships/image" Target="../media/image71.jpeg"/><Relationship Id="rId12" Type="http://schemas.openxmlformats.org/officeDocument/2006/relationships/hyperlink" Target="http://www.google.cz/url?sa=i&amp;rct=j&amp;q=chr%C3%A1m+sv.+barbory+v+kutn%C3%A9+ho%C5%99e&amp;source=images&amp;cd=&amp;cad=rja&amp;docid=PaN_z3t0ofqZ4M&amp;tbnid=yBTRIwH73D3F8M:&amp;ved=0CAUQjRw&amp;url=http://www.praguecityline.cz/tipy-na-vylety-z-prahy/chram-sv-barbory-v-kutne-hore&amp;ei=yM4DUbKCNMWM4AS6uYGwBA&amp;bvm=bv.41524429,d.bGE&amp;psig=AFQjCNGlcnwingMZLC39Y2svSnjpYdI1_A&amp;ust=1359290441385781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www.google.cz/url?sa=i&amp;rct=j&amp;q=chr%C3%A1m+sv.+barbory+v+kutn%C3%A9+ho%C5%99e&amp;source=images&amp;cd=&amp;cad=rja&amp;docid=g6AYRkSojgZQSM&amp;tbnid=IfXc8FCy9u5aWM:&amp;ved=0CAUQjRw&amp;url=http://www.zuhansta.com/cz/tipy-na-vylety&amp;ei=yM4DUbKCNMWM4AS6uYGwBA&amp;bvm=bv.41524429,d.bGE&amp;psig=AFQjCNGlcnwingMZLC39Y2svSnjpYdI1_A&amp;ust=1359290441385781" TargetMode="External"/><Relationship Id="rId11" Type="http://schemas.openxmlformats.org/officeDocument/2006/relationships/image" Target="../media/image73.jpeg"/><Relationship Id="rId5" Type="http://schemas.openxmlformats.org/officeDocument/2006/relationships/image" Target="../media/image70.jpeg"/><Relationship Id="rId10" Type="http://schemas.openxmlformats.org/officeDocument/2006/relationships/hyperlink" Target="http://www.google.cz/url?sa=i&amp;rct=j&amp;q=chr%C3%A1m+sv.+barbory+v+kutn%C3%A9+ho%C5%99e&amp;source=images&amp;cd=&amp;cad=rja&amp;docid=UpNkm2Oo-lKu8M&amp;tbnid=bRRnKqpT1Nh1tM:&amp;ved=0CAUQjRw&amp;url=http://www.delostrelectvo.army.cz/html/barbora-1.html&amp;ei=yM4DUbKCNMWM4AS6uYGwBA&amp;bvm=bv.41524429,d.bGE&amp;psig=AFQjCNGlcnwingMZLC39Y2svSnjpYdI1_A&amp;ust=1359290441385781" TargetMode="External"/><Relationship Id="rId4" Type="http://schemas.openxmlformats.org/officeDocument/2006/relationships/hyperlink" Target="http://www.google.cz/url?sa=i&amp;rct=j&amp;q=chr%C3%A1m+sv.+barbory+v+kutn%C3%A9+ho%C5%99e&amp;source=images&amp;cd=&amp;cad=rja&amp;docid=EFP0Fqp62KyXkM&amp;tbnid=w6xrtlY5g5l8uM:&amp;ved=0CAUQjRw&amp;url=http://leto.in-pocasi.cz/kutna-hora/&amp;ei=yM4DUbKCNMWM4AS6uYGwBA&amp;bvm=bv.41524429,d.bGE&amp;psig=AFQjCNGlcnwingMZLC39Y2svSnjpYdI1_A&amp;ust=1359290441385781" TargetMode="External"/><Relationship Id="rId9" Type="http://schemas.openxmlformats.org/officeDocument/2006/relationships/image" Target="../media/image72.jpeg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5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jpeg"/><Relationship Id="rId3" Type="http://schemas.microsoft.com/office/2007/relationships/hdphoto" Target="../media/hdphoto1.wdp"/><Relationship Id="rId7" Type="http://schemas.openxmlformats.org/officeDocument/2006/relationships/image" Target="../media/image77.jpeg"/><Relationship Id="rId12" Type="http://schemas.openxmlformats.org/officeDocument/2006/relationships/image" Target="../media/image8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www.google.cz/url?sa=i&amp;rct=j&amp;q=karl%C5%A1tejn&amp;source=images&amp;cd=&amp;cad=rja&amp;docid=C7nxF5ifpQvGOM&amp;tbnid=wknuKt6oA8TwDM:&amp;ved=0CAUQjRw&amp;url=http://www.praha-hotel-operator.cz/vylety-nadrazeny/trip-to-karlstejn-castle.html&amp;ei=ofwDUcPAFaiH4ASQ7YG4CQ&amp;bvm=bv.41524429,d.bGE&amp;psig=AFQjCNFd1jBiu6rjpnqVa9iH2T5nPxWvgw&amp;ust=1359302177733841" TargetMode="External"/><Relationship Id="rId11" Type="http://schemas.openxmlformats.org/officeDocument/2006/relationships/hyperlink" Target="http://upload.wikimedia.org/wikipedia/commons/0/01/Meister_Theoderich_von_Prag_002.jpg" TargetMode="External"/><Relationship Id="rId5" Type="http://schemas.openxmlformats.org/officeDocument/2006/relationships/image" Target="../media/image76.jpeg"/><Relationship Id="rId10" Type="http://schemas.openxmlformats.org/officeDocument/2006/relationships/image" Target="../media/image79.jpeg"/><Relationship Id="rId4" Type="http://schemas.openxmlformats.org/officeDocument/2006/relationships/hyperlink" Target="//upload.wikimedia.org/wikipedia/commons/8/80/Karl%C5%A1tejn_029.jpg" TargetMode="External"/><Relationship Id="rId9" Type="http://schemas.openxmlformats.org/officeDocument/2006/relationships/hyperlink" Target="http://www.google.cz/url?sa=i&amp;rct=j&amp;q=karl%C5%A1tejn+interi%C3%A9r&amp;source=images&amp;cd=&amp;cad=rja&amp;docid=6byNPvIFqBo_nM&amp;tbnid=wKsbcUklsD8jwM:&amp;ved=0CAUQjRw&amp;url=http://www.praha-hotel-operator.cz/vylety-nadrazeny/trip-to-konopiste-and-karlstejn.html&amp;ei=9P0DUbm0OciL4gTc94GgBg&amp;bvm=bv.41524429,d.bGE&amp;psig=AFQjCNFnyXgIpuTt9GtiLyHblCPtK4HBnA&amp;ust=1359302517445697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81.jpeg"/><Relationship Id="rId4" Type="http://schemas.openxmlformats.org/officeDocument/2006/relationships/hyperlink" Target="//upload.wikimedia.org/wikipedia/commons/7/78/K%C5%99ivokl%C3%A1t,_hrad_z_vyhl%C3%ADdky.jpg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K%C5%98IVOKL%C3%81T+INTERI%C3%89RY&amp;source=images&amp;cd=&amp;cad=rja&amp;docid=SqaWjMf-RD5e6M&amp;tbnid=aXVQ3u0tmpRPEM:&amp;ved=0CAUQjRw&amp;url=http://www.kr-stredocesky.cz/portal/odbory/kultura-a-kulturni-dedictvi/narodni-kulturni-pamatky/hrad-krivoklat.htm&amp;ei=YwIEUYTVMafR4QS0hIHoCA&amp;bvm=bv.41524429,d.bGE&amp;psig=AFQjCNGBk-0BZ-zfaVcyaqiMieWcEUGUPw&amp;ust=1359303652384433" TargetMode="External"/><Relationship Id="rId3" Type="http://schemas.microsoft.com/office/2007/relationships/hdphoto" Target="../media/hdphoto1.wdp"/><Relationship Id="rId7" Type="http://schemas.openxmlformats.org/officeDocument/2006/relationships/image" Target="../media/image8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www.google.cz/url?sa=i&amp;rct=j&amp;q=K%C5%98IVOKL%C3%81T+INTERI%C3%89RY&amp;source=images&amp;cd=&amp;cad=rja&amp;docid=Df3IY94t13nNyM&amp;tbnid=cyIkKEavL9U_cM:&amp;ved=0CAUQjRw&amp;url=http://www.kudyznudy.cz/cs/fotografie/2008-04/2008-04-04-092754-pamatky-krivoklat.html&amp;ei=YwIEUYTVMafR4QS0hIHoCA&amp;bvm=bv.41524429,d.bGE&amp;psig=AFQjCNGBk-0BZ-zfaVcyaqiMieWcEUGUPw&amp;ust=1359303652384433" TargetMode="External"/><Relationship Id="rId11" Type="http://schemas.openxmlformats.org/officeDocument/2006/relationships/image" Target="../media/image85.jpeg"/><Relationship Id="rId5" Type="http://schemas.openxmlformats.org/officeDocument/2006/relationships/image" Target="../media/image82.jpeg"/><Relationship Id="rId10" Type="http://schemas.openxmlformats.org/officeDocument/2006/relationships/hyperlink" Target="http://www.google.cz/url?sa=i&amp;rct=j&amp;q=K%C5%98IVOKL%C3%81T+INTERI%C3%89RY&amp;source=images&amp;cd=&amp;cad=rja&amp;docid=Z4dJR43EIYCDhM&amp;tbnid=T0CXDgEj81IrPM:&amp;ved=0CAUQjRw&amp;url=http://www.vyletnik.cz/profil/krivoklat/&amp;ei=YwIEUYTVMafR4QS0hIHoCA&amp;bvm=bv.41524429,d.bGE&amp;psig=AFQjCNGBk-0BZ-zfaVcyaqiMieWcEUGUPw&amp;ust=1359303652384433" TargetMode="External"/><Relationship Id="rId4" Type="http://schemas.openxmlformats.org/officeDocument/2006/relationships/hyperlink" Target="//upload.wikimedia.org/wikipedia/commons/c/c6/Krivoklat_castle_01.jpg" TargetMode="External"/><Relationship Id="rId9" Type="http://schemas.openxmlformats.org/officeDocument/2006/relationships/image" Target="../media/image84.jpeg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86.jpeg"/><Relationship Id="rId4" Type="http://schemas.openxmlformats.org/officeDocument/2006/relationships/hyperlink" Target="http://www.google.cz/url?sa=i&amp;rct=j&amp;q=konopi%C5%A1t%C4%9B&amp;source=images&amp;cd=&amp;cad=rja&amp;docid=b-jtUboBKg4TtM&amp;tbnid=mVZGwHh1j4UpZM:&amp;ved=0CAUQjRw&amp;url=http://paternoster.archii.cz/konopiste-vodni-vytah.html&amp;ei=VA0EUaykN4j74QSd7YCwAQ&amp;bvm=bv.41524429,d.bGE&amp;psig=AFQjCNGhVt2hy4c9PITjKPLagd3oCVy8zg&amp;ust=1359306453361102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konopi%C5%A1t%C4%9B+interi%C3%A9ry&amp;source=images&amp;cd=&amp;cad=rja&amp;docid=BGUgKiACv3O6PM&amp;tbnid=iHT2I1SB9z_c6M:&amp;ved=0CAUQjRw&amp;url=http://nahac.hotelakademie.cz/hotel/okoli-hotelu-tipy-vylety/&amp;ei=kw4EUY_lIOPh4QSMxYGACQ&amp;psig=AFQjCNG_Ifz39c92lWHEq9v8CAMpJE_HcQ&amp;ust=1359306771813273" TargetMode="External"/><Relationship Id="rId13" Type="http://schemas.openxmlformats.org/officeDocument/2006/relationships/image" Target="../media/image91.jpeg"/><Relationship Id="rId3" Type="http://schemas.microsoft.com/office/2007/relationships/hdphoto" Target="../media/hdphoto1.wdp"/><Relationship Id="rId7" Type="http://schemas.openxmlformats.org/officeDocument/2006/relationships/image" Target="../media/image88.jpeg"/><Relationship Id="rId12" Type="http://schemas.openxmlformats.org/officeDocument/2006/relationships/hyperlink" Target="http://www.google.cz/url?sa=i&amp;rct=j&amp;q=konopi%C5%A1t%C4%9B+interi%C3%A9ry&amp;source=images&amp;cd=&amp;cad=rja&amp;docid=avEYJT5t0-eeXM&amp;tbnid=NgFe-lJQqyyQhM:&amp;ved=0CAUQjRw&amp;url=http://www.walkingtours.cz/cz/konopiste_/&amp;ei=kw4EUY_lIOPh4QSMxYGACQ&amp;psig=AFQjCNG_Ifz39c92lWHEq9v8CAMpJE_HcQ&amp;ust=1359306771813273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www.google.cz/url?sa=i&amp;rct=j&amp;q=konopi%C5%A1t%C4%9B+interi%C3%A9ry&amp;source=images&amp;cd=&amp;cad=rja&amp;docid=uZ17ikGZq5IpHM&amp;tbnid=naQPlBpu9c58kM:&amp;ved=0CAUQjRw&amp;url=http://www.sightseeing-prague.com/cs/pruvodce-prohlidky-vylety/vylety-mimo-prahu/pivovar-velke-popovice-zamek-konopiste&amp;ei=kw4EUY_lIOPh4QSMxYGACQ&amp;bvm=bv.41524429,d.bGE&amp;psig=AFQjCNG_Ifz39c92lWHEq9v8CAMpJE_HcQ&amp;ust=1359306771813273" TargetMode="External"/><Relationship Id="rId11" Type="http://schemas.openxmlformats.org/officeDocument/2006/relationships/image" Target="../media/image90.jpeg"/><Relationship Id="rId5" Type="http://schemas.openxmlformats.org/officeDocument/2006/relationships/image" Target="../media/image87.jpeg"/><Relationship Id="rId10" Type="http://schemas.openxmlformats.org/officeDocument/2006/relationships/hyperlink" Target="http://www.google.cz/url?sa=i&amp;rct=j&amp;q=konopi%C5%A1t%C4%9B+interi%C3%A9ry&amp;source=images&amp;cd=&amp;cad=rja&amp;docid=spLwpdkZHnaEWM&amp;tbnid=ByLpRa4t-Oq5oM:&amp;ved=0CAUQjRw&amp;url=http://botany.cz/cs/konopiste/&amp;ei=kw4EUY_lIOPh4QSMxYGACQ&amp;psig=AFQjCNG_Ifz39c92lWHEq9v8CAMpJE_HcQ&amp;ust=1359306771813273" TargetMode="External"/><Relationship Id="rId4" Type="http://schemas.openxmlformats.org/officeDocument/2006/relationships/hyperlink" Target="http://www.google.cz/url?sa=i&amp;rct=j&amp;q=konopi%C5%A1t%C4%9B&amp;source=images&amp;cd=&amp;cad=rja&amp;docid=a0ctIpIjg3VWMM&amp;tbnid=BkSRaB-kquMjaM:&amp;ved=0CAUQjRw&amp;url=http://www.mesto-vlasim.info/konopiste.php&amp;ei=TA4EUfxO5ajgBLXGgOAP&amp;bvm=bv.41524429,d.bGE&amp;psig=AFQjCNFIm4Npa3HJPVd43mYcmRAsNkOGkA&amp;ust=1359306700244052" TargetMode="External"/><Relationship Id="rId9" Type="http://schemas.openxmlformats.org/officeDocument/2006/relationships/image" Target="../media/image89.jpeg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0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veltrusy&amp;source=images&amp;cd=&amp;cad=rja&amp;docid=JCVN9GQdGikW5M&amp;tbnid=WNy6cgPW0r0yxM:&amp;ved=0CAUQjRw&amp;url=http://www.zamek-veltrusy.cz/&amp;ei=zB4EUfHtEu7E4gSbnoGQBA&amp;bvm=bv.41524429,d.bGE&amp;psig=AFQjCNEEHydxv65ai7-8jIHkvSo52tMvUg&amp;ust=1359310924432756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93.jpeg"/><Relationship Id="rId12" Type="http://schemas.openxmlformats.org/officeDocument/2006/relationships/image" Target="../media/image9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www.google.cz/url?sa=i&amp;rct=j&amp;q=ka%C4%8Dina&amp;source=images&amp;cd=&amp;cad=rja&amp;docid=9D9TtF6Mz4k3jM&amp;tbnid=3vvFM5v-RSvEHM:&amp;ved=0CAUQjRw&amp;url=http://www.zamky-hrady.cz/1/kacina.htm&amp;ei=1R0EUfawH7CN4gTQsIGwBw&amp;bvm=bv.41524429,d.bGE&amp;psig=AFQjCNFPL9Kiwfywr05Mm899jL_KkFxxDw&amp;ust=1359310677982229" TargetMode="External"/><Relationship Id="rId11" Type="http://schemas.openxmlformats.org/officeDocument/2006/relationships/image" Target="../media/image94.jpeg"/><Relationship Id="rId5" Type="http://schemas.openxmlformats.org/officeDocument/2006/relationships/image" Target="../media/image92.png"/><Relationship Id="rId10" Type="http://schemas.openxmlformats.org/officeDocument/2006/relationships/hyperlink" Target="http://www.google.cz/url?sa=i&amp;rct=j&amp;q=l%C3%A1ny&amp;source=images&amp;cd=&amp;cad=rja&amp;docid=HnY8h8w8Zr6JcM&amp;tbnid=L6UJLit9ARcN4M:&amp;ved=0CAUQjRw&amp;url=http://www.golfbotanika.cz/index.asp?menu=1459&amp;ei=qyIEUaaaAoaG4gT-iIHgDg&amp;bvm=bv.41524429,d.bGE&amp;psig=AFQjCNEj9X5ieyFaaki-giFjMDMejRZc1w&amp;ust=1359311915415228" TargetMode="External"/><Relationship Id="rId4" Type="http://schemas.microsoft.com/office/2007/relationships/hdphoto" Target="../media/hdphoto1.wdp"/><Relationship Id="rId9" Type="http://schemas.openxmlformats.org/officeDocument/2006/relationships/image" Target="../media/image29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%C4%8Desk%C3%BD+%C5%A1ternberk&amp;source=images&amp;cd=&amp;cad=rja&amp;docid=dXazYtEcvXarfM&amp;tbnid=u6MD5G7WOPnvaM:&amp;ved=0CAUQjRw&amp;url=http://www.sousto.cz/projekty-2/road-trip/22-06-2012-sazava-a-cesky-sternberk/&amp;ei=mikEUdmrKKip4AT5v4DwDQ&amp;bvm=bv.41524429,d.bGE&amp;psig=AFQjCNGDz6hbB5Ju1whk_ozc4xHpmDgwZQ&amp;ust=1359313691401807" TargetMode="External"/><Relationship Id="rId13" Type="http://schemas.openxmlformats.org/officeDocument/2006/relationships/image" Target="../media/image100.jpeg"/><Relationship Id="rId3" Type="http://schemas.microsoft.com/office/2007/relationships/hdphoto" Target="../media/hdphoto1.wdp"/><Relationship Id="rId7" Type="http://schemas.openxmlformats.org/officeDocument/2006/relationships/image" Target="../media/image97.jpeg"/><Relationship Id="rId12" Type="http://schemas.openxmlformats.org/officeDocument/2006/relationships/hyperlink" Target="http://www.google.cz/url?sa=i&amp;rct=j&amp;q=s%C3%A1zavsk%C3%BD+kl%C3%A1%C5%A1ter&amp;source=images&amp;cd=&amp;cad=rja&amp;docid=h7qmwU9bNXNaUM&amp;tbnid=hiKapdClO0j2aM:&amp;ved=0CAUQjRw&amp;url=http://www.chalupa-sazava.cz/fotkyCZ.html&amp;ei=_ioEUeCaBKGm4ATD1oHwCg&amp;bvm=bv.41524429,d.bGE&amp;psig=AFQjCNEDAYQywt_B8nxFPT7eJ72mdAJsbQ&amp;ust=1359314046512151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www.google.cz/url?sa=i&amp;rct=j&amp;q=hrad+to%C4%8Dn%C3%ADk&amp;source=images&amp;cd=&amp;cad=rja&amp;docid=oyo8Pet6eLMN3M&amp;tbnid=7m1JAkiLJMXKIM:&amp;ved=0CAUQjRw&amp;url=http://turistickyatlas.cz/vse/misto/6311_thrad-tocnik.html&amp;ei=LScEUbKWNInY4QTktwE&amp;bvm=bv.41524429,d.bGE&amp;psig=AFQjCNGfynfSlzVMVKw8Xe-UvvIhdICY0Q&amp;ust=1359313070310172" TargetMode="External"/><Relationship Id="rId11" Type="http://schemas.openxmlformats.org/officeDocument/2006/relationships/image" Target="../media/image99.jpeg"/><Relationship Id="rId5" Type="http://schemas.openxmlformats.org/officeDocument/2006/relationships/image" Target="../media/image96.jpeg"/><Relationship Id="rId10" Type="http://schemas.openxmlformats.org/officeDocument/2006/relationships/hyperlink" Target="http://www.google.cz/url?sa=i&amp;rct=j&amp;q=svat%C3%A1+hora+u+p%C5%99%C3%ADbrami&amp;source=images&amp;cd=&amp;cad=rja&amp;docid=7GpbyCeXVmHHVM&amp;tbnid=fnTgndkx9jSw7M:&amp;ved=0CAUQjRw&amp;url=http://volby2008.kr-stredocesky.cz/article.asp?thema=1934&amp;item=35322&amp;ei=dCoEUbacHYOo4gSh5oG4Ag&amp;bvm=bv.41524429,d.bGE&amp;psig=AFQjCNHqv-Gu5Zcw4qtRuh2GIT5OSnpH0w&amp;ust=1359313909063019" TargetMode="External"/><Relationship Id="rId4" Type="http://schemas.openxmlformats.org/officeDocument/2006/relationships/hyperlink" Target="http://www.google.cz/url?sa=i&amp;rct=j&amp;q=hrad+%C5%BEebr%C3%A1k&amp;source=images&amp;cd=&amp;cad=rja&amp;docid=FwzDYt5Y5eDu1M&amp;tbnid=1jMXdObd4gnEkM:&amp;ved=0CAUQjRw&amp;url=http://historie-dejepis.ic.cz/pamatky/hrad-zebrak&amp;ei=wyYEUaybJquP4gTFp4G4Dg&amp;bvm=bv.41524429,d.bGE&amp;psig=AFQjCNE0y1FfW3pckSN8zbW9dI_t92qf6A&amp;ust=1359312964101786" TargetMode="External"/><Relationship Id="rId9" Type="http://schemas.openxmlformats.org/officeDocument/2006/relationships/image" Target="../media/image98.jpeg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0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jpeg"/><Relationship Id="rId3" Type="http://schemas.microsoft.com/office/2007/relationships/hdphoto" Target="../media/hdphoto1.wdp"/><Relationship Id="rId7" Type="http://schemas.openxmlformats.org/officeDocument/2006/relationships/hyperlink" Target="http://www.google.cz/url?sa=i&amp;rct=j&amp;q=vojensk%C3%A9+muzeum+le%C5%A1any&amp;source=images&amp;cd=&amp;cad=rja&amp;docid=wh-xbVSDVnBwgM&amp;tbnid=pVsbBLlUdXVzfM:&amp;ved=0CAUQjRw&amp;url=http://www.homegallery.cz/vojenske-a-letecke-muzeum.php&amp;ei=xjEEUdkQyd2zBpzvgZAD&amp;bvm=bv.41524429,d.Yms&amp;psig=AFQjCNHl6YU7W4-hlCHG57ZJuZBqkxO_TA&amp;ust=1359315782518696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2.png"/><Relationship Id="rId5" Type="http://schemas.openxmlformats.org/officeDocument/2006/relationships/image" Target="../media/image101.jpeg"/><Relationship Id="rId4" Type="http://schemas.openxmlformats.org/officeDocument/2006/relationships/hyperlink" Target="http://www.google.cz/url?sa=i&amp;rct=j&amp;q=muzeum+%C5%A1koda+v+mlad%C3%A9+boleslavi&amp;source=images&amp;cd=&amp;cad=rja&amp;docid=BXvykyUIiEhbqM&amp;tbnid=F-cwvM-dRg-vyM:&amp;ved=0CAUQjRw&amp;url=http://www.regionycr.cz/view.php?cisloclanku=2012110626&amp;rstema=410&amp;rsstat=5&amp;rskraj=11&amp;rsregion=36&amp;ei=TS8EUbKZI6fV4gSLh4GgCw&amp;bvm=bv.41524429,d.bGE&amp;psig=AFQjCNGXRXrpvomec7FKgvXdc4d1UwAlVw&amp;ust=1359315150006203" TargetMode="External"/><Relationship Id="rId9" Type="http://schemas.openxmlformats.org/officeDocument/2006/relationships/image" Target="../media/image104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krajina.kr-stredocesky.cz/article.asp?id=42" TargetMode="External"/><Relationship Id="rId13" Type="http://schemas.openxmlformats.org/officeDocument/2006/relationships/hyperlink" Target="http://www.svet-potravin.cz/clanek.aspx?id=2851" TargetMode="External"/><Relationship Id="rId3" Type="http://schemas.microsoft.com/office/2007/relationships/hdphoto" Target="../media/hdphoto1.wdp"/><Relationship Id="rId7" Type="http://schemas.openxmlformats.org/officeDocument/2006/relationships/hyperlink" Target="http://www.kr-stredocesky.cz/portal/stredocesky-kraj/uzemni-cleneni/" TargetMode="External"/><Relationship Id="rId12" Type="http://schemas.openxmlformats.org/officeDocument/2006/relationships/hyperlink" Target="http://www.slever.cz/slevy/degustacni-menu-na-zamku-melnik/" TargetMode="External"/><Relationship Id="rId2" Type="http://schemas.openxmlformats.org/officeDocument/2006/relationships/image" Target="../media/image4.jpeg"/><Relationship Id="rId16" Type="http://schemas.openxmlformats.org/officeDocument/2006/relationships/hyperlink" Target="http://krajina.kr-stredocesky.cz/article.asp?id=63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Chr%C3%A1m_svat%C3%A9_Barbory" TargetMode="External"/><Relationship Id="rId11" Type="http://schemas.openxmlformats.org/officeDocument/2006/relationships/hyperlink" Target="http://www.mezinami.cz/poznavej/tipy-na-vylet/tip-na-vylet-zamek-melnik-a-vinne-sklepy-jiriho-lobkowicze/" TargetMode="External"/><Relationship Id="rId5" Type="http://schemas.openxmlformats.org/officeDocument/2006/relationships/hyperlink" Target="http://cs.wikipedia.org/wiki/K%C5%99ivokl%C3%A1t" TargetMode="External"/><Relationship Id="rId15" Type="http://schemas.openxmlformats.org/officeDocument/2006/relationships/hyperlink" Target="http://www.poklad.cz/vyletni-trasy/do-konepruskych-jeskyni" TargetMode="External"/><Relationship Id="rId10" Type="http://schemas.openxmlformats.org/officeDocument/2006/relationships/hyperlink" Target="http://www.ceskedalnice.cz/nase-foto/ilustracni/omezeni" TargetMode="External"/><Relationship Id="rId4" Type="http://schemas.openxmlformats.org/officeDocument/2006/relationships/hyperlink" Target="http://www.cot.cz/index.php?page=200&amp;jazyk=1&amp;id=1040811557" TargetMode="External"/><Relationship Id="rId9" Type="http://schemas.openxmlformats.org/officeDocument/2006/relationships/hyperlink" Target="http://www.lznamest.army.cz/vycvik/rhino09/brdy/brdy03.htm" TargetMode="External"/><Relationship Id="rId14" Type="http://schemas.openxmlformats.org/officeDocument/2006/relationships/hyperlink" Target="http://www.ok1vei.com/wff/okff_016.htm" TargetMode="Externa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okorinsko.net/galerie.htm" TargetMode="External"/><Relationship Id="rId13" Type="http://schemas.openxmlformats.org/officeDocument/2006/relationships/hyperlink" Target="http://www.stredovek.com/list_photo.php?category=rozhledny&amp;object=Velky%20Blanik" TargetMode="External"/><Relationship Id="rId3" Type="http://schemas.microsoft.com/office/2007/relationships/hdphoto" Target="../media/hdphoto1.wdp"/><Relationship Id="rId7" Type="http://schemas.openxmlformats.org/officeDocument/2006/relationships/hyperlink" Target="http://old.ochranaprirody.cz/kokorinsko/index.php?cmd=page&amp;id=1638" TargetMode="External"/><Relationship Id="rId12" Type="http://schemas.openxmlformats.org/officeDocument/2006/relationships/hyperlink" Target="http://www.cittadella.cz/europarc/index.php?p=mapa&amp;site=CHKO_blanik_cz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www.tvezdravi.cz/krasna-mista.html" TargetMode="External"/><Relationship Id="rId11" Type="http://schemas.openxmlformats.org/officeDocument/2006/relationships/hyperlink" Target="http://old.ochranaprirody.cz/kokorinsko/index.php?cmd=page&amp;id=1033" TargetMode="External"/><Relationship Id="rId5" Type="http://schemas.openxmlformats.org/officeDocument/2006/relationships/hyperlink" Target="http://www.aaa-inzerce.cz/cestovani-dovolena/prihrazske-skaly.html" TargetMode="External"/><Relationship Id="rId10" Type="http://schemas.openxmlformats.org/officeDocument/2006/relationships/hyperlink" Target="http://www.geopark-ceskyraj.cz/?D=8" TargetMode="External"/><Relationship Id="rId4" Type="http://schemas.openxmlformats.org/officeDocument/2006/relationships/hyperlink" Target="http://www.ceskyraj.ochranaprirody.cz/wps/portal/cs/cesky-raj/o-sprave-chko/!ut/p/c5/hc9db4IwFAbgX7S0BcvHZaFQQJ2AEqA3CyprOkq7jWVRfv3wzmwxO-fyyZtzXsDBsrr7lqL7kkZ3CjSAOy-7TeHjGK8g8ysC07UfOeWeIs93Fm_v_WDjxSubBFVoQYb-SWeAC2WOy52anoYLNUTQiJbTHECVHK1slzIZZXtDom2inkbtXvNggKfCboWhoz5I_NnMeaFcBVOmUS371eaNwWkdWm2j0ZlfPYvx-YLyScbTx9mraJir0hGv7tbYMahvfR9-CDP82__2uzl8MASC58SMPXgfm7kfSu8HimbBzA!!/dl3/d3/L2dBISEvZ0FBIS9nQSEh/" TargetMode="External"/><Relationship Id="rId9" Type="http://schemas.openxmlformats.org/officeDocument/2006/relationships/hyperlink" Target="http://nojo.aquasoft.cz/Foto20060923Svatba/albumvyhlidkovylet/gallery.xml" TargetMode="Externa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vzduchu.cz/cyklo/tipy-na-vylety/krivoklatske-lesy/" TargetMode="External"/><Relationship Id="rId13" Type="http://schemas.openxmlformats.org/officeDocument/2006/relationships/hyperlink" Target="http://www.vyletnik.cz/profil/krivoklat/" TargetMode="External"/><Relationship Id="rId3" Type="http://schemas.microsoft.com/office/2007/relationships/hdphoto" Target="../media/hdphoto1.wdp"/><Relationship Id="rId7" Type="http://schemas.openxmlformats.org/officeDocument/2006/relationships/hyperlink" Target="http://www.zamky-hrady.cz/2/karlstejn.htm" TargetMode="External"/><Relationship Id="rId12" Type="http://schemas.openxmlformats.org/officeDocument/2006/relationships/hyperlink" Target="http://www.kr-stredocesky.cz/portal/odbory/kultura-a-kulturni-dedictvi/narodni-kulturni-pamatky/hrad-krivoklat.htm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www.zuhansta.com/cz/tipy-na-vylety" TargetMode="External"/><Relationship Id="rId11" Type="http://schemas.openxmlformats.org/officeDocument/2006/relationships/hyperlink" Target="http://cs.wikipedia.org/wiki/Soubor:Krivoklat_castle_01.jpg" TargetMode="External"/><Relationship Id="rId5" Type="http://schemas.openxmlformats.org/officeDocument/2006/relationships/hyperlink" Target="http://lewebpedagogique.com/clubunescosorbonne/2012/05/04/6801/unesco-logo-4/" TargetMode="External"/><Relationship Id="rId10" Type="http://schemas.openxmlformats.org/officeDocument/2006/relationships/hyperlink" Target="http://www.novinky.cz/cestovani/194114-karlstejn-se-probouzi-ze-zimniho-spanku.html" TargetMode="External"/><Relationship Id="rId4" Type="http://schemas.openxmlformats.org/officeDocument/2006/relationships/hyperlink" Target="http://regiony.ic.cz/index.php?clanek=zajim&amp;dir=stredni&amp;menu=stredni" TargetMode="External"/><Relationship Id="rId9" Type="http://schemas.openxmlformats.org/officeDocument/2006/relationships/hyperlink" Target="http://www.praha-hotel-operator.cz/vylety-nadrazeny/trip-to-karlstejn-castle.html" TargetMode="External"/><Relationship Id="rId14" Type="http://schemas.openxmlformats.org/officeDocument/2006/relationships/hyperlink" Target="http://paternoster.archii.cz/konopiste-vodni-vytah.html" TargetMode="Externa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omegallery.cz/vojenske-a-letecke-muzeum.php" TargetMode="External"/><Relationship Id="rId3" Type="http://schemas.microsoft.com/office/2007/relationships/hdphoto" Target="../media/hdphoto1.wdp"/><Relationship Id="rId7" Type="http://schemas.openxmlformats.org/officeDocument/2006/relationships/hyperlink" Target="http://www.golfbotanika.cz/index.asp?menu=1459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turistickyatlas.cz/vse/misto/6311_thrad-tocnik.html" TargetMode="External"/><Relationship Id="rId5" Type="http://schemas.openxmlformats.org/officeDocument/2006/relationships/hyperlink" Target="http://www.zamky-hrady.cz/1/kacina.htm" TargetMode="External"/><Relationship Id="rId4" Type="http://schemas.openxmlformats.org/officeDocument/2006/relationships/hyperlink" Target="http://www.mesto-vlasim.info/konopiste.php" TargetMode="External"/><Relationship Id="rId9" Type="http://schemas.openxmlformats.org/officeDocument/2006/relationships/hyperlink" Target="http://lide.uhk.cz/pdf/ucitel/petrija2/p%C5%99edn%C3%A1%C5%A1ka_%C4%8D_6.htm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05.jpeg"/><Relationship Id="rId4" Type="http://schemas.openxmlformats.org/officeDocument/2006/relationships/hyperlink" Target="http://www.google.cz/url?sa=i&amp;rct=j&amp;q=%C5%A1koln%C3%AD+t%C5%99%C3%ADda&amp;source=images&amp;cd=&amp;cad=rja&amp;docid=sYZXdHHFrnQ4QM&amp;tbnid=GmPCYU3ntJAgdM:&amp;ved=0CAUQjRw&amp;url=http://lide.uhk.cz/pdf/ucitel/petrija2/p%C5%99edn%C3%A1%C5%A1ka_%C4%8D_6.htm&amp;ei=ezcEUY2LJuiH4gSuy4CwBw&amp;bvm=bv.41524429,d.bGE&amp;psig=AFQjCNGK2P_vPY9JIPpSUxfSWg8_uUvUHg&amp;ust=135931724406175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91" name="Group 4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222310868"/>
              </p:ext>
            </p:extLst>
          </p:nvPr>
        </p:nvGraphicFramePr>
        <p:xfrm>
          <a:off x="323850" y="1518047"/>
          <a:ext cx="8363272" cy="3475261"/>
        </p:xfrm>
        <a:graphic>
          <a:graphicData uri="http://schemas.openxmlformats.org/drawingml/2006/table">
            <a:tbl>
              <a:tblPr/>
              <a:tblGrid>
                <a:gridCol w="2132095"/>
                <a:gridCol w="6231177"/>
              </a:tblGrid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3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Středočeský kraj – cestovní ruch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398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51549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Žák získá základní geografické poznatky o Středočeském kraji a následně na jejich základě posoudí jeho předpoklady pro rozvoj cestovního ruchu. Seznámí se z nejatraktivnějšími lokalitami a zhodnotí jejich využití v CR.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15. 1. 2013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30581" y="-12615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0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89248" y="411510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30" name="Picture 6" descr="Soubor:Central Bohemian Region CoA CZ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563" y="1851670"/>
            <a:ext cx="1599770" cy="1927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Podnadpis 2"/>
          <p:cNvSpPr txBox="1">
            <a:spLocks/>
          </p:cNvSpPr>
          <p:nvPr/>
        </p:nvSpPr>
        <p:spPr>
          <a:xfrm>
            <a:off x="5754457" y="4659982"/>
            <a:ext cx="3744416" cy="3771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rgbClr val="FF0000"/>
                </a:solidFill>
              </a:rPr>
              <a:t>©Dušan Kráčmar 2013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576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0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79512" y="1283521"/>
            <a:ext cx="5688632" cy="34563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rgbClr val="FFFF00"/>
                </a:solidFill>
              </a:rPr>
              <a:t>Základní informace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3300"/>
                </a:solidFill>
              </a:rPr>
              <a:t>rozloha 11 016 km</a:t>
            </a:r>
            <a:r>
              <a:rPr lang="cs-CZ" sz="2800" baseline="30000" dirty="0" smtClean="0">
                <a:solidFill>
                  <a:srgbClr val="FF3300"/>
                </a:solidFill>
              </a:rPr>
              <a:t>2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3300"/>
                </a:solidFill>
              </a:rPr>
              <a:t>1 288 945 obyvatel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800" dirty="0">
                <a:solidFill>
                  <a:srgbClr val="FF3300"/>
                </a:solidFill>
              </a:rPr>
              <a:t>s</a:t>
            </a:r>
            <a:r>
              <a:rPr lang="cs-CZ" sz="2800" dirty="0" smtClean="0">
                <a:solidFill>
                  <a:srgbClr val="FF3300"/>
                </a:solidFill>
              </a:rPr>
              <a:t>ídlem krajských orgánů Praha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3300"/>
                </a:solidFill>
              </a:rPr>
              <a:t>12 okresů, 26 obcí s rozšířenou působností</a:t>
            </a:r>
            <a:endParaRPr lang="cs-CZ" sz="2800" dirty="0">
              <a:solidFill>
                <a:srgbClr val="FF3300"/>
              </a:solidFill>
            </a:endParaRPr>
          </a:p>
        </p:txBody>
      </p:sp>
      <p:pic>
        <p:nvPicPr>
          <p:cNvPr id="1026" name="Picture 2" descr="http://www.kr-stredocesky.cz/NR/rdonlyres/5C819AB1-D970-4FF6-BA02-1CB7517CA06F/0/stredocesky_kraj_mapa_2_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8053" y="2283718"/>
            <a:ext cx="2451070" cy="1888730"/>
          </a:xfrm>
          <a:prstGeom prst="rect">
            <a:avLst/>
          </a:prstGeom>
          <a:noFill/>
          <a:extLst/>
        </p:spPr>
      </p:pic>
      <p:pic>
        <p:nvPicPr>
          <p:cNvPr id="10242" name="Picture 2" descr="http://wiki.rvp.cz/@api/deki/files/10481/=800px-Stredocesky_kraj.svg.png?size=webview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39514"/>
            <a:ext cx="2619375" cy="1500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0121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0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73104" y="1059582"/>
            <a:ext cx="8784976" cy="34563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rgbClr val="FDFD39"/>
                </a:solidFill>
              </a:rPr>
              <a:t>Obecná geografická charakteristika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dirty="0">
                <a:solidFill>
                  <a:srgbClr val="FF3300"/>
                </a:solidFill>
              </a:rPr>
              <a:t>s</a:t>
            </a:r>
            <a:r>
              <a:rPr lang="cs-CZ" sz="2000" dirty="0" smtClean="0">
                <a:solidFill>
                  <a:srgbClr val="FF3300"/>
                </a:solidFill>
              </a:rPr>
              <a:t>everní část nížinatá (Polabská nížina, jižní členitější (Brdy)</a:t>
            </a:r>
            <a:endParaRPr lang="cs-CZ" sz="2000" baseline="30000" dirty="0" smtClean="0">
              <a:solidFill>
                <a:srgbClr val="FF3300"/>
              </a:solidFill>
            </a:endParaRP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dirty="0">
                <a:solidFill>
                  <a:srgbClr val="FF3300"/>
                </a:solidFill>
              </a:rPr>
              <a:t>ú</a:t>
            </a:r>
            <a:r>
              <a:rPr lang="cs-CZ" sz="2000" dirty="0" smtClean="0">
                <a:solidFill>
                  <a:srgbClr val="FF3300"/>
                </a:solidFill>
              </a:rPr>
              <a:t>moří Severního moře (Labe, Vltava)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dirty="0">
                <a:solidFill>
                  <a:srgbClr val="FF3300"/>
                </a:solidFill>
              </a:rPr>
              <a:t>v</a:t>
            </a:r>
            <a:r>
              <a:rPr lang="cs-CZ" sz="2000" dirty="0" smtClean="0">
                <a:solidFill>
                  <a:srgbClr val="FF3300"/>
                </a:solidFill>
              </a:rPr>
              <a:t>elmi silná vazba regionu na Prahu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FF3300"/>
                </a:solidFill>
              </a:rPr>
              <a:t>nejvýznamnější průmyslové podniky: Škoda Mladá Boleslav, Spolana Neratovice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dirty="0">
                <a:solidFill>
                  <a:srgbClr val="FF3300"/>
                </a:solidFill>
              </a:rPr>
              <a:t>z</a:t>
            </a:r>
            <a:r>
              <a:rPr lang="cs-CZ" sz="2000" dirty="0" smtClean="0">
                <a:solidFill>
                  <a:srgbClr val="FF3300"/>
                </a:solidFill>
              </a:rPr>
              <a:t>emědělství: výhodné podmínky v Polabí</a:t>
            </a:r>
            <a:endParaRPr lang="cs-CZ" sz="2000" dirty="0">
              <a:solidFill>
                <a:srgbClr val="FF3300"/>
              </a:solidFill>
            </a:endParaRPr>
          </a:p>
        </p:txBody>
      </p:sp>
      <p:pic>
        <p:nvPicPr>
          <p:cNvPr id="7" name="obrázek 2" descr="Soutok a okolí"/>
          <p:cNvPicPr/>
          <p:nvPr/>
        </p:nvPicPr>
        <p:blipFill>
          <a:blip r:embed="rId4" r:link="rId5" cstate="print"/>
          <a:srcRect/>
          <a:stretch>
            <a:fillRect/>
          </a:stretch>
        </p:blipFill>
        <p:spPr bwMode="auto">
          <a:xfrm>
            <a:off x="207052" y="3701094"/>
            <a:ext cx="2808312" cy="1298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Uprostřed černých úrodných půd Polabí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01095"/>
            <a:ext cx="2808312" cy="129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lznamest.army.cz/images22zl/cviceni/rhino09/brdy/brdy03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818" y="3701095"/>
            <a:ext cx="2522661" cy="129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7" descr="http://www.melnik2000.cz/images/okoli/spolana.jpg"/>
          <p:cNvPicPr/>
          <p:nvPr/>
        </p:nvPicPr>
        <p:blipFill>
          <a:blip r:embed="rId9" r:link="rId10" cstate="print"/>
          <a:srcRect/>
          <a:stretch>
            <a:fillRect/>
          </a:stretch>
        </p:blipFill>
        <p:spPr bwMode="auto">
          <a:xfrm>
            <a:off x="6804247" y="1040917"/>
            <a:ext cx="2088231" cy="1545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93093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328068" y="1059582"/>
            <a:ext cx="8784976" cy="13681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DFD39"/>
                </a:solidFill>
              </a:rPr>
              <a:t>Obecná charakteristika cestovního ruchu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FF3300"/>
                </a:solidFill>
              </a:rPr>
              <a:t>převážně venkovská krajina s řadou přírodních i kulturních atraktivit</a:t>
            </a:r>
            <a:endParaRPr lang="cs-CZ" sz="2000" baseline="30000" dirty="0" smtClean="0">
              <a:solidFill>
                <a:srgbClr val="FF3300"/>
              </a:solidFill>
            </a:endParaRP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dirty="0">
                <a:solidFill>
                  <a:srgbClr val="FF3300"/>
                </a:solidFill>
              </a:rPr>
              <a:t>v</a:t>
            </a:r>
            <a:r>
              <a:rPr lang="cs-CZ" sz="2000" dirty="0" smtClean="0">
                <a:solidFill>
                  <a:srgbClr val="FF3300"/>
                </a:solidFill>
              </a:rPr>
              <a:t>elkou roli hraje blízkost Prahy ( návštěva turistů pobývajících v hlavním městě)</a:t>
            </a:r>
          </a:p>
        </p:txBody>
      </p:sp>
      <p:pic>
        <p:nvPicPr>
          <p:cNvPr id="13" name="obrázek 9" descr="C:\Documents and Settings\Honza\Plocha\Fota z cest\2009\dovolená 2009\moje fotky\Obraz209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4936" y="2715766"/>
            <a:ext cx="288032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0" descr="http://upload.wikimedia.org/wikipedia/commons/b/b3/Chram_sv_Barbory_Kutna_Hora_2005_08_27.JPG"/>
          <p:cNvPicPr/>
          <p:nvPr/>
        </p:nvPicPr>
        <p:blipFill>
          <a:blip r:embed="rId5" r:link="rId6" cstate="print"/>
          <a:srcRect/>
          <a:stretch>
            <a:fillRect/>
          </a:stretch>
        </p:blipFill>
        <p:spPr bwMode="auto">
          <a:xfrm>
            <a:off x="6876256" y="2645247"/>
            <a:ext cx="1842642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http://www.blanicti-rytiri.cz/files/imgs/blanik-006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79537"/>
            <a:ext cx="2513872" cy="219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2110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699792" y="1059582"/>
            <a:ext cx="6264696" cy="3888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DFD39"/>
                </a:solidFill>
              </a:rPr>
              <a:t>Charakteristika služeb v cestovním ruchu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b="1" dirty="0">
                <a:solidFill>
                  <a:srgbClr val="FF3300"/>
                </a:solidFill>
              </a:rPr>
              <a:t>d</a:t>
            </a:r>
            <a:r>
              <a:rPr lang="cs-CZ" sz="2000" b="1" dirty="0" smtClean="0">
                <a:solidFill>
                  <a:srgbClr val="FF3300"/>
                </a:solidFill>
              </a:rPr>
              <a:t>oprava</a:t>
            </a: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3300"/>
                </a:solidFill>
              </a:rPr>
              <a:t>silniční – sí</a:t>
            </a:r>
            <a:r>
              <a:rPr lang="cs-CZ" sz="2000" dirty="0">
                <a:solidFill>
                  <a:srgbClr val="FF3300"/>
                </a:solidFill>
              </a:rPr>
              <a:t>ť</a:t>
            </a:r>
            <a:r>
              <a:rPr lang="cs-CZ" sz="2000" dirty="0" smtClean="0">
                <a:solidFill>
                  <a:srgbClr val="FF3300"/>
                </a:solidFill>
              </a:rPr>
              <a:t> dálnic směřujících do Prahy (D1, D5, D8, D11)</a:t>
            </a: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3300"/>
                </a:solidFill>
              </a:rPr>
              <a:t>železniční – severní částí prochází hlavní železniční koridor </a:t>
            </a:r>
            <a:r>
              <a:rPr lang="cs-CZ" sz="2000" dirty="0">
                <a:solidFill>
                  <a:srgbClr val="FF3300"/>
                </a:solidFill>
              </a:rPr>
              <a:t>B</a:t>
            </a:r>
            <a:r>
              <a:rPr lang="cs-CZ" sz="2000" dirty="0" smtClean="0">
                <a:solidFill>
                  <a:srgbClr val="FF3300"/>
                </a:solidFill>
              </a:rPr>
              <a:t>erlín – Vídeň, tratě směr Plzeň a České Budějovice</a:t>
            </a: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3300"/>
                </a:solidFill>
              </a:rPr>
              <a:t>lodní – splavné úseky Labe a Vltavy (rekreační plavby)</a:t>
            </a: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3300"/>
                </a:solidFill>
              </a:rPr>
              <a:t>letecká – využití letiště v Praze – Ruzyni (kraj Praha) </a:t>
            </a:r>
          </a:p>
        </p:txBody>
      </p:sp>
      <p:pic>
        <p:nvPicPr>
          <p:cNvPr id="3074" name="Picture 2" descr="http://foto.ceskedalnice.cz/ilustracni/if3/i3f0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31" y="675142"/>
            <a:ext cx="2016224" cy="1344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426" y="2211710"/>
            <a:ext cx="2016224" cy="1357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22" y="3773190"/>
            <a:ext cx="2016224" cy="1370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1717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07504" y="987574"/>
            <a:ext cx="8928992" cy="23042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DFD39"/>
                </a:solidFill>
              </a:rPr>
              <a:t>Charakteristika služeb v cestovním ruchu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1800" b="1" dirty="0" smtClean="0">
                <a:solidFill>
                  <a:srgbClr val="FF3300"/>
                </a:solidFill>
              </a:rPr>
              <a:t>Ubytování</a:t>
            </a: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1800" dirty="0">
                <a:solidFill>
                  <a:srgbClr val="FF3300"/>
                </a:solidFill>
              </a:rPr>
              <a:t>asi 580 ubytovacích zařízení a přibližně 30 tis. lůžky</a:t>
            </a: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1800" dirty="0">
                <a:solidFill>
                  <a:srgbClr val="FF3300"/>
                </a:solidFill>
              </a:rPr>
              <a:t>v roce 2011 v nich ubytováno 680 tis. hostů, 1,8 mil. přenocování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1800" b="1" dirty="0" smtClean="0">
                <a:solidFill>
                  <a:srgbClr val="FF3300"/>
                </a:solidFill>
              </a:rPr>
              <a:t>stravování</a:t>
            </a: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srgbClr val="FF3300"/>
                </a:solidFill>
              </a:rPr>
              <a:t>lokální specialita – víno z místní vinařské oblasti v Polabí (Mělnicko) </a:t>
            </a:r>
          </a:p>
        </p:txBody>
      </p:sp>
      <p:pic>
        <p:nvPicPr>
          <p:cNvPr id="4098" name="Picture 2" descr="http://www.mezinami.cz/wp-content/uploads/Melnik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734" y="3307625"/>
            <a:ext cx="28575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slever.cz/uploaded/zamek_melnik_2/sklepy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311147"/>
            <a:ext cx="238125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svet-potravin.cz/shared/clanky/2851/sl%E1mov%E9_B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755898"/>
            <a:ext cx="1480718" cy="221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6125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24774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DFD39"/>
                </a:solidFill>
              </a:rPr>
              <a:t>ATRAKTIVITY CESTOVNÍHO RUCHU</a:t>
            </a:r>
          </a:p>
        </p:txBody>
      </p:sp>
      <p:pic>
        <p:nvPicPr>
          <p:cNvPr id="21" name="Picture 5" descr="http://www.poklad.cz/images/trasy/konepruske-jeskyne-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74" y="1674614"/>
            <a:ext cx="909236" cy="681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http://www.tvezdravi.cz/photos/doporucujeme/71958200drabske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170" y="2500235"/>
            <a:ext cx="912840" cy="644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http://www.kokorinsko.net/DSC_5006.jpg">
            <a:hlinkClick r:id="rId7"/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5" t="5175" r="2031" b="6781"/>
          <a:stretch/>
        </p:blipFill>
        <p:spPr bwMode="auto">
          <a:xfrm>
            <a:off x="184611" y="3327500"/>
            <a:ext cx="914400" cy="671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6" descr="Blaník">
            <a:hlinkClick r:id="rId9"/>
          </p:cNvPr>
          <p:cNvPicPr preferRelativeResize="0">
            <a:picLocks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11" y="4219663"/>
            <a:ext cx="914400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http://leto.in-pocasi.cz/strediska/kutna-hora/barbory.jpg">
            <a:hlinkClick r:id="rId11"/>
          </p:cNvPr>
          <p:cNvPicPr preferRelativeResize="0">
            <a:picLocks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4592" y="1782380"/>
            <a:ext cx="914400" cy="64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4" descr="http://www.navzduchu.cz/user-data/3krivoklat2.jpg">
            <a:hlinkClick r:id="rId13"/>
          </p:cNvPr>
          <p:cNvPicPr preferRelativeResize="0">
            <a:picLocks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591" y="3405410"/>
            <a:ext cx="914400" cy="64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2"/>
          <p:cNvPicPr preferRelativeResize="0">
            <a:picLocks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4976" y="1776578"/>
            <a:ext cx="914400" cy="64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0" name="Picture 4" descr="http://www.zamky-hrady.cz/1/img/kacina_let.jpg">
            <a:hlinkClick r:id="rId16"/>
          </p:cNvPr>
          <p:cNvPicPr preferRelativeResize="0">
            <a:picLocks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315" y="2606812"/>
            <a:ext cx="914400" cy="64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6" descr="http://www.zamek-veltrusy.cz/data/titulka/1csleft_1.jpg?gcm_date=1207461389">
            <a:hlinkClick r:id="rId18"/>
          </p:cNvPr>
          <p:cNvPicPr preferRelativeResize="0">
            <a:picLocks noChangeArrowheads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8" t="7741" r="3400" b="5829"/>
          <a:stretch/>
        </p:blipFill>
        <p:spPr bwMode="auto">
          <a:xfrm>
            <a:off x="6757591" y="4267434"/>
            <a:ext cx="914400" cy="64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2" name="Skupina 101"/>
          <p:cNvGrpSpPr/>
          <p:nvPr/>
        </p:nvGrpSpPr>
        <p:grpSpPr>
          <a:xfrm>
            <a:off x="2521363" y="1770476"/>
            <a:ext cx="3962039" cy="3168352"/>
            <a:chOff x="4895236" y="1767617"/>
            <a:chExt cx="3962039" cy="3168352"/>
          </a:xfrm>
        </p:grpSpPr>
        <p:grpSp>
          <p:nvGrpSpPr>
            <p:cNvPr id="103" name="Skupina 102"/>
            <p:cNvGrpSpPr/>
            <p:nvPr/>
          </p:nvGrpSpPr>
          <p:grpSpPr>
            <a:xfrm>
              <a:off x="4895236" y="1767617"/>
              <a:ext cx="3962039" cy="3168352"/>
              <a:chOff x="4895236" y="1767617"/>
              <a:chExt cx="3962039" cy="3168352"/>
            </a:xfrm>
          </p:grpSpPr>
          <p:grpSp>
            <p:nvGrpSpPr>
              <p:cNvPr id="107" name="Skupina 106"/>
              <p:cNvGrpSpPr/>
              <p:nvPr/>
            </p:nvGrpSpPr>
            <p:grpSpPr>
              <a:xfrm>
                <a:off x="4895236" y="1767617"/>
                <a:ext cx="3962039" cy="3168352"/>
                <a:chOff x="4895236" y="1761515"/>
                <a:chExt cx="3962039" cy="3168352"/>
              </a:xfrm>
            </p:grpSpPr>
            <p:grpSp>
              <p:nvGrpSpPr>
                <p:cNvPr id="117" name="Skupina 116"/>
                <p:cNvGrpSpPr/>
                <p:nvPr/>
              </p:nvGrpSpPr>
              <p:grpSpPr>
                <a:xfrm>
                  <a:off x="4895236" y="1761515"/>
                  <a:ext cx="3962039" cy="3168352"/>
                  <a:chOff x="4895236" y="1761515"/>
                  <a:chExt cx="3962039" cy="3168352"/>
                </a:xfrm>
              </p:grpSpPr>
              <p:grpSp>
                <p:nvGrpSpPr>
                  <p:cNvPr id="119" name="Skupina 118"/>
                  <p:cNvGrpSpPr/>
                  <p:nvPr/>
                </p:nvGrpSpPr>
                <p:grpSpPr>
                  <a:xfrm>
                    <a:off x="4895236" y="1761515"/>
                    <a:ext cx="3962039" cy="3168352"/>
                    <a:chOff x="4895236" y="1761515"/>
                    <a:chExt cx="3962039" cy="3168352"/>
                  </a:xfrm>
                </p:grpSpPr>
                <p:grpSp>
                  <p:nvGrpSpPr>
                    <p:cNvPr id="121" name="Skupina 120"/>
                    <p:cNvGrpSpPr/>
                    <p:nvPr/>
                  </p:nvGrpSpPr>
                  <p:grpSpPr>
                    <a:xfrm>
                      <a:off x="4895236" y="1761515"/>
                      <a:ext cx="3962039" cy="3168352"/>
                      <a:chOff x="4860032" y="1749378"/>
                      <a:chExt cx="3962039" cy="3168352"/>
                    </a:xfrm>
                  </p:grpSpPr>
                  <p:grpSp>
                    <p:nvGrpSpPr>
                      <p:cNvPr id="123" name="Skupina 122"/>
                      <p:cNvGrpSpPr/>
                      <p:nvPr/>
                    </p:nvGrpSpPr>
                    <p:grpSpPr>
                      <a:xfrm>
                        <a:off x="4860032" y="1749378"/>
                        <a:ext cx="3962039" cy="3168352"/>
                        <a:chOff x="4860032" y="1749378"/>
                        <a:chExt cx="3962039" cy="3168352"/>
                      </a:xfrm>
                    </p:grpSpPr>
                    <p:grpSp>
                      <p:nvGrpSpPr>
                        <p:cNvPr id="125" name="Skupina 124"/>
                        <p:cNvGrpSpPr/>
                        <p:nvPr/>
                      </p:nvGrpSpPr>
                      <p:grpSpPr>
                        <a:xfrm>
                          <a:off x="4860032" y="1749378"/>
                          <a:ext cx="3962039" cy="3168352"/>
                          <a:chOff x="4860032" y="1749378"/>
                          <a:chExt cx="3962039" cy="3168352"/>
                        </a:xfrm>
                      </p:grpSpPr>
                      <p:grpSp>
                        <p:nvGrpSpPr>
                          <p:cNvPr id="127" name="Skupina 126"/>
                          <p:cNvGrpSpPr/>
                          <p:nvPr/>
                        </p:nvGrpSpPr>
                        <p:grpSpPr>
                          <a:xfrm>
                            <a:off x="4860032" y="1749378"/>
                            <a:ext cx="3962039" cy="3168352"/>
                            <a:chOff x="4860032" y="1749378"/>
                            <a:chExt cx="3962039" cy="3168352"/>
                          </a:xfrm>
                        </p:grpSpPr>
                        <p:grpSp>
                          <p:nvGrpSpPr>
                            <p:cNvPr id="129" name="Skupina 128"/>
                            <p:cNvGrpSpPr/>
                            <p:nvPr/>
                          </p:nvGrpSpPr>
                          <p:grpSpPr>
                            <a:xfrm>
                              <a:off x="4860032" y="1749378"/>
                              <a:ext cx="3962039" cy="3168352"/>
                              <a:chOff x="4860032" y="1749378"/>
                              <a:chExt cx="3962039" cy="3168352"/>
                            </a:xfrm>
                          </p:grpSpPr>
                          <p:pic>
                            <p:nvPicPr>
                              <p:cNvPr id="131" name="Picture 2" descr="http://krajina.kr-stredocesky.cz/apollo/pictures/20041123133849552986.jpg"/>
                              <p:cNvPicPr>
                                <a:picLocks noChangeAspect="1" noChangeArrowheads="1"/>
                              </p:cNvPicPr>
                              <p:nvPr/>
                            </p:nvPicPr>
                            <p:blipFill>
                              <a:blip r:embed="rId20" cstate="print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860032" y="1749378"/>
                                <a:ext cx="3962039" cy="3168352"/>
                              </a:xfrm>
                              <a:prstGeom prst="rect">
                                <a:avLst/>
                              </a:prstGeom>
                              <a:noFill/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solidFill>
                                      <a:srgbClr val="FFFFFF"/>
                                    </a:solidFill>
                                  </a14:hiddenFill>
                                </a:ext>
                              </a:extLst>
                            </p:spPr>
                          </p:pic>
                          <p:sp>
                            <p:nvSpPr>
                              <p:cNvPr id="132" name="Ovál 131"/>
                              <p:cNvSpPr/>
                              <p:nvPr/>
                            </p:nvSpPr>
                            <p:spPr>
                              <a:xfrm>
                                <a:off x="6156176" y="3507854"/>
                                <a:ext cx="360040" cy="360040"/>
                              </a:xfrm>
                              <a:prstGeom prst="ellipse">
                                <a:avLst/>
                              </a:prstGeom>
                              <a:noFill/>
                              <a:ln>
                                <a:solidFill>
                                  <a:srgbClr val="002060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p:style>
                            <p:txBody>
                              <a:bodyPr rtlCol="0" anchor="ctr"/>
                              <a:lstStyle/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</p:txBody>
                          </p:sp>
                        </p:grpSp>
                        <p:sp>
                          <p:nvSpPr>
                            <p:cNvPr id="130" name="Ovál 129"/>
                            <p:cNvSpPr/>
                            <p:nvPr/>
                          </p:nvSpPr>
                          <p:spPr>
                            <a:xfrm>
                              <a:off x="7740352" y="1755480"/>
                              <a:ext cx="864096" cy="720080"/>
                            </a:xfrm>
                            <a:prstGeom prst="ellipse">
                              <a:avLst/>
                            </a:prstGeom>
                            <a:noFill/>
                            <a:ln>
                              <a:solidFill>
                                <a:srgbClr val="002060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/>
                            </a:p>
                          </p:txBody>
                        </p:sp>
                      </p:grpSp>
                      <p:sp>
                        <p:nvSpPr>
                          <p:cNvPr id="128" name="Ovál 127"/>
                          <p:cNvSpPr/>
                          <p:nvPr/>
                        </p:nvSpPr>
                        <p:spPr>
                          <a:xfrm>
                            <a:off x="6876256" y="2067694"/>
                            <a:ext cx="288032" cy="467763"/>
                          </a:xfrm>
                          <a:prstGeom prst="ellipse">
                            <a:avLst/>
                          </a:prstGeom>
                          <a:noFill/>
                          <a:ln>
                            <a:solidFill>
                              <a:srgbClr val="002060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126" name="Ovál 125"/>
                        <p:cNvSpPr/>
                        <p:nvPr/>
                      </p:nvSpPr>
                      <p:spPr>
                        <a:xfrm>
                          <a:off x="7416316" y="4299942"/>
                          <a:ext cx="216024" cy="216024"/>
                        </a:xfrm>
                        <a:prstGeom prst="ellipse">
                          <a:avLst/>
                        </a:prstGeom>
                        <a:noFill/>
                        <a:ln>
                          <a:solidFill>
                            <a:srgbClr val="002060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sp>
                    <p:nvSpPr>
                      <p:cNvPr id="124" name="Ovál 123"/>
                      <p:cNvSpPr/>
                      <p:nvPr/>
                    </p:nvSpPr>
                    <p:spPr>
                      <a:xfrm>
                        <a:off x="8127726" y="3543858"/>
                        <a:ext cx="144016" cy="144016"/>
                      </a:xfrm>
                      <a:prstGeom prst="ellipse">
                        <a:avLst/>
                      </a:prstGeom>
                      <a:noFill/>
                      <a:ln>
                        <a:solidFill>
                          <a:srgbClr val="00206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sp>
                  <p:nvSpPr>
                    <p:cNvPr id="122" name="Ovál 121"/>
                    <p:cNvSpPr/>
                    <p:nvPr/>
                  </p:nvSpPr>
                  <p:spPr>
                    <a:xfrm>
                      <a:off x="6400696" y="3628003"/>
                      <a:ext cx="107212" cy="107212"/>
                    </a:xfrm>
                    <a:prstGeom prst="ellipse">
                      <a:avLst/>
                    </a:prstGeom>
                    <a:noFill/>
                    <a:ln>
                      <a:solidFill>
                        <a:srgbClr val="00206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120" name="Ovál 119"/>
                  <p:cNvSpPr/>
                  <p:nvPr/>
                </p:nvSpPr>
                <p:spPr>
                  <a:xfrm>
                    <a:off x="5868144" y="3238479"/>
                    <a:ext cx="107212" cy="107212"/>
                  </a:xfrm>
                  <a:prstGeom prst="ellipse">
                    <a:avLst/>
                  </a:prstGeom>
                  <a:noFill/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118" name="Ovál 117"/>
                <p:cNvSpPr/>
                <p:nvPr/>
              </p:nvSpPr>
              <p:spPr>
                <a:xfrm>
                  <a:off x="7236296" y="3987243"/>
                  <a:ext cx="107212" cy="107212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08" name="Ovál 107"/>
              <p:cNvSpPr/>
              <p:nvPr/>
            </p:nvSpPr>
            <p:spPr>
              <a:xfrm>
                <a:off x="5960562" y="3826425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9" name="Ovál 108"/>
              <p:cNvSpPr/>
              <p:nvPr/>
            </p:nvSpPr>
            <p:spPr>
              <a:xfrm>
                <a:off x="5921750" y="3609601"/>
                <a:ext cx="162418" cy="150118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0" name="Ovál 109"/>
              <p:cNvSpPr/>
              <p:nvPr/>
            </p:nvSpPr>
            <p:spPr>
              <a:xfrm>
                <a:off x="7613938" y="3880031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1" name="Ovál 110"/>
              <p:cNvSpPr/>
              <p:nvPr/>
            </p:nvSpPr>
            <p:spPr>
              <a:xfrm>
                <a:off x="6660232" y="2827101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2" name="Ovál 111"/>
              <p:cNvSpPr/>
              <p:nvPr/>
            </p:nvSpPr>
            <p:spPr>
              <a:xfrm>
                <a:off x="7583031" y="3761020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3" name="Ovál 112"/>
              <p:cNvSpPr/>
              <p:nvPr/>
            </p:nvSpPr>
            <p:spPr>
              <a:xfrm>
                <a:off x="6382514" y="3987243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4" name="Ovál 113"/>
              <p:cNvSpPr/>
              <p:nvPr/>
            </p:nvSpPr>
            <p:spPr>
              <a:xfrm>
                <a:off x="8253340" y="3502389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5" name="Ovál 114"/>
              <p:cNvSpPr/>
              <p:nvPr/>
            </p:nvSpPr>
            <p:spPr>
              <a:xfrm>
                <a:off x="6121380" y="4210969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6" name="Ovál 115"/>
              <p:cNvSpPr/>
              <p:nvPr/>
            </p:nvSpPr>
            <p:spPr>
              <a:xfrm>
                <a:off x="6067774" y="3078133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4" name="Ovál 103"/>
            <p:cNvSpPr/>
            <p:nvPr/>
          </p:nvSpPr>
          <p:spPr>
            <a:xfrm>
              <a:off x="7613938" y="2386587"/>
              <a:ext cx="107212" cy="107212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Ovál 104"/>
            <p:cNvSpPr/>
            <p:nvPr/>
          </p:nvSpPr>
          <p:spPr>
            <a:xfrm>
              <a:off x="7001870" y="3763921"/>
              <a:ext cx="107212" cy="107212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Ovál 105"/>
            <p:cNvSpPr/>
            <p:nvPr/>
          </p:nvSpPr>
          <p:spPr>
            <a:xfrm>
              <a:off x="5760932" y="3091794"/>
              <a:ext cx="107212" cy="107212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33" name="Picture 2" descr="http://historie-dejepis.ic.cz/files/P1070744.JPG">
            <a:hlinkClick r:id="rId21"/>
          </p:cNvPr>
          <p:cNvPicPr preferRelativeResize="0">
            <a:picLocks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8664" y="1674614"/>
            <a:ext cx="914400" cy="64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4" descr="http://turistickyatlas.cz/galery/galerie/Hrad_Tocnik.jpg">
            <a:hlinkClick r:id="rId23"/>
          </p:cNvPr>
          <p:cNvPicPr preferRelativeResize="0">
            <a:picLocks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8664" y="2507760"/>
            <a:ext cx="914400" cy="64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5" name="Picture 6" descr="http://www.sousto.cz/wp-content/gallery/road-trip-sazava-a-cesky-sternberk/foto1-5.jpg">
            <a:hlinkClick r:id="rId25"/>
          </p:cNvPr>
          <p:cNvPicPr preferRelativeResize="0">
            <a:picLocks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223" y="4202776"/>
            <a:ext cx="914400" cy="64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6" name="Picture 8" descr="http://volby2008.kr-stredocesky.cz/data2/dep_22/Svata_hora_Pribram_JPG.JPG">
            <a:hlinkClick r:id="rId27"/>
          </p:cNvPr>
          <p:cNvPicPr preferRelativeResize="0">
            <a:picLocks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4323" y="4267434"/>
            <a:ext cx="914400" cy="64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7" name="Picture 10" descr="http://www.chalupa-sazava.cz/klaster1.jpg">
            <a:hlinkClick r:id="rId29"/>
          </p:cNvPr>
          <p:cNvPicPr preferRelativeResize="0">
            <a:picLocks noChangeArrowheads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659" y="3337596"/>
            <a:ext cx="914400" cy="64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8" name="Picture 3"/>
          <p:cNvPicPr preferRelativeResize="0">
            <a:picLocks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43174"/>
            <a:ext cx="914400" cy="64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9" name="Picture 2" descr="http://media.regionycr.cz/articles/n/2012-11-25_12-10-13_Nove-SKODA-MUZEUM-v-Mlade-Boleslavi_z-SKODA-AUTO-as.jpg">
            <a:hlinkClick r:id="rId32"/>
          </p:cNvPr>
          <p:cNvPicPr preferRelativeResize="0">
            <a:picLocks noChangeArrowheads="1"/>
          </p:cNvPicPr>
          <p:nvPr/>
        </p:nvPicPr>
        <p:blipFill rotWithShape="1"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881"/>
          <a:stretch/>
        </p:blipFill>
        <p:spPr bwMode="auto">
          <a:xfrm>
            <a:off x="6948264" y="332207"/>
            <a:ext cx="914400" cy="64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0" name="Picture 5" descr="http://www.homegallery.cz/images/lesany.jpg">
            <a:hlinkClick r:id="rId34"/>
          </p:cNvPr>
          <p:cNvPicPr preferRelativeResize="0">
            <a:picLocks noChangeArrowheads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0324" y="332207"/>
            <a:ext cx="914400" cy="64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1" name="Picture 6"/>
          <p:cNvPicPr preferRelativeResize="0">
            <a:picLocks noChangeArrowheads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3002"/>
            <a:ext cx="914400" cy="64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2"/>
          <p:cNvPicPr>
            <a:picLocks noChangeAspect="1" noChangeArrowheads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2991" y="2581611"/>
            <a:ext cx="926401" cy="69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Zámek Konopiště">
            <a:hlinkClick r:id="rId38"/>
          </p:cNvPr>
          <p:cNvPicPr>
            <a:picLocks noChangeAspect="1" noChangeArrowheads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2991" y="3418980"/>
            <a:ext cx="939439" cy="624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19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99602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DFD39"/>
                </a:solidFill>
              </a:rPr>
              <a:t>PŘÍRODNÍ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631066" y="2215422"/>
            <a:ext cx="3384376" cy="8434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DFD39"/>
                </a:solidFill>
              </a:rPr>
              <a:t> </a:t>
            </a:r>
            <a:r>
              <a:rPr lang="cs-CZ" sz="4800" dirty="0" smtClean="0">
                <a:solidFill>
                  <a:srgbClr val="FF3300"/>
                </a:solidFill>
              </a:rPr>
              <a:t>ČESKÝ KRAS</a:t>
            </a:r>
            <a:r>
              <a:rPr lang="cs-CZ" sz="4800" dirty="0" smtClean="0">
                <a:solidFill>
                  <a:srgbClr val="FDFD39"/>
                </a:solidFill>
              </a:rPr>
              <a:t> </a:t>
            </a:r>
          </a:p>
        </p:txBody>
      </p:sp>
      <p:grpSp>
        <p:nvGrpSpPr>
          <p:cNvPr id="13" name="Skupina 12"/>
          <p:cNvGrpSpPr/>
          <p:nvPr/>
        </p:nvGrpSpPr>
        <p:grpSpPr>
          <a:xfrm>
            <a:off x="4860032" y="1749378"/>
            <a:ext cx="3962039" cy="3168352"/>
            <a:chOff x="4860032" y="1749378"/>
            <a:chExt cx="3962039" cy="3168352"/>
          </a:xfrm>
        </p:grpSpPr>
        <p:pic>
          <p:nvPicPr>
            <p:cNvPr id="5122" name="Picture 2" descr="http://krajina.kr-stredocesky.cz/apollo/pictures/20041123133849552986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1749378"/>
              <a:ext cx="3962039" cy="31683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Ovál 11"/>
            <p:cNvSpPr/>
            <p:nvPr/>
          </p:nvSpPr>
          <p:spPr>
            <a:xfrm>
              <a:off x="6156176" y="3507854"/>
              <a:ext cx="360040" cy="36004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6146" name="Picture 2" descr="http://www.font.cz/res/data/045/005766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058866"/>
            <a:ext cx="1512168" cy="153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10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99602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PŘÍRODNÍ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611560" y="1419622"/>
            <a:ext cx="8377482" cy="31683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800" dirty="0" smtClean="0">
                <a:solidFill>
                  <a:srgbClr val="FDFD39"/>
                </a:solidFill>
              </a:rPr>
              <a:t> </a:t>
            </a:r>
            <a:r>
              <a:rPr lang="cs-CZ" sz="2800" dirty="0" smtClean="0">
                <a:solidFill>
                  <a:srgbClr val="FF3300"/>
                </a:solidFill>
              </a:rPr>
              <a:t>ČESKÝ KRAS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3300"/>
                </a:solidFill>
              </a:rPr>
              <a:t>CHKO</a:t>
            </a:r>
            <a:r>
              <a:rPr lang="cs-CZ" sz="2800" dirty="0" smtClean="0">
                <a:solidFill>
                  <a:srgbClr val="FDFD39"/>
                </a:solidFill>
              </a:rPr>
              <a:t> </a:t>
            </a:r>
            <a:r>
              <a:rPr lang="cs-CZ" sz="2800" dirty="0" smtClean="0">
                <a:solidFill>
                  <a:srgbClr val="FF3300"/>
                </a:solidFill>
              </a:rPr>
              <a:t>v okolí Berouna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800" dirty="0">
                <a:solidFill>
                  <a:srgbClr val="FF3300"/>
                </a:solidFill>
              </a:rPr>
              <a:t>l</a:t>
            </a:r>
            <a:r>
              <a:rPr lang="cs-CZ" sz="2800" dirty="0" smtClean="0">
                <a:solidFill>
                  <a:srgbClr val="FF3300"/>
                </a:solidFill>
              </a:rPr>
              <a:t>eží v ní i hrad Karlštejn (viz dále)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3300"/>
                </a:solidFill>
              </a:rPr>
              <a:t>Koněpruské jeskyně – vápencová krápníková výzdoba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800" dirty="0">
                <a:solidFill>
                  <a:srgbClr val="FF3300"/>
                </a:solidFill>
              </a:rPr>
              <a:t>v</a:t>
            </a:r>
            <a:r>
              <a:rPr lang="cs-CZ" sz="2800" dirty="0" smtClean="0">
                <a:solidFill>
                  <a:srgbClr val="FF3300"/>
                </a:solidFill>
              </a:rPr>
              <a:t>ápencové lomy (Malá a Velká Amerika)</a:t>
            </a:r>
            <a:endParaRPr lang="cs-CZ" sz="2800" dirty="0" smtClean="0">
              <a:solidFill>
                <a:srgbClr val="FDFD39"/>
              </a:solidFill>
            </a:endParaRPr>
          </a:p>
        </p:txBody>
      </p:sp>
      <p:pic>
        <p:nvPicPr>
          <p:cNvPr id="6146" name="Picture 2" descr="http://www.ok1vei.com/wff/pics/mapa_okff_016_cz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563638"/>
            <a:ext cx="3120898" cy="1746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3889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99602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PŘÍRODNÍ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608282" y="2695025"/>
            <a:ext cx="1914620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rgbClr val="FF3300"/>
                </a:solidFill>
              </a:rPr>
              <a:t>ČESKÝ KRAS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392" y="753593"/>
            <a:ext cx="1780110" cy="2373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 descr="http://www.poklad.cz/images/trasy/konepruske-jeskyne-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46" y="3364755"/>
            <a:ext cx="1935071" cy="1451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4" descr="C:\Documents and Settings\Honza\Plocha\Fota z cest\2009\dovolená 2009\dovolená miláček\IMG_1539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87822" y="3363838"/>
            <a:ext cx="2752552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C:\Documents and Settings\Honza\Plocha\Fota z cest\2009\dovolená 2009\moje fotky\Obraz226.jp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37500" y="1571629"/>
            <a:ext cx="1656184" cy="104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291" y="673999"/>
            <a:ext cx="1899501" cy="2453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obrázek 5" descr="C:\Documents and Settings\Honza\Plocha\Fota z cest\2009\dovolená 2009\dovolená miláček\IMG_1536.JP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58920" y="3381594"/>
            <a:ext cx="1899501" cy="13802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92501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99602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DFD39"/>
                </a:solidFill>
              </a:rPr>
              <a:t>PŘÍRODNÍ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611560" y="2475560"/>
            <a:ext cx="3384376" cy="8434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DFD39"/>
                </a:solidFill>
              </a:rPr>
              <a:t> </a:t>
            </a:r>
            <a:r>
              <a:rPr lang="cs-CZ" sz="4800" dirty="0" smtClean="0">
                <a:solidFill>
                  <a:srgbClr val="FF3300"/>
                </a:solidFill>
              </a:rPr>
              <a:t>ČESKÝ RÁJ</a:t>
            </a:r>
            <a:r>
              <a:rPr lang="cs-CZ" sz="4800" dirty="0" smtClean="0">
                <a:solidFill>
                  <a:srgbClr val="FDFD39"/>
                </a:solidFill>
              </a:rPr>
              <a:t> </a:t>
            </a:r>
          </a:p>
        </p:txBody>
      </p:sp>
      <p:grpSp>
        <p:nvGrpSpPr>
          <p:cNvPr id="17" name="Skupina 16"/>
          <p:cNvGrpSpPr/>
          <p:nvPr/>
        </p:nvGrpSpPr>
        <p:grpSpPr>
          <a:xfrm>
            <a:off x="4860032" y="1749378"/>
            <a:ext cx="3962039" cy="3168352"/>
            <a:chOff x="4860032" y="1749378"/>
            <a:chExt cx="3962039" cy="3168352"/>
          </a:xfrm>
        </p:grpSpPr>
        <p:grpSp>
          <p:nvGrpSpPr>
            <p:cNvPr id="13" name="Skupina 12"/>
            <p:cNvGrpSpPr/>
            <p:nvPr/>
          </p:nvGrpSpPr>
          <p:grpSpPr>
            <a:xfrm>
              <a:off x="4860032" y="1749378"/>
              <a:ext cx="3962039" cy="3168352"/>
              <a:chOff x="4860032" y="1749378"/>
              <a:chExt cx="3962039" cy="3168352"/>
            </a:xfrm>
          </p:grpSpPr>
          <p:pic>
            <p:nvPicPr>
              <p:cNvPr id="5122" name="Picture 2" descr="http://krajina.kr-stredocesky.cz/apollo/pictures/20041123133849552986.jp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860032" y="1749378"/>
                <a:ext cx="3962039" cy="316835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2" name="Ovál 11"/>
              <p:cNvSpPr/>
              <p:nvPr/>
            </p:nvSpPr>
            <p:spPr>
              <a:xfrm>
                <a:off x="6156176" y="3507854"/>
                <a:ext cx="360040" cy="360040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</p:txBody>
          </p:sp>
        </p:grpSp>
        <p:sp>
          <p:nvSpPr>
            <p:cNvPr id="16" name="Ovál 15"/>
            <p:cNvSpPr/>
            <p:nvPr/>
          </p:nvSpPr>
          <p:spPr>
            <a:xfrm>
              <a:off x="7740352" y="1755480"/>
              <a:ext cx="864096" cy="72008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 smtClean="0"/>
            </a:p>
            <a:p>
              <a:pPr algn="ctr"/>
              <a:endParaRPr lang="cs-CZ" dirty="0"/>
            </a:p>
            <a:p>
              <a:pPr algn="ctr"/>
              <a:endParaRPr lang="cs-CZ" dirty="0"/>
            </a:p>
          </p:txBody>
        </p:sp>
      </p:grpSp>
      <p:pic>
        <p:nvPicPr>
          <p:cNvPr id="18" name="Picture 2" descr="http://www.geopark-ceskyraj.cz/user/images/logo-chko-crj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219822"/>
            <a:ext cx="1546219" cy="1513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2285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13" y="-24650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29317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PŘÍRODNÍ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628629" y="987574"/>
            <a:ext cx="5112568" cy="31683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800" dirty="0" smtClean="0">
                <a:solidFill>
                  <a:srgbClr val="FDFD39"/>
                </a:solidFill>
              </a:rPr>
              <a:t> </a:t>
            </a:r>
            <a:r>
              <a:rPr lang="cs-CZ" sz="2800" dirty="0" smtClean="0">
                <a:solidFill>
                  <a:srgbClr val="FF3300"/>
                </a:solidFill>
              </a:rPr>
              <a:t>ČESKÝ RÁJ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CHKO</a:t>
            </a:r>
            <a:r>
              <a:rPr lang="cs-CZ" sz="2600" dirty="0" smtClean="0">
                <a:solidFill>
                  <a:srgbClr val="FDFD39"/>
                </a:solidFill>
              </a:rPr>
              <a:t> </a:t>
            </a:r>
            <a:r>
              <a:rPr lang="cs-CZ" sz="2600" dirty="0" smtClean="0">
                <a:solidFill>
                  <a:srgbClr val="FF3300"/>
                </a:solidFill>
              </a:rPr>
              <a:t>částečně</a:t>
            </a:r>
            <a:r>
              <a:rPr lang="cs-CZ" sz="2600" dirty="0" smtClean="0">
                <a:solidFill>
                  <a:srgbClr val="FDFD39"/>
                </a:solidFill>
              </a:rPr>
              <a:t> </a:t>
            </a:r>
            <a:r>
              <a:rPr lang="cs-CZ" sz="2600" dirty="0" smtClean="0">
                <a:solidFill>
                  <a:srgbClr val="FF3300"/>
                </a:solidFill>
              </a:rPr>
              <a:t>zasahující na území kraje v jeho severovýchodní části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>
                <a:solidFill>
                  <a:srgbClr val="FF3300"/>
                </a:solidFill>
              </a:rPr>
              <a:t>h</a:t>
            </a:r>
            <a:r>
              <a:rPr lang="cs-CZ" sz="2600" dirty="0" smtClean="0">
                <a:solidFill>
                  <a:srgbClr val="FF3300"/>
                </a:solidFill>
              </a:rPr>
              <a:t>rady a zámky: Drábské světničky, </a:t>
            </a:r>
            <a:r>
              <a:rPr lang="cs-CZ" sz="2600" dirty="0">
                <a:solidFill>
                  <a:srgbClr val="FF3300"/>
                </a:solidFill>
              </a:rPr>
              <a:t>V</a:t>
            </a:r>
            <a:r>
              <a:rPr lang="cs-CZ" sz="2600" dirty="0" smtClean="0">
                <a:solidFill>
                  <a:srgbClr val="FF3300"/>
                </a:solidFill>
              </a:rPr>
              <a:t>alečov, Mnichovo Hradiště 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Skalní útvary: </a:t>
            </a:r>
            <a:r>
              <a:rPr lang="cs-CZ" sz="2600" dirty="0">
                <a:solidFill>
                  <a:srgbClr val="FF3300"/>
                </a:solidFill>
              </a:rPr>
              <a:t>P</a:t>
            </a:r>
            <a:r>
              <a:rPr lang="cs-CZ" sz="2600" dirty="0" smtClean="0">
                <a:solidFill>
                  <a:srgbClr val="FF3300"/>
                </a:solidFill>
              </a:rPr>
              <a:t>říhrazské skály, Mužský </a:t>
            </a:r>
          </a:p>
        </p:txBody>
      </p:sp>
      <p:grpSp>
        <p:nvGrpSpPr>
          <p:cNvPr id="16" name="Skupina 15"/>
          <p:cNvGrpSpPr/>
          <p:nvPr/>
        </p:nvGrpSpPr>
        <p:grpSpPr>
          <a:xfrm>
            <a:off x="5802490" y="1506982"/>
            <a:ext cx="3180640" cy="3425680"/>
            <a:chOff x="5802490" y="1506982"/>
            <a:chExt cx="3180640" cy="3425680"/>
          </a:xfrm>
        </p:grpSpPr>
        <p:grpSp>
          <p:nvGrpSpPr>
            <p:cNvPr id="13" name="Skupina 12"/>
            <p:cNvGrpSpPr/>
            <p:nvPr/>
          </p:nvGrpSpPr>
          <p:grpSpPr>
            <a:xfrm>
              <a:off x="5958794" y="1506982"/>
              <a:ext cx="3024336" cy="3425680"/>
              <a:chOff x="0" y="-1958642"/>
              <a:chExt cx="7620000" cy="7324726"/>
            </a:xfrm>
          </p:grpSpPr>
          <p:grpSp>
            <p:nvGrpSpPr>
              <p:cNvPr id="3" name="Skupina 2"/>
              <p:cNvGrpSpPr/>
              <p:nvPr/>
            </p:nvGrpSpPr>
            <p:grpSpPr>
              <a:xfrm>
                <a:off x="0" y="-1958642"/>
                <a:ext cx="7620000" cy="7324726"/>
                <a:chOff x="0" y="-1958642"/>
                <a:chExt cx="7620000" cy="7324726"/>
              </a:xfrm>
            </p:grpSpPr>
            <p:pic>
              <p:nvPicPr>
                <p:cNvPr id="1026" name="Picture 2" descr="Mapa CHKO">
                  <a:hlinkClick r:id="rId4"/>
                </p:cNvPr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-1958642"/>
                  <a:ext cx="7620000" cy="7324726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2" name="Ovál 1"/>
                <p:cNvSpPr/>
                <p:nvPr/>
              </p:nvSpPr>
              <p:spPr>
                <a:xfrm>
                  <a:off x="971600" y="699542"/>
                  <a:ext cx="1440160" cy="1800200"/>
                </a:xfrm>
                <a:prstGeom prst="ellipse">
                  <a:avLst/>
                </a:prstGeom>
                <a:no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2" name="Přímá spojnice se šipkou 11"/>
              <p:cNvCxnSpPr/>
              <p:nvPr/>
            </p:nvCxnSpPr>
            <p:spPr>
              <a:xfrm flipH="1" flipV="1">
                <a:off x="1619672" y="1599642"/>
                <a:ext cx="72008" cy="1908212"/>
              </a:xfrm>
              <a:prstGeom prst="straightConnector1">
                <a:avLst/>
              </a:prstGeom>
              <a:ln w="2540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8" name="Podnadpis 2"/>
            <p:cNvSpPr txBox="1">
              <a:spLocks/>
            </p:cNvSpPr>
            <p:nvPr/>
          </p:nvSpPr>
          <p:spPr>
            <a:xfrm>
              <a:off x="5802490" y="3939902"/>
              <a:ext cx="2352917" cy="432048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400" dirty="0" smtClean="0">
                  <a:solidFill>
                    <a:srgbClr val="FF0000"/>
                  </a:solidFill>
                </a:rPr>
                <a:t>Středočeský kraj</a:t>
              </a:r>
              <a:r>
                <a:rPr lang="cs-CZ" sz="2400" dirty="0" smtClean="0">
                  <a:solidFill>
                    <a:srgbClr val="FDFD39"/>
                  </a:solidFill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01291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99602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PŘÍRODNÍ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786195" y="1345035"/>
            <a:ext cx="1755806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rgbClr val="FF3300"/>
                </a:solidFill>
              </a:rPr>
              <a:t>ČESKÝ RÁJ</a:t>
            </a:r>
          </a:p>
        </p:txBody>
      </p:sp>
      <p:pic>
        <p:nvPicPr>
          <p:cNvPr id="2050" name="Picture 2" descr="Valečov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638" y="1851670"/>
            <a:ext cx="2575935" cy="1931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Vrch Mužský | Příhrazské skály | Český ráj">
            <a:hlinkClick r:id="rId5" tooltip="Vrch Mužský | Příhrazské skály | Český ráj&#10;(Přejít na další fotku)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708" y="3075806"/>
            <a:ext cx="2595797" cy="1792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aaa-inzerce.cz/image.php?idx=54377&amp;mw=599&amp;mh=429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13" y="765691"/>
            <a:ext cx="2578251" cy="184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tvezdravi.cz/photos/doporucujeme/71958200drabske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02" y="3075806"/>
            <a:ext cx="2578251" cy="1818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765691"/>
            <a:ext cx="2603477" cy="184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Podnadpis 2"/>
          <p:cNvSpPr txBox="1">
            <a:spLocks/>
          </p:cNvSpPr>
          <p:nvPr/>
        </p:nvSpPr>
        <p:spPr>
          <a:xfrm>
            <a:off x="6804248" y="2660312"/>
            <a:ext cx="1888976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3300"/>
                </a:solidFill>
              </a:rPr>
              <a:t>Mnichovo Hradiště</a:t>
            </a: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679392" y="2701734"/>
            <a:ext cx="1584176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3300"/>
                </a:solidFill>
              </a:rPr>
              <a:t>Příhrazské skály</a:t>
            </a: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4124843" y="3831307"/>
            <a:ext cx="881498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3300"/>
                </a:solidFill>
              </a:rPr>
              <a:t>Valečov</a:t>
            </a: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2790995" y="4553863"/>
            <a:ext cx="1774597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3300"/>
                </a:solidFill>
              </a:rPr>
              <a:t>Drábské světničky</a:t>
            </a: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5506655" y="4565211"/>
            <a:ext cx="976869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3300"/>
                </a:solidFill>
              </a:rPr>
              <a:t>Mužský</a:t>
            </a:r>
          </a:p>
        </p:txBody>
      </p:sp>
    </p:spTree>
    <p:extLst>
      <p:ext uri="{BB962C8B-B14F-4D97-AF65-F5344CB8AC3E}">
        <p14:creationId xmlns:p14="http://schemas.microsoft.com/office/powerpoint/2010/main" val="1353485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  <p:bldP spid="20" grpId="0" build="p"/>
      <p:bldP spid="21" grpId="0" build="p"/>
      <p:bldP spid="22" grpId="0" build="p"/>
      <p:bldP spid="23" grpId="0" build="p"/>
      <p:bldP spid="2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99602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DFD39"/>
                </a:solidFill>
              </a:rPr>
              <a:t>PŘÍRODNÍ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617330" y="2327823"/>
            <a:ext cx="3528392" cy="8434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F3300"/>
                </a:solidFill>
              </a:rPr>
              <a:t>KOKOŘÍNSKO</a:t>
            </a:r>
            <a:r>
              <a:rPr lang="cs-CZ" sz="4800" dirty="0" smtClean="0">
                <a:solidFill>
                  <a:srgbClr val="FDFD39"/>
                </a:solidFill>
              </a:rPr>
              <a:t>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4860032" y="1749378"/>
            <a:ext cx="3962039" cy="3168352"/>
            <a:chOff x="4860032" y="1749378"/>
            <a:chExt cx="3962039" cy="3168352"/>
          </a:xfrm>
        </p:grpSpPr>
        <p:grpSp>
          <p:nvGrpSpPr>
            <p:cNvPr id="17" name="Skupina 16"/>
            <p:cNvGrpSpPr/>
            <p:nvPr/>
          </p:nvGrpSpPr>
          <p:grpSpPr>
            <a:xfrm>
              <a:off x="4860032" y="1749378"/>
              <a:ext cx="3962039" cy="3168352"/>
              <a:chOff x="4860032" y="1749378"/>
              <a:chExt cx="3962039" cy="3168352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4860032" y="1749378"/>
                <a:ext cx="3962039" cy="3168352"/>
                <a:chOff x="4860032" y="1749378"/>
                <a:chExt cx="3962039" cy="3168352"/>
              </a:xfrm>
            </p:grpSpPr>
            <p:pic>
              <p:nvPicPr>
                <p:cNvPr id="5122" name="Picture 2" descr="http://krajina.kr-stredocesky.cz/apollo/pictures/20041123133849552986.jpg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860032" y="1749378"/>
                  <a:ext cx="3962039" cy="3168352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12" name="Ovál 11"/>
                <p:cNvSpPr/>
                <p:nvPr/>
              </p:nvSpPr>
              <p:spPr>
                <a:xfrm>
                  <a:off x="6156176" y="3507854"/>
                  <a:ext cx="360040" cy="360040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</p:txBody>
            </p:sp>
          </p:grpSp>
          <p:sp>
            <p:nvSpPr>
              <p:cNvPr id="16" name="Ovál 15"/>
              <p:cNvSpPr/>
              <p:nvPr/>
            </p:nvSpPr>
            <p:spPr>
              <a:xfrm>
                <a:off x="7740352" y="1755480"/>
                <a:ext cx="864096" cy="720080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  <a:p>
                <a:pPr algn="ctr"/>
                <a:endParaRPr lang="cs-CZ" dirty="0"/>
              </a:p>
            </p:txBody>
          </p:sp>
        </p:grpSp>
        <p:sp>
          <p:nvSpPr>
            <p:cNvPr id="2" name="Ovál 1"/>
            <p:cNvSpPr/>
            <p:nvPr/>
          </p:nvSpPr>
          <p:spPr>
            <a:xfrm>
              <a:off x="6876256" y="2067694"/>
              <a:ext cx="288032" cy="46776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8" name="Picture 4" descr="http://old.ochranaprirody.cz/res/data/074/010677_03_028123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416" y="3179741"/>
            <a:ext cx="1546219" cy="153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387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637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29317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PŘÍRODNÍ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108273" y="1347614"/>
            <a:ext cx="6551960" cy="34563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800" dirty="0" smtClean="0">
                <a:solidFill>
                  <a:srgbClr val="FDFD39"/>
                </a:solidFill>
              </a:rPr>
              <a:t> </a:t>
            </a:r>
            <a:r>
              <a:rPr lang="cs-CZ" sz="2800" dirty="0" smtClean="0">
                <a:solidFill>
                  <a:srgbClr val="FF3300"/>
                </a:solidFill>
              </a:rPr>
              <a:t>KOKOŘÍNSKO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CHKO</a:t>
            </a:r>
            <a:r>
              <a:rPr lang="cs-CZ" sz="2600" dirty="0" smtClean="0">
                <a:solidFill>
                  <a:srgbClr val="FDFD39"/>
                </a:solidFill>
              </a:rPr>
              <a:t> </a:t>
            </a:r>
            <a:r>
              <a:rPr lang="cs-CZ" sz="2600" dirty="0" smtClean="0">
                <a:solidFill>
                  <a:srgbClr val="FF3300"/>
                </a:solidFill>
              </a:rPr>
              <a:t>ležící většinou území na severu Středočeského kraje 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kaňonovitá oblast s pískovcovými skalami (Kokořínské pokličky) 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>
                <a:solidFill>
                  <a:srgbClr val="FF3300"/>
                </a:solidFill>
              </a:rPr>
              <a:t>v</a:t>
            </a:r>
            <a:r>
              <a:rPr lang="cs-CZ" sz="2600" dirty="0" smtClean="0">
                <a:solidFill>
                  <a:srgbClr val="FF3300"/>
                </a:solidFill>
              </a:rPr>
              <a:t> oblasti leží hrady Kokořín a Houska, nedaleko soutok Labe a Vltavy (poblíž Mělníka)</a:t>
            </a:r>
          </a:p>
        </p:txBody>
      </p:sp>
      <p:pic>
        <p:nvPicPr>
          <p:cNvPr id="3074" name="Picture 2" descr="Maloplošná zvláště chráněná území a památné stromy v CHKO Kokořínsk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487" y="1779662"/>
            <a:ext cx="197705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5642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406" y="-28761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47305" y="1353227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PŘÍRODNÍ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624909" y="1993836"/>
            <a:ext cx="2078378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rgbClr val="FF3300"/>
                </a:solidFill>
              </a:rPr>
              <a:t>KOKOŘÍNSKO</a:t>
            </a: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6732240" y="2494093"/>
            <a:ext cx="1888976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3300"/>
                </a:solidFill>
              </a:rPr>
              <a:t>Kokořínské pokličky</a:t>
            </a: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816293" y="2505739"/>
            <a:ext cx="1584176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3300"/>
                </a:solidFill>
              </a:rPr>
              <a:t>skály u Harasova</a:t>
            </a: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1138038" y="4753256"/>
            <a:ext cx="940684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3300"/>
                </a:solidFill>
              </a:rPr>
              <a:t>Kokořín</a:t>
            </a: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3698726" y="4753254"/>
            <a:ext cx="1930744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>
                <a:solidFill>
                  <a:srgbClr val="FF3300"/>
                </a:solidFill>
              </a:rPr>
              <a:t>s</a:t>
            </a:r>
            <a:r>
              <a:rPr lang="cs-CZ" sz="1600" dirty="0" smtClean="0">
                <a:solidFill>
                  <a:srgbClr val="FF3300"/>
                </a:solidFill>
              </a:rPr>
              <a:t>outok Labe a Vltavy</a:t>
            </a: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7308304" y="4753255"/>
            <a:ext cx="976869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3300"/>
                </a:solidFill>
              </a:rPr>
              <a:t>Houska</a:t>
            </a:r>
          </a:p>
        </p:txBody>
      </p:sp>
      <p:pic>
        <p:nvPicPr>
          <p:cNvPr id="5124" name="Picture 4" descr="http://www.kokorinsko.net/DSC_5006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5" t="5175" r="2031" b="6781"/>
          <a:stretch/>
        </p:blipFill>
        <p:spPr bwMode="auto">
          <a:xfrm>
            <a:off x="6300192" y="696234"/>
            <a:ext cx="2596116" cy="172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kokorinsko.net/DSC_8888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5" t="4661" r="2295" b="5680"/>
          <a:stretch/>
        </p:blipFill>
        <p:spPr bwMode="auto">
          <a:xfrm>
            <a:off x="305331" y="753491"/>
            <a:ext cx="2606100" cy="172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482" y="2960075"/>
            <a:ext cx="2613232" cy="173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 descr="http://fos.tym.cz/obr1/houska2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324" y="2979200"/>
            <a:ext cx="2610989" cy="1714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rad Kokořín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58"/>
          <a:stretch/>
        </p:blipFill>
        <p:spPr bwMode="auto">
          <a:xfrm>
            <a:off x="305331" y="2983542"/>
            <a:ext cx="2619091" cy="170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9909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  <p:bldP spid="20" grpId="0" build="p"/>
      <p:bldP spid="21" grpId="0" build="p"/>
      <p:bldP spid="22" grpId="0" build="p"/>
      <p:bldP spid="23" grpId="0" build="p"/>
      <p:bldP spid="2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99602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DFD39"/>
                </a:solidFill>
              </a:rPr>
              <a:t>PŘÍRODNÍ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617330" y="2327823"/>
            <a:ext cx="3528392" cy="8434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F3300"/>
                </a:solidFill>
              </a:rPr>
              <a:t>BLANÍK</a:t>
            </a:r>
            <a:r>
              <a:rPr lang="cs-CZ" sz="4800" dirty="0" smtClean="0">
                <a:solidFill>
                  <a:srgbClr val="FDFD39"/>
                </a:solidFill>
              </a:rPr>
              <a:t> </a:t>
            </a:r>
          </a:p>
        </p:txBody>
      </p:sp>
      <p:pic>
        <p:nvPicPr>
          <p:cNvPr id="9218" name="Picture 2" descr="http://old.ochranaprirody.cz/res/data/154/020286_03_058846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3265" y="3171267"/>
            <a:ext cx="1949101" cy="1200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4860032" y="1749378"/>
            <a:ext cx="3962039" cy="3168352"/>
            <a:chOff x="4860032" y="1749378"/>
            <a:chExt cx="3962039" cy="3168352"/>
          </a:xfrm>
        </p:grpSpPr>
        <p:grpSp>
          <p:nvGrpSpPr>
            <p:cNvPr id="3" name="Skupina 2"/>
            <p:cNvGrpSpPr/>
            <p:nvPr/>
          </p:nvGrpSpPr>
          <p:grpSpPr>
            <a:xfrm>
              <a:off x="4860032" y="1749378"/>
              <a:ext cx="3962039" cy="3168352"/>
              <a:chOff x="4860032" y="1749378"/>
              <a:chExt cx="3962039" cy="3168352"/>
            </a:xfrm>
          </p:grpSpPr>
          <p:grpSp>
            <p:nvGrpSpPr>
              <p:cNvPr id="17" name="Skupina 16"/>
              <p:cNvGrpSpPr/>
              <p:nvPr/>
            </p:nvGrpSpPr>
            <p:grpSpPr>
              <a:xfrm>
                <a:off x="4860032" y="1749378"/>
                <a:ext cx="3962039" cy="3168352"/>
                <a:chOff x="4860032" y="1749378"/>
                <a:chExt cx="3962039" cy="3168352"/>
              </a:xfrm>
            </p:grpSpPr>
            <p:grpSp>
              <p:nvGrpSpPr>
                <p:cNvPr id="13" name="Skupina 12"/>
                <p:cNvGrpSpPr/>
                <p:nvPr/>
              </p:nvGrpSpPr>
              <p:grpSpPr>
                <a:xfrm>
                  <a:off x="4860032" y="1749378"/>
                  <a:ext cx="3962039" cy="3168352"/>
                  <a:chOff x="4860032" y="1749378"/>
                  <a:chExt cx="3962039" cy="3168352"/>
                </a:xfrm>
              </p:grpSpPr>
              <p:pic>
                <p:nvPicPr>
                  <p:cNvPr id="5122" name="Picture 2" descr="http://krajina.kr-stredocesky.cz/apollo/pictures/20041123133849552986.jpg"/>
                  <p:cNvPicPr>
                    <a:picLocks noChangeAspect="1" noChangeArrowheads="1"/>
                  </p:cNvPicPr>
                  <p:nvPr/>
                </p:nvPicPr>
                <p:blipFill>
                  <a:blip r:embed="rId6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860032" y="1749378"/>
                    <a:ext cx="3962039" cy="3168352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12" name="Ovál 11"/>
                  <p:cNvSpPr/>
                  <p:nvPr/>
                </p:nvSpPr>
                <p:spPr>
                  <a:xfrm>
                    <a:off x="6156176" y="3507854"/>
                    <a:ext cx="360040" cy="360040"/>
                  </a:xfrm>
                  <a:prstGeom prst="ellipse">
                    <a:avLst/>
                  </a:prstGeom>
                  <a:noFill/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</p:txBody>
              </p:sp>
            </p:grpSp>
            <p:sp>
              <p:nvSpPr>
                <p:cNvPr id="16" name="Ovál 15"/>
                <p:cNvSpPr/>
                <p:nvPr/>
              </p:nvSpPr>
              <p:spPr>
                <a:xfrm>
                  <a:off x="7740352" y="1755480"/>
                  <a:ext cx="864096" cy="720080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  <a:p>
                  <a:pPr algn="ctr"/>
                  <a:endParaRPr lang="cs-CZ" dirty="0"/>
                </a:p>
              </p:txBody>
            </p:sp>
          </p:grpSp>
          <p:sp>
            <p:nvSpPr>
              <p:cNvPr id="2" name="Ovál 1"/>
              <p:cNvSpPr/>
              <p:nvPr/>
            </p:nvSpPr>
            <p:spPr>
              <a:xfrm>
                <a:off x="6876256" y="2067694"/>
                <a:ext cx="288032" cy="46776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" name="Ovál 3"/>
            <p:cNvSpPr/>
            <p:nvPr/>
          </p:nvSpPr>
          <p:spPr>
            <a:xfrm>
              <a:off x="7416316" y="4299942"/>
              <a:ext cx="216024" cy="216024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08104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637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29317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PŘÍRODNÍ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108272" y="1275606"/>
            <a:ext cx="8568183" cy="34563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800" dirty="0" smtClean="0">
                <a:solidFill>
                  <a:srgbClr val="FDFD39"/>
                </a:solidFill>
              </a:rPr>
              <a:t> </a:t>
            </a:r>
            <a:r>
              <a:rPr lang="cs-CZ" sz="2800" dirty="0" smtClean="0">
                <a:solidFill>
                  <a:srgbClr val="FF3300"/>
                </a:solidFill>
              </a:rPr>
              <a:t>BLANÍK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nejmenší CHKO v ČR při jihovýchodním okraji kraje   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ve zdejší hoře Velký Blaník (638 m n. </a:t>
            </a:r>
            <a:r>
              <a:rPr lang="cs-CZ" sz="2600" dirty="0">
                <a:solidFill>
                  <a:srgbClr val="FF3300"/>
                </a:solidFill>
              </a:rPr>
              <a:t>m</a:t>
            </a:r>
            <a:r>
              <a:rPr lang="cs-CZ" sz="2600" dirty="0" smtClean="0">
                <a:solidFill>
                  <a:srgbClr val="FF3300"/>
                </a:solidFill>
              </a:rPr>
              <a:t>.) podle pověsti odpočívá vojsko sv. Václava, které vyjede do boje ve chvíli, kdy bude českému národu nejhůře 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na vrcholu hory je rozhledna ve tvaru husitské hlásky</a:t>
            </a:r>
          </a:p>
        </p:txBody>
      </p:sp>
      <p:pic>
        <p:nvPicPr>
          <p:cNvPr id="11266" name="Picture 2" descr="http://www.cittadella.cz/europarc/sites/Image/_mapy/chko_blanik_cz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3776"/>
            <a:ext cx="1894024" cy="189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2697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406" y="-28761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47305" y="1353227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PŘÍRODNÍ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4010417" y="1792521"/>
            <a:ext cx="1379139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rgbClr val="FF3300"/>
                </a:solidFill>
              </a:rPr>
              <a:t>BLANÍK</a:t>
            </a: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3402046" y="4457274"/>
            <a:ext cx="2754130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>
                <a:solidFill>
                  <a:srgbClr val="FF3300"/>
                </a:solidFill>
              </a:rPr>
              <a:t>l</a:t>
            </a:r>
            <a:r>
              <a:rPr lang="cs-CZ" sz="1600" dirty="0" smtClean="0">
                <a:solidFill>
                  <a:srgbClr val="FF3300"/>
                </a:solidFill>
              </a:rPr>
              <a:t>etecký pohled na Velký Blaník</a:t>
            </a: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247304" y="4434032"/>
            <a:ext cx="2164456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>
                <a:solidFill>
                  <a:srgbClr val="FF3300"/>
                </a:solidFill>
              </a:rPr>
              <a:t>r</a:t>
            </a:r>
            <a:r>
              <a:rPr lang="cs-CZ" sz="1600" dirty="0" smtClean="0">
                <a:solidFill>
                  <a:srgbClr val="FF3300"/>
                </a:solidFill>
              </a:rPr>
              <a:t>ozhledna na vrcholu</a:t>
            </a: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6916916" y="3579862"/>
            <a:ext cx="1930744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>
                <a:solidFill>
                  <a:srgbClr val="FF3300"/>
                </a:solidFill>
              </a:rPr>
              <a:t>s</a:t>
            </a:r>
            <a:r>
              <a:rPr lang="cs-CZ" sz="1600" dirty="0" smtClean="0">
                <a:solidFill>
                  <a:srgbClr val="FF3300"/>
                </a:solidFill>
              </a:rPr>
              <a:t>ocha sv. Václava</a:t>
            </a:r>
          </a:p>
        </p:txBody>
      </p:sp>
      <p:pic>
        <p:nvPicPr>
          <p:cNvPr id="12290" name="Picture 2" descr="http://www.stredovek.com/photos/rozhledny/Velky%20Blanik/Big/Velky%20Blanik%200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305" y="1564024"/>
            <a:ext cx="1958684" cy="2710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http://www.lounovicepodblanikem.cz/rozhledna/fotky/blanik_v/0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162" y="2455322"/>
            <a:ext cx="3201277" cy="1818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Blaník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528" y="1752528"/>
            <a:ext cx="2302132" cy="17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884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  <p:bldP spid="20" grpId="0" build="p"/>
      <p:bldP spid="21" grpId="0" build="p"/>
      <p:bldP spid="2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99602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DFD39"/>
                </a:solidFill>
              </a:rPr>
              <a:t>KULTURNÍ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199602" y="1906100"/>
            <a:ext cx="4588422" cy="30116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F3300"/>
                </a:solidFill>
              </a:rPr>
              <a:t>CHRÁM SV.BARBORY V KUTNÉ HOŘE</a:t>
            </a:r>
            <a:r>
              <a:rPr lang="cs-CZ" sz="4800" dirty="0" smtClean="0">
                <a:solidFill>
                  <a:srgbClr val="FDFD39"/>
                </a:solidFill>
              </a:rPr>
              <a:t> 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4860032" y="1749378"/>
            <a:ext cx="3962039" cy="3168352"/>
            <a:chOff x="4860032" y="1749378"/>
            <a:chExt cx="3962039" cy="3168352"/>
          </a:xfrm>
        </p:grpSpPr>
        <p:grpSp>
          <p:nvGrpSpPr>
            <p:cNvPr id="5" name="Skupina 4"/>
            <p:cNvGrpSpPr/>
            <p:nvPr/>
          </p:nvGrpSpPr>
          <p:grpSpPr>
            <a:xfrm>
              <a:off x="4860032" y="1749378"/>
              <a:ext cx="3962039" cy="3168352"/>
              <a:chOff x="4860032" y="1749378"/>
              <a:chExt cx="3962039" cy="3168352"/>
            </a:xfrm>
          </p:grpSpPr>
          <p:grpSp>
            <p:nvGrpSpPr>
              <p:cNvPr id="3" name="Skupina 2"/>
              <p:cNvGrpSpPr/>
              <p:nvPr/>
            </p:nvGrpSpPr>
            <p:grpSpPr>
              <a:xfrm>
                <a:off x="4860032" y="1749378"/>
                <a:ext cx="3962039" cy="3168352"/>
                <a:chOff x="4860032" y="1749378"/>
                <a:chExt cx="3962039" cy="3168352"/>
              </a:xfrm>
            </p:grpSpPr>
            <p:grpSp>
              <p:nvGrpSpPr>
                <p:cNvPr id="17" name="Skupina 16"/>
                <p:cNvGrpSpPr/>
                <p:nvPr/>
              </p:nvGrpSpPr>
              <p:grpSpPr>
                <a:xfrm>
                  <a:off x="4860032" y="1749378"/>
                  <a:ext cx="3962039" cy="3168352"/>
                  <a:chOff x="4860032" y="1749378"/>
                  <a:chExt cx="3962039" cy="3168352"/>
                </a:xfrm>
              </p:grpSpPr>
              <p:grpSp>
                <p:nvGrpSpPr>
                  <p:cNvPr id="13" name="Skupina 12"/>
                  <p:cNvGrpSpPr/>
                  <p:nvPr/>
                </p:nvGrpSpPr>
                <p:grpSpPr>
                  <a:xfrm>
                    <a:off x="4860032" y="1749378"/>
                    <a:ext cx="3962039" cy="3168352"/>
                    <a:chOff x="4860032" y="1749378"/>
                    <a:chExt cx="3962039" cy="3168352"/>
                  </a:xfrm>
                </p:grpSpPr>
                <p:pic>
                  <p:nvPicPr>
                    <p:cNvPr id="5122" name="Picture 2" descr="http://krajina.kr-stredocesky.cz/apollo/pictures/20041123133849552986.jpg"/>
                    <p:cNvPicPr>
                      <a:picLocks noChangeAspect="1" noChangeArrowheads="1"/>
                    </p:cNvPicPr>
                    <p:nvPr/>
                  </p:nvPicPr>
                  <p:blipFill>
                    <a:blip r:embed="rId4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:blipFill>
                  <p:spPr bwMode="auto">
                    <a:xfrm>
                      <a:off x="4860032" y="1749378"/>
                      <a:ext cx="3962039" cy="3168352"/>
                    </a:xfrm>
                    <a:prstGeom prst="rect">
                      <a:avLst/>
                    </a:prstGeom>
                    <a:noFill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</p:pic>
                <p:sp>
                  <p:nvSpPr>
                    <p:cNvPr id="12" name="Ovál 11"/>
                    <p:cNvSpPr/>
                    <p:nvPr/>
                  </p:nvSpPr>
                  <p:spPr>
                    <a:xfrm>
                      <a:off x="6156176" y="3507854"/>
                      <a:ext cx="360040" cy="360040"/>
                    </a:xfrm>
                    <a:prstGeom prst="ellipse">
                      <a:avLst/>
                    </a:prstGeom>
                    <a:noFill/>
                    <a:ln>
                      <a:solidFill>
                        <a:srgbClr val="00206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/>
                    </a:p>
                  </p:txBody>
                </p:sp>
              </p:grpSp>
              <p:sp>
                <p:nvSpPr>
                  <p:cNvPr id="16" name="Ovál 15"/>
                  <p:cNvSpPr/>
                  <p:nvPr/>
                </p:nvSpPr>
                <p:spPr>
                  <a:xfrm>
                    <a:off x="7740352" y="1755480"/>
                    <a:ext cx="864096" cy="720080"/>
                  </a:xfrm>
                  <a:prstGeom prst="ellipse">
                    <a:avLst/>
                  </a:prstGeom>
                  <a:noFill/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  <a:p>
                    <a:pPr algn="ctr"/>
                    <a:endParaRPr lang="cs-CZ" dirty="0"/>
                  </a:p>
                </p:txBody>
              </p:sp>
            </p:grpSp>
            <p:sp>
              <p:nvSpPr>
                <p:cNvPr id="2" name="Ovál 1"/>
                <p:cNvSpPr/>
                <p:nvPr/>
              </p:nvSpPr>
              <p:spPr>
                <a:xfrm>
                  <a:off x="6876256" y="2067694"/>
                  <a:ext cx="288032" cy="467763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4" name="Ovál 3"/>
              <p:cNvSpPr/>
              <p:nvPr/>
            </p:nvSpPr>
            <p:spPr>
              <a:xfrm>
                <a:off x="7416316" y="4299942"/>
                <a:ext cx="216024" cy="216024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7" name="Ovál 6"/>
            <p:cNvSpPr/>
            <p:nvPr/>
          </p:nvSpPr>
          <p:spPr>
            <a:xfrm>
              <a:off x="8127726" y="3543858"/>
              <a:ext cx="144016" cy="14401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3314" name="Picture 2" descr="http://lewebpedagogique.com/clubunescosorbonne/files/2012/05/UNESCO-logo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139986"/>
            <a:ext cx="1080120" cy="819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8268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637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29317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KULTURNÍ ATRAKTIVITY – PAMÁTKA UNESCO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108272" y="1275606"/>
            <a:ext cx="8568183" cy="34563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800" dirty="0" smtClean="0">
                <a:solidFill>
                  <a:srgbClr val="FDFD39"/>
                </a:solidFill>
              </a:rPr>
              <a:t> </a:t>
            </a:r>
            <a:r>
              <a:rPr lang="cs-CZ" sz="2800" dirty="0" smtClean="0">
                <a:solidFill>
                  <a:srgbClr val="FF3300"/>
                </a:solidFill>
              </a:rPr>
              <a:t>CHRÁM SV. BARBORY V KUTNÉ HOŘE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>
                <a:solidFill>
                  <a:srgbClr val="FF3300"/>
                </a:solidFill>
              </a:rPr>
              <a:t>p</a:t>
            </a:r>
            <a:r>
              <a:rPr lang="cs-CZ" sz="2600" dirty="0" smtClean="0">
                <a:solidFill>
                  <a:srgbClr val="FF3300"/>
                </a:solidFill>
              </a:rPr>
              <a:t>ětilodní gotická katedrála   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>
                <a:solidFill>
                  <a:srgbClr val="FF3300"/>
                </a:solidFill>
              </a:rPr>
              <a:t>v</a:t>
            </a:r>
            <a:r>
              <a:rPr lang="cs-CZ" sz="2600" dirty="0" smtClean="0">
                <a:solidFill>
                  <a:srgbClr val="FF3300"/>
                </a:solidFill>
              </a:rPr>
              <a:t>ýstavba probíhala v letech 1388 - 1558 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nejvýznamnějšími architekty </a:t>
            </a:r>
            <a:r>
              <a:rPr lang="cs-CZ" sz="2600" dirty="0">
                <a:solidFill>
                  <a:srgbClr val="FF3300"/>
                </a:solidFill>
              </a:rPr>
              <a:t>J</a:t>
            </a:r>
            <a:r>
              <a:rPr lang="cs-CZ" sz="2600" dirty="0" smtClean="0">
                <a:solidFill>
                  <a:srgbClr val="FF3300"/>
                </a:solidFill>
              </a:rPr>
              <a:t>an Parléř a Matěj Rejsek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>
                <a:solidFill>
                  <a:srgbClr val="FF3300"/>
                </a:solidFill>
              </a:rPr>
              <a:t>o</a:t>
            </a:r>
            <a:r>
              <a:rPr lang="cs-CZ" sz="2600" dirty="0" smtClean="0">
                <a:solidFill>
                  <a:srgbClr val="FF3300"/>
                </a:solidFill>
              </a:rPr>
              <a:t>d roku 1995 zapsána na seznamu světového dědictví UNESCO</a:t>
            </a:r>
          </a:p>
        </p:txBody>
      </p:sp>
    </p:spTree>
    <p:extLst>
      <p:ext uri="{BB962C8B-B14F-4D97-AF65-F5344CB8AC3E}">
        <p14:creationId xmlns:p14="http://schemas.microsoft.com/office/powerpoint/2010/main" val="2514623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406" y="-1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99602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DFD39"/>
                </a:solidFill>
              </a:rPr>
              <a:t>KULTURNÍ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199602" y="1906101"/>
            <a:ext cx="4588422" cy="16017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F3300"/>
                </a:solidFill>
              </a:rPr>
              <a:t>NEJVÝZNAMNĚJŠÍ HRADY A ZÁMKY</a:t>
            </a:r>
            <a:r>
              <a:rPr lang="cs-CZ" sz="4800" dirty="0" smtClean="0">
                <a:solidFill>
                  <a:srgbClr val="FDFD39"/>
                </a:solidFill>
              </a:rPr>
              <a:t> </a:t>
            </a:r>
          </a:p>
        </p:txBody>
      </p:sp>
      <p:grpSp>
        <p:nvGrpSpPr>
          <p:cNvPr id="22" name="Skupina 21"/>
          <p:cNvGrpSpPr/>
          <p:nvPr/>
        </p:nvGrpSpPr>
        <p:grpSpPr>
          <a:xfrm>
            <a:off x="4895236" y="1761515"/>
            <a:ext cx="3962039" cy="3168352"/>
            <a:chOff x="4895236" y="1761515"/>
            <a:chExt cx="3962039" cy="3168352"/>
          </a:xfrm>
        </p:grpSpPr>
        <p:grpSp>
          <p:nvGrpSpPr>
            <p:cNvPr id="21" name="Skupina 20"/>
            <p:cNvGrpSpPr/>
            <p:nvPr/>
          </p:nvGrpSpPr>
          <p:grpSpPr>
            <a:xfrm>
              <a:off x="4895236" y="1761515"/>
              <a:ext cx="3962039" cy="3168352"/>
              <a:chOff x="4895236" y="1761515"/>
              <a:chExt cx="3962039" cy="3168352"/>
            </a:xfrm>
          </p:grpSpPr>
          <p:grpSp>
            <p:nvGrpSpPr>
              <p:cNvPr id="20" name="Skupina 19"/>
              <p:cNvGrpSpPr/>
              <p:nvPr/>
            </p:nvGrpSpPr>
            <p:grpSpPr>
              <a:xfrm>
                <a:off x="4895236" y="1761515"/>
                <a:ext cx="3962039" cy="3168352"/>
                <a:chOff x="4895236" y="1761515"/>
                <a:chExt cx="3962039" cy="3168352"/>
              </a:xfrm>
            </p:grpSpPr>
            <p:grpSp>
              <p:nvGrpSpPr>
                <p:cNvPr id="18" name="Skupina 17"/>
                <p:cNvGrpSpPr/>
                <p:nvPr/>
              </p:nvGrpSpPr>
              <p:grpSpPr>
                <a:xfrm>
                  <a:off x="4895236" y="1761515"/>
                  <a:ext cx="3962039" cy="3168352"/>
                  <a:chOff x="4860032" y="1749378"/>
                  <a:chExt cx="3962039" cy="3168352"/>
                </a:xfrm>
              </p:grpSpPr>
              <p:grpSp>
                <p:nvGrpSpPr>
                  <p:cNvPr id="5" name="Skupina 4"/>
                  <p:cNvGrpSpPr/>
                  <p:nvPr/>
                </p:nvGrpSpPr>
                <p:grpSpPr>
                  <a:xfrm>
                    <a:off x="4860032" y="1749378"/>
                    <a:ext cx="3962039" cy="3168352"/>
                    <a:chOff x="4860032" y="1749378"/>
                    <a:chExt cx="3962039" cy="3168352"/>
                  </a:xfrm>
                </p:grpSpPr>
                <p:grpSp>
                  <p:nvGrpSpPr>
                    <p:cNvPr id="3" name="Skupina 2"/>
                    <p:cNvGrpSpPr/>
                    <p:nvPr/>
                  </p:nvGrpSpPr>
                  <p:grpSpPr>
                    <a:xfrm>
                      <a:off x="4860032" y="1749378"/>
                      <a:ext cx="3962039" cy="3168352"/>
                      <a:chOff x="4860032" y="1749378"/>
                      <a:chExt cx="3962039" cy="3168352"/>
                    </a:xfrm>
                  </p:grpSpPr>
                  <p:grpSp>
                    <p:nvGrpSpPr>
                      <p:cNvPr id="17" name="Skupina 16"/>
                      <p:cNvGrpSpPr/>
                      <p:nvPr/>
                    </p:nvGrpSpPr>
                    <p:grpSpPr>
                      <a:xfrm>
                        <a:off x="4860032" y="1749378"/>
                        <a:ext cx="3962039" cy="3168352"/>
                        <a:chOff x="4860032" y="1749378"/>
                        <a:chExt cx="3962039" cy="3168352"/>
                      </a:xfrm>
                    </p:grpSpPr>
                    <p:grpSp>
                      <p:nvGrpSpPr>
                        <p:cNvPr id="13" name="Skupina 12"/>
                        <p:cNvGrpSpPr/>
                        <p:nvPr/>
                      </p:nvGrpSpPr>
                      <p:grpSpPr>
                        <a:xfrm>
                          <a:off x="4860032" y="1749378"/>
                          <a:ext cx="3962039" cy="3168352"/>
                          <a:chOff x="4860032" y="1749378"/>
                          <a:chExt cx="3962039" cy="3168352"/>
                        </a:xfrm>
                      </p:grpSpPr>
                      <p:pic>
                        <p:nvPicPr>
                          <p:cNvPr id="5122" name="Picture 2" descr="http://krajina.kr-stredocesky.cz/apollo/pictures/20041123133849552986.jpg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4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860032" y="1749378"/>
                            <a:ext cx="3962039" cy="3168352"/>
                          </a:xfrm>
                          <a:prstGeom prst="rect">
                            <a:avLst/>
                          </a:prstGeom>
                          <a:noFill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</a:extLst>
                        </p:spPr>
                      </p:pic>
                      <p:sp>
                        <p:nvSpPr>
                          <p:cNvPr id="12" name="Ovál 11"/>
                          <p:cNvSpPr/>
                          <p:nvPr/>
                        </p:nvSpPr>
                        <p:spPr>
                          <a:xfrm>
                            <a:off x="6156176" y="3507854"/>
                            <a:ext cx="360040" cy="360040"/>
                          </a:xfrm>
                          <a:prstGeom prst="ellipse">
                            <a:avLst/>
                          </a:prstGeom>
                          <a:noFill/>
                          <a:ln>
                            <a:solidFill>
                              <a:srgbClr val="002060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</p:txBody>
                      </p:sp>
                    </p:grpSp>
                    <p:sp>
                      <p:nvSpPr>
                        <p:cNvPr id="16" name="Ovál 15"/>
                        <p:cNvSpPr/>
                        <p:nvPr/>
                      </p:nvSpPr>
                      <p:spPr>
                        <a:xfrm>
                          <a:off x="7740352" y="1755480"/>
                          <a:ext cx="864096" cy="720080"/>
                        </a:xfrm>
                        <a:prstGeom prst="ellipse">
                          <a:avLst/>
                        </a:prstGeom>
                        <a:noFill/>
                        <a:ln>
                          <a:solidFill>
                            <a:srgbClr val="002060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endParaRPr lang="cs-CZ" dirty="0"/>
                        </a:p>
                        <a:p>
                          <a:pPr algn="ctr"/>
                          <a:endParaRPr lang="cs-CZ" dirty="0"/>
                        </a:p>
                      </p:txBody>
                    </p:sp>
                  </p:grpSp>
                  <p:sp>
                    <p:nvSpPr>
                      <p:cNvPr id="2" name="Ovál 1"/>
                      <p:cNvSpPr/>
                      <p:nvPr/>
                    </p:nvSpPr>
                    <p:spPr>
                      <a:xfrm>
                        <a:off x="6876256" y="2067694"/>
                        <a:ext cx="288032" cy="467763"/>
                      </a:xfrm>
                      <a:prstGeom prst="ellipse">
                        <a:avLst/>
                      </a:prstGeom>
                      <a:noFill/>
                      <a:ln>
                        <a:solidFill>
                          <a:srgbClr val="00206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sp>
                  <p:nvSpPr>
                    <p:cNvPr id="4" name="Ovál 3"/>
                    <p:cNvSpPr/>
                    <p:nvPr/>
                  </p:nvSpPr>
                  <p:spPr>
                    <a:xfrm>
                      <a:off x="7416316" y="4299942"/>
                      <a:ext cx="216024" cy="216024"/>
                    </a:xfrm>
                    <a:prstGeom prst="ellipse">
                      <a:avLst/>
                    </a:prstGeom>
                    <a:noFill/>
                    <a:ln>
                      <a:solidFill>
                        <a:srgbClr val="00206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7" name="Ovál 6"/>
                  <p:cNvSpPr/>
                  <p:nvPr/>
                </p:nvSpPr>
                <p:spPr>
                  <a:xfrm>
                    <a:off x="8127726" y="3543858"/>
                    <a:ext cx="144016" cy="144016"/>
                  </a:xfrm>
                  <a:prstGeom prst="ellipse">
                    <a:avLst/>
                  </a:prstGeom>
                  <a:noFill/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19" name="Ovál 18"/>
                <p:cNvSpPr/>
                <p:nvPr/>
              </p:nvSpPr>
              <p:spPr>
                <a:xfrm>
                  <a:off x="6400696" y="3628003"/>
                  <a:ext cx="107212" cy="107212"/>
                </a:xfrm>
                <a:prstGeom prst="ellipse">
                  <a:avLst/>
                </a:prstGeom>
                <a:no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3" name="Ovál 22"/>
              <p:cNvSpPr/>
              <p:nvPr/>
            </p:nvSpPr>
            <p:spPr>
              <a:xfrm>
                <a:off x="5868144" y="3238479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5" name="Ovál 24"/>
            <p:cNvSpPr/>
            <p:nvPr/>
          </p:nvSpPr>
          <p:spPr>
            <a:xfrm>
              <a:off x="7236296" y="3987243"/>
              <a:ext cx="107212" cy="1072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6388" name="Picture 4" descr="http://www.navzduchu.cz/user-data/3krivoklat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650" y="3700011"/>
            <a:ext cx="1384325" cy="960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35215"/>
            <a:ext cx="1234049" cy="925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 descr="Zámek Konopiště">
            <a:hlinkClick r:id="rId8"/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15" b="11431"/>
          <a:stretch/>
        </p:blipFill>
        <p:spPr bwMode="auto">
          <a:xfrm>
            <a:off x="3403699" y="3681608"/>
            <a:ext cx="1384325" cy="979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0144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406" y="-28761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25633" y="948142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KULTURNÍ ATRAKTIVITY – PAMÁTKA UNESCO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1881817" y="1360473"/>
            <a:ext cx="5616623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rgbClr val="FF3300"/>
                </a:solidFill>
              </a:rPr>
              <a:t>CHRÁM SV. BARBORY V KUTNÉ HOŘE</a:t>
            </a: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3063273" y="4457273"/>
            <a:ext cx="3042162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3300"/>
                </a:solidFill>
              </a:rPr>
              <a:t>Katedrála ze všech stran i zevnitř</a:t>
            </a:r>
          </a:p>
        </p:txBody>
      </p:sp>
      <p:pic>
        <p:nvPicPr>
          <p:cNvPr id="14338" name="Picture 2" descr="http://leto.in-pocasi.cz/strediska/kutna-hora/barbor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303" y="1980377"/>
            <a:ext cx="2075309" cy="1354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http://www.zuhansta.com/galerie/others/6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33" y="3579862"/>
            <a:ext cx="209698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http://stredovek.wbs.cz/chram_sv._barbory_-_gotika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532" y="2256109"/>
            <a:ext cx="3143644" cy="2102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4" name="Picture 8" descr="http://www.delostrelectvo.army.cz/obr/B-cz/111/kh001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93939"/>
            <a:ext cx="2106784" cy="1326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6" name="Picture 10" descr="http://www.praguecityline.cz/wp-content/uploads/2012/02/Kutna-Hora-chram-sv.-Barbory-interier110709_10maly_panorama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723" y="3572966"/>
            <a:ext cx="2075309" cy="132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5662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  <p:bldP spid="20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637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29317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KULTURNÍ ATRAKTIVITY – NEJVÝZNAMNĚJŠÍ HRADY A ZÁMKY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923928" y="1275606"/>
            <a:ext cx="4752527" cy="34563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800" dirty="0" smtClean="0">
                <a:solidFill>
                  <a:srgbClr val="FDFD39"/>
                </a:solidFill>
              </a:rPr>
              <a:t> </a:t>
            </a:r>
            <a:r>
              <a:rPr lang="cs-CZ" sz="2800" dirty="0" smtClean="0">
                <a:solidFill>
                  <a:srgbClr val="FF3300"/>
                </a:solidFill>
              </a:rPr>
              <a:t>KARLŠTEJN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gotický hrad v CHKO Český kras budovaný od roku 1348   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Založen Karlem IV.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zdejší kaple sv. Kříže sloužila jako místo pro úschovu českých i říšských korunovačních klenotů </a:t>
            </a:r>
          </a:p>
        </p:txBody>
      </p:sp>
      <p:pic>
        <p:nvPicPr>
          <p:cNvPr id="18433" name="Picture 1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11" b="20190"/>
          <a:stretch/>
        </p:blipFill>
        <p:spPr bwMode="auto">
          <a:xfrm>
            <a:off x="251519" y="1671650"/>
            <a:ext cx="3646660" cy="284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353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5" y="-49299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25633" y="948142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KULTURNÍ ATRAKTIVITY – NEJVÝZNAMNĚJŠÍ HRADY A ZÁMKY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652548" y="1360473"/>
            <a:ext cx="1826087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rgbClr val="FF3300"/>
                </a:solidFill>
              </a:rPr>
              <a:t>KARLŠTEJN</a:t>
            </a:r>
          </a:p>
        </p:txBody>
      </p:sp>
      <p:pic>
        <p:nvPicPr>
          <p:cNvPr id="17410" name="Picture 2" descr="Soubor:Karlštejn 02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727" y="1880871"/>
            <a:ext cx="2931730" cy="219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http://www.praha-hotel-operator.cz/vylety-nadrazeny/bigimage253.jpe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6201"/>
            <a:ext cx="2073001" cy="1619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http://www.praha-hotel-operator.cz/vylety-nadrazeny/bigimage302.html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42728"/>
            <a:ext cx="2062976" cy="162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8" name="Picture 10" descr="http://www.praha-hotel-operator.cz/vylety-nadrazeny/bigimage303.jpe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32573"/>
            <a:ext cx="2038350" cy="1619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Podnadpis 2"/>
          <p:cNvSpPr txBox="1">
            <a:spLocks/>
          </p:cNvSpPr>
          <p:nvPr/>
        </p:nvSpPr>
        <p:spPr>
          <a:xfrm>
            <a:off x="3271168" y="4537855"/>
            <a:ext cx="2588847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>
                <a:solidFill>
                  <a:srgbClr val="FF3300"/>
                </a:solidFill>
              </a:rPr>
              <a:t>k</a:t>
            </a:r>
            <a:r>
              <a:rPr lang="cs-CZ" sz="1600" dirty="0" smtClean="0">
                <a:solidFill>
                  <a:srgbClr val="FF3300"/>
                </a:solidFill>
              </a:rPr>
              <a:t>aple sv. Kříže a další interiér</a:t>
            </a:r>
          </a:p>
        </p:txBody>
      </p:sp>
      <p:pic>
        <p:nvPicPr>
          <p:cNvPr id="5122" name="Picture 2" descr="File:Meister Theoderich von Prag 002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48" y="3232573"/>
            <a:ext cx="1584176" cy="174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  <p:bldP spid="21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29317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KULTURNÍ ATRAKTIVITY – NEJVÝZNAMNĚJŠÍ HRADY A ZÁMKY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699264" y="1593890"/>
            <a:ext cx="4752527" cy="28083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800" dirty="0" smtClean="0">
                <a:solidFill>
                  <a:srgbClr val="FDFD39"/>
                </a:solidFill>
              </a:rPr>
              <a:t> </a:t>
            </a:r>
            <a:r>
              <a:rPr lang="cs-CZ" sz="2800" dirty="0" smtClean="0">
                <a:solidFill>
                  <a:srgbClr val="FF3300"/>
                </a:solidFill>
              </a:rPr>
              <a:t>KŘIVOKLÁT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gotický královský hrad budovaný od 13. století   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leží v po něm pojmenované CHKO nedaleko </a:t>
            </a:r>
            <a:r>
              <a:rPr lang="cs-CZ" sz="2600" dirty="0">
                <a:solidFill>
                  <a:srgbClr val="FF3300"/>
                </a:solidFill>
              </a:rPr>
              <a:t>R</a:t>
            </a:r>
            <a:r>
              <a:rPr lang="cs-CZ" sz="2600" dirty="0" smtClean="0">
                <a:solidFill>
                  <a:srgbClr val="FF3300"/>
                </a:solidFill>
              </a:rPr>
              <a:t>akovníka</a:t>
            </a:r>
          </a:p>
          <a:p>
            <a:pPr algn="l">
              <a:buSzPct val="50000"/>
            </a:pPr>
            <a:endParaRPr lang="cs-CZ" sz="2600" dirty="0" smtClean="0">
              <a:solidFill>
                <a:srgbClr val="FF3300"/>
              </a:solidFill>
            </a:endParaRPr>
          </a:p>
        </p:txBody>
      </p:sp>
      <p:pic>
        <p:nvPicPr>
          <p:cNvPr id="19458" name="Picture 2" descr="Soubor:Křivoklát, hrad z vyhlídk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267" y="1563638"/>
            <a:ext cx="2178541" cy="290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0501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08" y="-47207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25633" y="948142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KULTURNÍ ATRAKTIVITY – NEJVÝZNAMNĚJŠÍ HRADY A ZÁMKY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652548" y="1360473"/>
            <a:ext cx="1826087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3300"/>
                </a:solidFill>
              </a:rPr>
              <a:t>KŘIVOKLÁT</a:t>
            </a: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3117674" y="4380522"/>
            <a:ext cx="3101032" cy="31466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 smtClean="0">
                <a:solidFill>
                  <a:srgbClr val="FF3300"/>
                </a:solidFill>
              </a:rPr>
              <a:t>mučírna a další interiéry Křivoklátu </a:t>
            </a:r>
          </a:p>
        </p:txBody>
      </p:sp>
      <p:pic>
        <p:nvPicPr>
          <p:cNvPr id="20482" name="Picture 2" descr="Soubor:Krivoklat castle 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212" y="2155032"/>
            <a:ext cx="289583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4" name="Picture 4" descr="http://www.kudyznudy.cz/getmedia/46ffb398-9c19-4239-9ee7-ab287a78716d/foto.aspx?width=600&amp;amp;height=390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31100"/>
            <a:ext cx="2145394" cy="1394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6" name="Picture 6" descr="http://www.kr-stredocesky.cz/NR/rdonlyres/87DAE577-A98E-4400-BC5E-23D325FB8E39/0/hrad_krivoklat___kaple___oltar3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631101"/>
            <a:ext cx="2156820" cy="306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0" name="Picture 10" descr="http://www.vyletnik.cz/images/profily/users/2522/krivoklat-804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84" y="3339603"/>
            <a:ext cx="2140061" cy="1403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9502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  <p:bldP spid="21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29317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KULTURNÍ ATRAKTIVITY – NEJVÝZNAMNĚJŠÍ HRADY A ZÁMKY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699264" y="1593890"/>
            <a:ext cx="4752527" cy="28083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800" dirty="0" smtClean="0">
                <a:solidFill>
                  <a:srgbClr val="FDFD39"/>
                </a:solidFill>
              </a:rPr>
              <a:t> </a:t>
            </a:r>
            <a:r>
              <a:rPr lang="cs-CZ" sz="2800" dirty="0" smtClean="0">
                <a:solidFill>
                  <a:srgbClr val="FF3300"/>
                </a:solidFill>
              </a:rPr>
              <a:t>KONOPIŠTĚ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>
                <a:solidFill>
                  <a:srgbClr val="FF3300"/>
                </a:solidFill>
              </a:rPr>
              <a:t>z</a:t>
            </a:r>
            <a:r>
              <a:rPr lang="cs-CZ" sz="2600" dirty="0" smtClean="0">
                <a:solidFill>
                  <a:srgbClr val="FF3300"/>
                </a:solidFill>
              </a:rPr>
              <a:t>ámek v bezprostředním okolí Benešova   </a:t>
            </a: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600" dirty="0" smtClean="0">
                <a:solidFill>
                  <a:srgbClr val="FF3300"/>
                </a:solidFill>
              </a:rPr>
              <a:t>Sídlo zavražděného následníka rakouského trůnu Františka Ferdinanda d´Este</a:t>
            </a:r>
          </a:p>
          <a:p>
            <a:pPr algn="l">
              <a:buSzPct val="50000"/>
            </a:pPr>
            <a:endParaRPr lang="cs-CZ" sz="2600" dirty="0" smtClean="0">
              <a:solidFill>
                <a:srgbClr val="FF3300"/>
              </a:solidFill>
            </a:endParaRPr>
          </a:p>
        </p:txBody>
      </p:sp>
      <p:sp>
        <p:nvSpPr>
          <p:cNvPr id="2" name="AutoShape 2" descr="Zámek Konopiště "/>
          <p:cNvSpPr>
            <a:spLocks noChangeAspect="1" noChangeArrowheads="1"/>
          </p:cNvSpPr>
          <p:nvPr/>
        </p:nvSpPr>
        <p:spPr bwMode="auto">
          <a:xfrm>
            <a:off x="76200" y="-1028700"/>
            <a:ext cx="2152650" cy="215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Zámek Konopiště "/>
          <p:cNvSpPr>
            <a:spLocks noChangeAspect="1" noChangeArrowheads="1"/>
          </p:cNvSpPr>
          <p:nvPr/>
        </p:nvSpPr>
        <p:spPr bwMode="auto">
          <a:xfrm>
            <a:off x="228600" y="-876300"/>
            <a:ext cx="2152650" cy="215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6" descr="Zámek Konopiště "/>
          <p:cNvSpPr>
            <a:spLocks noChangeAspect="1" noChangeArrowheads="1"/>
          </p:cNvSpPr>
          <p:nvPr/>
        </p:nvSpPr>
        <p:spPr bwMode="auto">
          <a:xfrm>
            <a:off x="381000" y="-723900"/>
            <a:ext cx="2152650" cy="215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1512" name="Picture 8" descr="http://paternoster.archii.cz/images/konopist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60" y="1975630"/>
            <a:ext cx="3537999" cy="240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1722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08" y="-47207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25633" y="948142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KULTURNÍ ATRAKTIVITY – NEJVÝZNAMNĚJŠÍ HRADY A ZÁMKY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668404" y="1570625"/>
            <a:ext cx="1999572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3300"/>
                </a:solidFill>
              </a:rPr>
              <a:t>KONOPIŠTĚ</a:t>
            </a:r>
          </a:p>
        </p:txBody>
      </p:sp>
      <p:pic>
        <p:nvPicPr>
          <p:cNvPr id="22530" name="Picture 2" descr="http://www.mesto-vlasim.info/pics/vylety-do-okoli/konopiste/konopiste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998" y="2292054"/>
            <a:ext cx="3215188" cy="242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2" name="Picture 4" descr="http://www.sightseeing-prague.com/cs/sites/default/files/styles/large/public/images/intotext/konopiste-inte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31" y="1565776"/>
            <a:ext cx="2157282" cy="1617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4" name="Picture 6" descr="http://nahac.hotelakademie.cz/images/377139/konopiste_04-jpg.jpe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737" y="3323502"/>
            <a:ext cx="2132176" cy="1617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6" name="Picture 8" descr="http://botany.cz/foto/konopiste5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70625"/>
            <a:ext cx="2157282" cy="1614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8" name="Picture 10" descr="http://www.walkingtours.cz/obr/28/52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691" y="3340314"/>
            <a:ext cx="2140316" cy="161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4791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99602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DFD39"/>
                </a:solidFill>
              </a:rPr>
              <a:t>KULTURNÍ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199602" y="2079831"/>
            <a:ext cx="4588422" cy="16017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F3300"/>
                </a:solidFill>
              </a:rPr>
              <a:t>OSTATNÍ HRADY,  ZÁMKY A CÍRKEVNÍ STAVBY</a:t>
            </a:r>
            <a:r>
              <a:rPr lang="cs-CZ" sz="4800" dirty="0" smtClean="0">
                <a:solidFill>
                  <a:srgbClr val="FDFD39"/>
                </a:solidFill>
              </a:rPr>
              <a:t> 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4895236" y="1767617"/>
            <a:ext cx="3962039" cy="3168352"/>
            <a:chOff x="4895236" y="1767617"/>
            <a:chExt cx="3962039" cy="3168352"/>
          </a:xfrm>
        </p:grpSpPr>
        <p:grpSp>
          <p:nvGrpSpPr>
            <p:cNvPr id="22" name="Skupina 21"/>
            <p:cNvGrpSpPr/>
            <p:nvPr/>
          </p:nvGrpSpPr>
          <p:grpSpPr>
            <a:xfrm>
              <a:off x="4895236" y="1767617"/>
              <a:ext cx="3962039" cy="3168352"/>
              <a:chOff x="4895236" y="1761515"/>
              <a:chExt cx="3962039" cy="3168352"/>
            </a:xfrm>
          </p:grpSpPr>
          <p:grpSp>
            <p:nvGrpSpPr>
              <p:cNvPr id="21" name="Skupina 20"/>
              <p:cNvGrpSpPr/>
              <p:nvPr/>
            </p:nvGrpSpPr>
            <p:grpSpPr>
              <a:xfrm>
                <a:off x="4895236" y="1761515"/>
                <a:ext cx="3962039" cy="3168352"/>
                <a:chOff x="4895236" y="1761515"/>
                <a:chExt cx="3962039" cy="3168352"/>
              </a:xfrm>
            </p:grpSpPr>
            <p:grpSp>
              <p:nvGrpSpPr>
                <p:cNvPr id="20" name="Skupina 19"/>
                <p:cNvGrpSpPr/>
                <p:nvPr/>
              </p:nvGrpSpPr>
              <p:grpSpPr>
                <a:xfrm>
                  <a:off x="4895236" y="1761515"/>
                  <a:ext cx="3962039" cy="3168352"/>
                  <a:chOff x="4895236" y="1761515"/>
                  <a:chExt cx="3962039" cy="3168352"/>
                </a:xfrm>
              </p:grpSpPr>
              <p:grpSp>
                <p:nvGrpSpPr>
                  <p:cNvPr id="18" name="Skupina 17"/>
                  <p:cNvGrpSpPr/>
                  <p:nvPr/>
                </p:nvGrpSpPr>
                <p:grpSpPr>
                  <a:xfrm>
                    <a:off x="4895236" y="1761515"/>
                    <a:ext cx="3962039" cy="3168352"/>
                    <a:chOff x="4860032" y="1749378"/>
                    <a:chExt cx="3962039" cy="3168352"/>
                  </a:xfrm>
                </p:grpSpPr>
                <p:grpSp>
                  <p:nvGrpSpPr>
                    <p:cNvPr id="5" name="Skupina 4"/>
                    <p:cNvGrpSpPr/>
                    <p:nvPr/>
                  </p:nvGrpSpPr>
                  <p:grpSpPr>
                    <a:xfrm>
                      <a:off x="4860032" y="1749378"/>
                      <a:ext cx="3962039" cy="3168352"/>
                      <a:chOff x="4860032" y="1749378"/>
                      <a:chExt cx="3962039" cy="3168352"/>
                    </a:xfrm>
                  </p:grpSpPr>
                  <p:grpSp>
                    <p:nvGrpSpPr>
                      <p:cNvPr id="3" name="Skupina 2"/>
                      <p:cNvGrpSpPr/>
                      <p:nvPr/>
                    </p:nvGrpSpPr>
                    <p:grpSpPr>
                      <a:xfrm>
                        <a:off x="4860032" y="1749378"/>
                        <a:ext cx="3962039" cy="3168352"/>
                        <a:chOff x="4860032" y="1749378"/>
                        <a:chExt cx="3962039" cy="3168352"/>
                      </a:xfrm>
                    </p:grpSpPr>
                    <p:grpSp>
                      <p:nvGrpSpPr>
                        <p:cNvPr id="17" name="Skupina 16"/>
                        <p:cNvGrpSpPr/>
                        <p:nvPr/>
                      </p:nvGrpSpPr>
                      <p:grpSpPr>
                        <a:xfrm>
                          <a:off x="4860032" y="1749378"/>
                          <a:ext cx="3962039" cy="3168352"/>
                          <a:chOff x="4860032" y="1749378"/>
                          <a:chExt cx="3962039" cy="3168352"/>
                        </a:xfrm>
                      </p:grpSpPr>
                      <p:grpSp>
                        <p:nvGrpSpPr>
                          <p:cNvPr id="13" name="Skupina 12"/>
                          <p:cNvGrpSpPr/>
                          <p:nvPr/>
                        </p:nvGrpSpPr>
                        <p:grpSpPr>
                          <a:xfrm>
                            <a:off x="4860032" y="1749378"/>
                            <a:ext cx="3962039" cy="3168352"/>
                            <a:chOff x="4860032" y="1749378"/>
                            <a:chExt cx="3962039" cy="3168352"/>
                          </a:xfrm>
                        </p:grpSpPr>
                        <p:pic>
                          <p:nvPicPr>
                            <p:cNvPr id="5122" name="Picture 2" descr="http://krajina.kr-stredocesky.cz/apollo/pictures/20041123133849552986.jpg"/>
                            <p:cNvPicPr>
                              <a:picLocks noChangeAspect="1" noChangeArrowheads="1"/>
                            </p:cNvPicPr>
                            <p:nvPr/>
                          </p:nvPicPr>
                          <p:blipFill>
                            <a:blip r:embed="rId4" cstate="print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4860032" y="1749378"/>
                              <a:ext cx="3962039" cy="3168352"/>
                            </a:xfrm>
                            <a:prstGeom prst="rect">
                              <a:avLst/>
                            </a:prstGeom>
                            <a:noFill/>
                            <a:extLst>
                              <a:ext uri="{909E8E84-426E-40DD-AFC4-6F175D3DCCD1}">
                                <a14:hiddenFill xmlns:a14="http://schemas.microsoft.com/office/drawing/2010/main">
                                  <a:solidFill>
                                    <a:srgbClr val="FFFFFF"/>
                                  </a:solidFill>
                                </a14:hiddenFill>
                              </a:ext>
                            </a:extLst>
                          </p:spPr>
                        </p:pic>
                        <p:sp>
                          <p:nvSpPr>
                            <p:cNvPr id="12" name="Ovál 11"/>
                            <p:cNvSpPr/>
                            <p:nvPr/>
                          </p:nvSpPr>
                          <p:spPr>
                            <a:xfrm>
                              <a:off x="6156176" y="3507854"/>
                              <a:ext cx="360040" cy="360040"/>
                            </a:xfrm>
                            <a:prstGeom prst="ellipse">
                              <a:avLst/>
                            </a:prstGeom>
                            <a:noFill/>
                            <a:ln>
                              <a:solidFill>
                                <a:srgbClr val="002060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</p:txBody>
                        </p:sp>
                      </p:grpSp>
                      <p:sp>
                        <p:nvSpPr>
                          <p:cNvPr id="16" name="Ovál 15"/>
                          <p:cNvSpPr/>
                          <p:nvPr/>
                        </p:nvSpPr>
                        <p:spPr>
                          <a:xfrm>
                            <a:off x="7740352" y="1755480"/>
                            <a:ext cx="864096" cy="720080"/>
                          </a:xfrm>
                          <a:prstGeom prst="ellipse">
                            <a:avLst/>
                          </a:prstGeom>
                          <a:noFill/>
                          <a:ln>
                            <a:solidFill>
                              <a:srgbClr val="002060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 smtClean="0"/>
                          </a:p>
                          <a:p>
                            <a:pPr algn="ctr"/>
                            <a:endParaRPr lang="cs-CZ" dirty="0"/>
                          </a:p>
                          <a:p>
                            <a:pPr algn="ctr"/>
                            <a:endParaRPr lang="cs-CZ" dirty="0"/>
                          </a:p>
                        </p:txBody>
                      </p:sp>
                    </p:grpSp>
                    <p:sp>
                      <p:nvSpPr>
                        <p:cNvPr id="2" name="Ovál 1"/>
                        <p:cNvSpPr/>
                        <p:nvPr/>
                      </p:nvSpPr>
                      <p:spPr>
                        <a:xfrm>
                          <a:off x="6876256" y="2067694"/>
                          <a:ext cx="288032" cy="467763"/>
                        </a:xfrm>
                        <a:prstGeom prst="ellipse">
                          <a:avLst/>
                        </a:prstGeom>
                        <a:noFill/>
                        <a:ln>
                          <a:solidFill>
                            <a:srgbClr val="002060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sp>
                    <p:nvSpPr>
                      <p:cNvPr id="4" name="Ovál 3"/>
                      <p:cNvSpPr/>
                      <p:nvPr/>
                    </p:nvSpPr>
                    <p:spPr>
                      <a:xfrm>
                        <a:off x="7416316" y="4299942"/>
                        <a:ext cx="216024" cy="216024"/>
                      </a:xfrm>
                      <a:prstGeom prst="ellipse">
                        <a:avLst/>
                      </a:prstGeom>
                      <a:noFill/>
                      <a:ln>
                        <a:solidFill>
                          <a:srgbClr val="00206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sp>
                  <p:nvSpPr>
                    <p:cNvPr id="7" name="Ovál 6"/>
                    <p:cNvSpPr/>
                    <p:nvPr/>
                  </p:nvSpPr>
                  <p:spPr>
                    <a:xfrm>
                      <a:off x="8127726" y="3543858"/>
                      <a:ext cx="144016" cy="144016"/>
                    </a:xfrm>
                    <a:prstGeom prst="ellipse">
                      <a:avLst/>
                    </a:prstGeom>
                    <a:noFill/>
                    <a:ln>
                      <a:solidFill>
                        <a:srgbClr val="00206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19" name="Ovál 18"/>
                  <p:cNvSpPr/>
                  <p:nvPr/>
                </p:nvSpPr>
                <p:spPr>
                  <a:xfrm>
                    <a:off x="6400696" y="3628003"/>
                    <a:ext cx="107212" cy="107212"/>
                  </a:xfrm>
                  <a:prstGeom prst="ellipse">
                    <a:avLst/>
                  </a:prstGeom>
                  <a:noFill/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23" name="Ovál 22"/>
                <p:cNvSpPr/>
                <p:nvPr/>
              </p:nvSpPr>
              <p:spPr>
                <a:xfrm>
                  <a:off x="5868144" y="3238479"/>
                  <a:ext cx="107212" cy="107212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5" name="Ovál 24"/>
              <p:cNvSpPr/>
              <p:nvPr/>
            </p:nvSpPr>
            <p:spPr>
              <a:xfrm>
                <a:off x="7236296" y="3987243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9" name="Ovál 28"/>
            <p:cNvSpPr/>
            <p:nvPr/>
          </p:nvSpPr>
          <p:spPr>
            <a:xfrm>
              <a:off x="5960562" y="3826425"/>
              <a:ext cx="107212" cy="1072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5921750" y="3609601"/>
              <a:ext cx="162418" cy="15011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7613938" y="3880031"/>
              <a:ext cx="107212" cy="1072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6660232" y="2827101"/>
              <a:ext cx="107212" cy="1072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7583031" y="3761020"/>
              <a:ext cx="107212" cy="1072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6382514" y="3987243"/>
              <a:ext cx="107212" cy="1072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8253340" y="3502389"/>
              <a:ext cx="107212" cy="1072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6121380" y="4210969"/>
              <a:ext cx="107212" cy="1072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6067774" y="3078133"/>
              <a:ext cx="107212" cy="1072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899377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08" y="-47207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0415" y="-30457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08600" y="843558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KULTURNÍ ATRAKTIVITY – OSTATNÍ HRADY, ZÁMKY A CÍRKEVNÍ STAVBY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43895" y="3174991"/>
            <a:ext cx="1224136" cy="353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3300"/>
                </a:solidFill>
              </a:rPr>
              <a:t>Dobříš</a:t>
            </a: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7845555" y="3184177"/>
            <a:ext cx="1224136" cy="353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3300"/>
                </a:solidFill>
              </a:rPr>
              <a:t>Veltrusy</a:t>
            </a: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275606"/>
            <a:ext cx="2532515" cy="1899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6" name="Picture 4" descr="http://www.zamky-hrady.cz/1/img/kacina_le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402" y="1268210"/>
            <a:ext cx="2524842" cy="190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8" name="Picture 6" descr="http://www.zamek-veltrusy.cz/data/titulka/1csleft_1.jpg?gcm_date=1207461389">
            <a:hlinkClick r:id="rId8"/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8" t="7741" r="3400" b="5829"/>
          <a:stretch/>
        </p:blipFill>
        <p:spPr bwMode="auto">
          <a:xfrm>
            <a:off x="6300191" y="1260662"/>
            <a:ext cx="2524843" cy="1914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60" name="Picture 8" descr="http://www.vysehrad2000.cz/data/usr_045_default/lany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228690"/>
            <a:ext cx="2545746" cy="189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Podnadpis 2"/>
          <p:cNvSpPr txBox="1">
            <a:spLocks/>
          </p:cNvSpPr>
          <p:nvPr/>
        </p:nvSpPr>
        <p:spPr>
          <a:xfrm>
            <a:off x="655963" y="4577792"/>
            <a:ext cx="1224136" cy="353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3300"/>
                </a:solidFill>
              </a:rPr>
              <a:t>Lány</a:t>
            </a:r>
          </a:p>
        </p:txBody>
      </p:sp>
      <p:pic>
        <p:nvPicPr>
          <p:cNvPr id="23561" name="Picture 9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280" y="3231262"/>
            <a:ext cx="2532515" cy="1896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Podnadpis 2"/>
          <p:cNvSpPr txBox="1">
            <a:spLocks/>
          </p:cNvSpPr>
          <p:nvPr/>
        </p:nvSpPr>
        <p:spPr>
          <a:xfrm>
            <a:off x="7452320" y="4596939"/>
            <a:ext cx="1224136" cy="353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3300"/>
                </a:solidFill>
              </a:rPr>
              <a:t>Hořovice</a:t>
            </a: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953524" y="2821939"/>
            <a:ext cx="1224136" cy="353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3300"/>
                </a:solidFill>
              </a:rPr>
              <a:t>Kačina</a:t>
            </a:r>
          </a:p>
        </p:txBody>
      </p:sp>
    </p:spTree>
    <p:extLst>
      <p:ext uri="{BB962C8B-B14F-4D97-AF65-F5344CB8AC3E}">
        <p14:creationId xmlns:p14="http://schemas.microsoft.com/office/powerpoint/2010/main" val="314560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  <p:bldP spid="20" grpId="0" build="p"/>
      <p:bldP spid="24" grpId="0" build="p"/>
      <p:bldP spid="26" grpId="0" build="p"/>
      <p:bldP spid="16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08" y="-47207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0415" y="-30457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08600" y="843558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KULTURNÍ ATRAKTIVITY – OSTATNÍ HRADY, ZÁMKY A CÍRKEVNÍ STAVBY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43895" y="3174991"/>
            <a:ext cx="1224136" cy="353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3300"/>
                </a:solidFill>
              </a:rPr>
              <a:t>Žebrák</a:t>
            </a: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7330795" y="3184177"/>
            <a:ext cx="1617371" cy="353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3300"/>
                </a:solidFill>
              </a:rPr>
              <a:t>Český Šternberk</a:t>
            </a: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783777" y="4577791"/>
            <a:ext cx="1224136" cy="353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3300"/>
                </a:solidFill>
              </a:rPr>
              <a:t>Svatá hora</a:t>
            </a:r>
          </a:p>
        </p:txBody>
      </p:sp>
      <p:sp>
        <p:nvSpPr>
          <p:cNvPr id="26" name="Podnadpis 2"/>
          <p:cNvSpPr txBox="1">
            <a:spLocks/>
          </p:cNvSpPr>
          <p:nvPr/>
        </p:nvSpPr>
        <p:spPr>
          <a:xfrm>
            <a:off x="7262894" y="4602731"/>
            <a:ext cx="1685272" cy="353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3300"/>
                </a:solidFill>
              </a:rPr>
              <a:t>Sázavský klášter</a:t>
            </a:r>
          </a:p>
        </p:txBody>
      </p:sp>
      <p:pic>
        <p:nvPicPr>
          <p:cNvPr id="26626" name="Picture 2" descr="http://historie-dejepis.ic.cz/files/P107074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287988"/>
            <a:ext cx="2532515" cy="1896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8" name="Picture 4" descr="http://turistickyatlas.cz/galery/galerie/Hrad_Tocnik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882" y="1260662"/>
            <a:ext cx="2532515" cy="1893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Podnadpis 2"/>
          <p:cNvSpPr txBox="1">
            <a:spLocks/>
          </p:cNvSpPr>
          <p:nvPr/>
        </p:nvSpPr>
        <p:spPr>
          <a:xfrm>
            <a:off x="3966071" y="2777062"/>
            <a:ext cx="1224136" cy="353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b="1" dirty="0" smtClean="0">
                <a:solidFill>
                  <a:srgbClr val="FF3300"/>
                </a:solidFill>
              </a:rPr>
              <a:t>Točník</a:t>
            </a:r>
          </a:p>
        </p:txBody>
      </p:sp>
      <p:pic>
        <p:nvPicPr>
          <p:cNvPr id="26630" name="Picture 6" descr="http://www.sousto.cz/wp-content/gallery/road-trip-sazava-a-cesky-sternberk/foto1-5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70371"/>
            <a:ext cx="2532515" cy="1893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2" name="Picture 8" descr="http://volby2008.kr-stredocesky.cz/data2/dep_22/Svata_hora_Pribram_JPG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0099" y="3251653"/>
            <a:ext cx="2532515" cy="1854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4" name="Picture 10" descr="http://www.chalupa-sazava.cz/klaster1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918" y="3226027"/>
            <a:ext cx="2532515" cy="185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0677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  <p:bldP spid="20" grpId="0" build="p"/>
      <p:bldP spid="24" grpId="0" build="p"/>
      <p:bldP spid="26" grpId="0" build="p"/>
      <p:bldP spid="16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6655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9392" y="16655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99602" y="987574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DFD39"/>
                </a:solidFill>
              </a:rPr>
              <a:t>KULTURNÍ ATRAKTIVITY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199602" y="2079831"/>
            <a:ext cx="4588422" cy="22383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F3300"/>
                </a:solidFill>
              </a:rPr>
              <a:t>OSTATNÍ ATRAKTIVITY - MUZEA</a:t>
            </a:r>
            <a:r>
              <a:rPr lang="cs-CZ" sz="4800" dirty="0" smtClean="0">
                <a:solidFill>
                  <a:srgbClr val="FDFD39"/>
                </a:solidFill>
              </a:rPr>
              <a:t> </a:t>
            </a:r>
          </a:p>
        </p:txBody>
      </p:sp>
      <p:grpSp>
        <p:nvGrpSpPr>
          <p:cNvPr id="26" name="Skupina 25"/>
          <p:cNvGrpSpPr/>
          <p:nvPr/>
        </p:nvGrpSpPr>
        <p:grpSpPr>
          <a:xfrm>
            <a:off x="4895236" y="1767617"/>
            <a:ext cx="3962039" cy="3168352"/>
            <a:chOff x="4895236" y="1767617"/>
            <a:chExt cx="3962039" cy="3168352"/>
          </a:xfrm>
        </p:grpSpPr>
        <p:grpSp>
          <p:nvGrpSpPr>
            <p:cNvPr id="24" name="Skupina 23"/>
            <p:cNvGrpSpPr/>
            <p:nvPr/>
          </p:nvGrpSpPr>
          <p:grpSpPr>
            <a:xfrm>
              <a:off x="4895236" y="1767617"/>
              <a:ext cx="3962039" cy="3168352"/>
              <a:chOff x="4895236" y="1767617"/>
              <a:chExt cx="3962039" cy="3168352"/>
            </a:xfrm>
          </p:grpSpPr>
          <p:grpSp>
            <p:nvGrpSpPr>
              <p:cNvPr id="22" name="Skupina 21"/>
              <p:cNvGrpSpPr/>
              <p:nvPr/>
            </p:nvGrpSpPr>
            <p:grpSpPr>
              <a:xfrm>
                <a:off x="4895236" y="1767617"/>
                <a:ext cx="3962039" cy="3168352"/>
                <a:chOff x="4895236" y="1761515"/>
                <a:chExt cx="3962039" cy="3168352"/>
              </a:xfrm>
            </p:grpSpPr>
            <p:grpSp>
              <p:nvGrpSpPr>
                <p:cNvPr id="21" name="Skupina 20"/>
                <p:cNvGrpSpPr/>
                <p:nvPr/>
              </p:nvGrpSpPr>
              <p:grpSpPr>
                <a:xfrm>
                  <a:off x="4895236" y="1761515"/>
                  <a:ext cx="3962039" cy="3168352"/>
                  <a:chOff x="4895236" y="1761515"/>
                  <a:chExt cx="3962039" cy="3168352"/>
                </a:xfrm>
              </p:grpSpPr>
              <p:grpSp>
                <p:nvGrpSpPr>
                  <p:cNvPr id="20" name="Skupina 19"/>
                  <p:cNvGrpSpPr/>
                  <p:nvPr/>
                </p:nvGrpSpPr>
                <p:grpSpPr>
                  <a:xfrm>
                    <a:off x="4895236" y="1761515"/>
                    <a:ext cx="3962039" cy="3168352"/>
                    <a:chOff x="4895236" y="1761515"/>
                    <a:chExt cx="3962039" cy="3168352"/>
                  </a:xfrm>
                </p:grpSpPr>
                <p:grpSp>
                  <p:nvGrpSpPr>
                    <p:cNvPr id="18" name="Skupina 17"/>
                    <p:cNvGrpSpPr/>
                    <p:nvPr/>
                  </p:nvGrpSpPr>
                  <p:grpSpPr>
                    <a:xfrm>
                      <a:off x="4895236" y="1761515"/>
                      <a:ext cx="3962039" cy="3168352"/>
                      <a:chOff x="4860032" y="1749378"/>
                      <a:chExt cx="3962039" cy="3168352"/>
                    </a:xfrm>
                  </p:grpSpPr>
                  <p:grpSp>
                    <p:nvGrpSpPr>
                      <p:cNvPr id="5" name="Skupina 4"/>
                      <p:cNvGrpSpPr/>
                      <p:nvPr/>
                    </p:nvGrpSpPr>
                    <p:grpSpPr>
                      <a:xfrm>
                        <a:off x="4860032" y="1749378"/>
                        <a:ext cx="3962039" cy="3168352"/>
                        <a:chOff x="4860032" y="1749378"/>
                        <a:chExt cx="3962039" cy="3168352"/>
                      </a:xfrm>
                    </p:grpSpPr>
                    <p:grpSp>
                      <p:nvGrpSpPr>
                        <p:cNvPr id="3" name="Skupina 2"/>
                        <p:cNvGrpSpPr/>
                        <p:nvPr/>
                      </p:nvGrpSpPr>
                      <p:grpSpPr>
                        <a:xfrm>
                          <a:off x="4860032" y="1749378"/>
                          <a:ext cx="3962039" cy="3168352"/>
                          <a:chOff x="4860032" y="1749378"/>
                          <a:chExt cx="3962039" cy="3168352"/>
                        </a:xfrm>
                      </p:grpSpPr>
                      <p:grpSp>
                        <p:nvGrpSpPr>
                          <p:cNvPr id="17" name="Skupina 16"/>
                          <p:cNvGrpSpPr/>
                          <p:nvPr/>
                        </p:nvGrpSpPr>
                        <p:grpSpPr>
                          <a:xfrm>
                            <a:off x="4860032" y="1749378"/>
                            <a:ext cx="3962039" cy="3168352"/>
                            <a:chOff x="4860032" y="1749378"/>
                            <a:chExt cx="3962039" cy="3168352"/>
                          </a:xfrm>
                        </p:grpSpPr>
                        <p:grpSp>
                          <p:nvGrpSpPr>
                            <p:cNvPr id="13" name="Skupina 12"/>
                            <p:cNvGrpSpPr/>
                            <p:nvPr/>
                          </p:nvGrpSpPr>
                          <p:grpSpPr>
                            <a:xfrm>
                              <a:off x="4860032" y="1749378"/>
                              <a:ext cx="3962039" cy="3168352"/>
                              <a:chOff x="4860032" y="1749378"/>
                              <a:chExt cx="3962039" cy="3168352"/>
                            </a:xfrm>
                          </p:grpSpPr>
                          <p:pic>
                            <p:nvPicPr>
                              <p:cNvPr id="5122" name="Picture 2" descr="http://krajina.kr-stredocesky.cz/apollo/pictures/20041123133849552986.jpg"/>
                              <p:cNvPicPr>
                                <a:picLocks noChangeAspect="1" noChangeArrowheads="1"/>
                              </p:cNvPicPr>
                              <p:nvPr/>
                            </p:nvPicPr>
                            <p:blipFill>
                              <a:blip r:embed="rId4" cstate="print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860032" y="1749378"/>
                                <a:ext cx="3962039" cy="3168352"/>
                              </a:xfrm>
                              <a:prstGeom prst="rect">
                                <a:avLst/>
                              </a:prstGeom>
                              <a:noFill/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solidFill>
                                      <a:srgbClr val="FFFFFF"/>
                                    </a:solidFill>
                                  </a14:hiddenFill>
                                </a:ext>
                              </a:extLst>
                            </p:spPr>
                          </p:pic>
                          <p:sp>
                            <p:nvSpPr>
                              <p:cNvPr id="12" name="Ovál 11"/>
                              <p:cNvSpPr/>
                              <p:nvPr/>
                            </p:nvSpPr>
                            <p:spPr>
                              <a:xfrm>
                                <a:off x="6156176" y="3507854"/>
                                <a:ext cx="360040" cy="360040"/>
                              </a:xfrm>
                              <a:prstGeom prst="ellipse">
                                <a:avLst/>
                              </a:prstGeom>
                              <a:noFill/>
                              <a:ln>
                                <a:solidFill>
                                  <a:srgbClr val="002060"/>
                                </a:solidFill>
                              </a:ln>
                            </p:spPr>
                            <p:style>
                              <a:lnRef idx="2">
                                <a:schemeClr val="accent1">
                                  <a:shade val="50000"/>
                                </a:schemeClr>
                              </a:lnRef>
                              <a:fillRef idx="1">
                                <a:schemeClr val="accent1"/>
                              </a:fillRef>
                              <a:effectRef idx="0">
                                <a:schemeClr val="accent1"/>
                              </a:effectRef>
                              <a:fontRef idx="minor">
                                <a:schemeClr val="lt1"/>
                              </a:fontRef>
                            </p:style>
                            <p:txBody>
                              <a:bodyPr rtlCol="0" anchor="ctr"/>
                              <a:lstStyle/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  <a:p>
                                <a:pPr algn="ctr"/>
                                <a:endParaRPr lang="cs-CZ" dirty="0" smtClean="0"/>
                              </a:p>
                              <a:p>
                                <a:pPr algn="ctr"/>
                                <a:endParaRPr lang="cs-CZ" dirty="0"/>
                              </a:p>
                            </p:txBody>
                          </p:sp>
                        </p:grpSp>
                        <p:sp>
                          <p:nvSpPr>
                            <p:cNvPr id="16" name="Ovál 15"/>
                            <p:cNvSpPr/>
                            <p:nvPr/>
                          </p:nvSpPr>
                          <p:spPr>
                            <a:xfrm>
                              <a:off x="7740352" y="1755480"/>
                              <a:ext cx="864096" cy="720080"/>
                            </a:xfrm>
                            <a:prstGeom prst="ellipse">
                              <a:avLst/>
                            </a:prstGeom>
                            <a:noFill/>
                            <a:ln>
                              <a:solidFill>
                                <a:srgbClr val="002060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 smtClean="0"/>
                            </a:p>
                            <a:p>
                              <a:pPr algn="ctr"/>
                              <a:endParaRPr lang="cs-CZ" dirty="0"/>
                            </a:p>
                            <a:p>
                              <a:pPr algn="ctr"/>
                              <a:endParaRPr lang="cs-CZ" dirty="0"/>
                            </a:p>
                          </p:txBody>
                        </p:sp>
                      </p:grpSp>
                      <p:sp>
                        <p:nvSpPr>
                          <p:cNvPr id="2" name="Ovál 1"/>
                          <p:cNvSpPr/>
                          <p:nvPr/>
                        </p:nvSpPr>
                        <p:spPr>
                          <a:xfrm>
                            <a:off x="6876256" y="2067694"/>
                            <a:ext cx="288032" cy="467763"/>
                          </a:xfrm>
                          <a:prstGeom prst="ellipse">
                            <a:avLst/>
                          </a:prstGeom>
                          <a:noFill/>
                          <a:ln>
                            <a:solidFill>
                              <a:srgbClr val="002060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4" name="Ovál 3"/>
                        <p:cNvSpPr/>
                        <p:nvPr/>
                      </p:nvSpPr>
                      <p:spPr>
                        <a:xfrm>
                          <a:off x="7416316" y="4299942"/>
                          <a:ext cx="216024" cy="216024"/>
                        </a:xfrm>
                        <a:prstGeom prst="ellipse">
                          <a:avLst/>
                        </a:prstGeom>
                        <a:noFill/>
                        <a:ln>
                          <a:solidFill>
                            <a:srgbClr val="002060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sp>
                    <p:nvSpPr>
                      <p:cNvPr id="7" name="Ovál 6"/>
                      <p:cNvSpPr/>
                      <p:nvPr/>
                    </p:nvSpPr>
                    <p:spPr>
                      <a:xfrm>
                        <a:off x="8127726" y="3543858"/>
                        <a:ext cx="144016" cy="144016"/>
                      </a:xfrm>
                      <a:prstGeom prst="ellipse">
                        <a:avLst/>
                      </a:prstGeom>
                      <a:noFill/>
                      <a:ln>
                        <a:solidFill>
                          <a:srgbClr val="00206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sp>
                  <p:nvSpPr>
                    <p:cNvPr id="19" name="Ovál 18"/>
                    <p:cNvSpPr/>
                    <p:nvPr/>
                  </p:nvSpPr>
                  <p:spPr>
                    <a:xfrm>
                      <a:off x="6400696" y="3628003"/>
                      <a:ext cx="107212" cy="107212"/>
                    </a:xfrm>
                    <a:prstGeom prst="ellipse">
                      <a:avLst/>
                    </a:prstGeom>
                    <a:noFill/>
                    <a:ln>
                      <a:solidFill>
                        <a:srgbClr val="00206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23" name="Ovál 22"/>
                  <p:cNvSpPr/>
                  <p:nvPr/>
                </p:nvSpPr>
                <p:spPr>
                  <a:xfrm>
                    <a:off x="5868144" y="3238479"/>
                    <a:ext cx="107212" cy="107212"/>
                  </a:xfrm>
                  <a:prstGeom prst="ellipse">
                    <a:avLst/>
                  </a:prstGeom>
                  <a:noFill/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25" name="Ovál 24"/>
                <p:cNvSpPr/>
                <p:nvPr/>
              </p:nvSpPr>
              <p:spPr>
                <a:xfrm>
                  <a:off x="7236296" y="3987243"/>
                  <a:ext cx="107212" cy="107212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9" name="Ovál 28"/>
              <p:cNvSpPr/>
              <p:nvPr/>
            </p:nvSpPr>
            <p:spPr>
              <a:xfrm>
                <a:off x="5960562" y="3826425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/>
              <p:cNvSpPr/>
              <p:nvPr/>
            </p:nvSpPr>
            <p:spPr>
              <a:xfrm>
                <a:off x="5921750" y="3609601"/>
                <a:ext cx="162418" cy="150118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vál 30"/>
              <p:cNvSpPr/>
              <p:nvPr/>
            </p:nvSpPr>
            <p:spPr>
              <a:xfrm>
                <a:off x="7613938" y="3880031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6660232" y="2827101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7583031" y="3761020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vál 33"/>
              <p:cNvSpPr/>
              <p:nvPr/>
            </p:nvSpPr>
            <p:spPr>
              <a:xfrm>
                <a:off x="6382514" y="3987243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8253340" y="3502389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/>
              <p:cNvSpPr/>
              <p:nvPr/>
            </p:nvSpPr>
            <p:spPr>
              <a:xfrm>
                <a:off x="6121380" y="4210969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/>
              <p:cNvSpPr/>
              <p:nvPr/>
            </p:nvSpPr>
            <p:spPr>
              <a:xfrm>
                <a:off x="6067774" y="3078133"/>
                <a:ext cx="107212" cy="10721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8" name="Ovál 37"/>
            <p:cNvSpPr/>
            <p:nvPr/>
          </p:nvSpPr>
          <p:spPr>
            <a:xfrm>
              <a:off x="7613938" y="2386587"/>
              <a:ext cx="107212" cy="1072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7001870" y="3763921"/>
              <a:ext cx="107212" cy="1072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5760932" y="3091794"/>
              <a:ext cx="107212" cy="10721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105442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08" y="-47207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0415" y="-30457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08600" y="843558"/>
            <a:ext cx="8928992" cy="864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KULTURNÍ ATRAKTIVITY – OSTATNÍ HRADY, ZÁMKY A CÍRKEVNÍ STAVBY </a:t>
            </a: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627784" y="3112567"/>
            <a:ext cx="1504503" cy="10609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3300"/>
                </a:solidFill>
              </a:rPr>
              <a:t>Škoda muzeum v Mladé Boleslavi </a:t>
            </a: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4754829" y="3997038"/>
            <a:ext cx="1617371" cy="353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3300"/>
                </a:solidFill>
              </a:rPr>
              <a:t>Železniční muzeum Lužná   u </a:t>
            </a:r>
            <a:r>
              <a:rPr lang="cs-CZ" sz="1600" dirty="0">
                <a:solidFill>
                  <a:srgbClr val="FF3300"/>
                </a:solidFill>
              </a:rPr>
              <a:t>R</a:t>
            </a:r>
            <a:r>
              <a:rPr lang="cs-CZ" sz="1600" dirty="0" smtClean="0">
                <a:solidFill>
                  <a:srgbClr val="FF3300"/>
                </a:solidFill>
              </a:rPr>
              <a:t>akovníka</a:t>
            </a: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4802321" y="2372665"/>
            <a:ext cx="1571685" cy="5783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3300"/>
                </a:solidFill>
              </a:rPr>
              <a:t>Vojenské muzeum Lešany</a:t>
            </a:r>
          </a:p>
        </p:txBody>
      </p:sp>
      <p:sp>
        <p:nvSpPr>
          <p:cNvPr id="26" name="Podnadpis 2"/>
          <p:cNvSpPr txBox="1">
            <a:spLocks/>
          </p:cNvSpPr>
          <p:nvPr/>
        </p:nvSpPr>
        <p:spPr>
          <a:xfrm>
            <a:off x="2707457" y="1407590"/>
            <a:ext cx="1685272" cy="3530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3300"/>
                </a:solidFill>
              </a:rPr>
              <a:t>Hornické muzeum </a:t>
            </a:r>
            <a:r>
              <a:rPr lang="cs-CZ" sz="1600" dirty="0">
                <a:solidFill>
                  <a:srgbClr val="FF3300"/>
                </a:solidFill>
              </a:rPr>
              <a:t>P</a:t>
            </a:r>
            <a:r>
              <a:rPr lang="cs-CZ" sz="1600" dirty="0" smtClean="0">
                <a:solidFill>
                  <a:srgbClr val="FF3300"/>
                </a:solidFill>
              </a:rPr>
              <a:t>říbram</a:t>
            </a:r>
          </a:p>
        </p:txBody>
      </p:sp>
      <p:pic>
        <p:nvPicPr>
          <p:cNvPr id="27650" name="Picture 2" descr="http://media.regionycr.cz/articles/n/2012-11-25_12-10-13_Nove-SKODA-MUZEUM-v-Mlade-Boleslavi_z-SKODA-AUTO-as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881"/>
          <a:stretch/>
        </p:blipFill>
        <p:spPr bwMode="auto">
          <a:xfrm>
            <a:off x="399778" y="3103739"/>
            <a:ext cx="2290157" cy="162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01" y="1321004"/>
            <a:ext cx="2304256" cy="1630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653" name="Picture 5" descr="http://www.homegallery.cz/images/lesany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06603"/>
            <a:ext cx="2278375" cy="163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4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006" y="3103739"/>
            <a:ext cx="2312920" cy="1616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0058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  <p:bldP spid="15" grpId="0" build="p"/>
      <p:bldP spid="20" grpId="0" build="p"/>
      <p:bldP spid="24" grpId="0" build="p"/>
      <p:bldP spid="26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08" y="-47207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0415" y="-30457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08600" y="771550"/>
            <a:ext cx="8928992" cy="42484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DFD39"/>
                </a:solidFill>
              </a:rPr>
              <a:t>ZDROJE</a:t>
            </a: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MAX CONSULTING. </a:t>
            </a:r>
            <a:r>
              <a:rPr lang="cs-CZ" sz="1000" i="1" dirty="0">
                <a:solidFill>
                  <a:srgbClr val="002060"/>
                </a:solidFill>
              </a:rPr>
              <a:t>Charakteristika a hodnocení potenciálu cestovního ruchu Středočeského kraje a jeho </a:t>
            </a:r>
            <a:r>
              <a:rPr lang="cs-CZ" sz="1000" i="1" dirty="0" err="1">
                <a:solidFill>
                  <a:srgbClr val="002060"/>
                </a:solidFill>
              </a:rPr>
              <a:t>subregionů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http://www.cot.cz/index.php?page=200&amp;jazyk=1&amp;id=1040811557 </a:t>
            </a:r>
            <a:endParaRPr lang="cs-CZ" sz="1000" u="sng" dirty="0" smtClean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 smtClean="0">
                <a:solidFill>
                  <a:srgbClr val="002060"/>
                </a:solidFill>
              </a:rPr>
              <a:t>Český </a:t>
            </a:r>
            <a:r>
              <a:rPr lang="cs-CZ" sz="1000" i="1" dirty="0">
                <a:solidFill>
                  <a:srgbClr val="002060"/>
                </a:solidFill>
              </a:rPr>
              <a:t>ráj - oficiální stránky turistického regionu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http://www.cesky-raj.info/cs/turisticky-region</a:t>
            </a:r>
            <a:endParaRPr lang="cs-CZ" sz="1000" u="sng" dirty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Karlštejn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http://cs.wikipedia.org/wiki/Karl%C5%A1tejn </a:t>
            </a:r>
            <a:endParaRPr lang="cs-CZ" sz="1000" u="sng" dirty="0" smtClean="0">
              <a:solidFill>
                <a:srgbClr val="002060"/>
              </a:solidFill>
              <a:hlinkClick r:id="rId5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Křivoklát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http://cs.wikipedia.org/wiki/K%C5%99ivokl%C3%A1t </a:t>
            </a:r>
            <a:endParaRPr lang="cs-CZ" sz="1000" u="sng" dirty="0" smtClean="0">
              <a:solidFill>
                <a:srgbClr val="002060"/>
              </a:solidFill>
              <a:hlinkClick r:id="rId5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Konopiště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http://cs.wikipedia.org/wiki/Konopi%C5%A1t%C4%9B </a:t>
            </a:r>
            <a:endParaRPr lang="cs-CZ" sz="1000" u="sng" dirty="0" smtClean="0">
              <a:solidFill>
                <a:srgbClr val="002060"/>
              </a:solidFill>
              <a:hlinkClick r:id="rId6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Chrám sv. Barbory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http://cs.wikipedia.org/wiki/Chr%C3%A1m_svat%C3%A9_Barbory </a:t>
            </a:r>
            <a:endParaRPr lang="cs-CZ" sz="1000" u="sng" dirty="0" smtClean="0">
              <a:solidFill>
                <a:srgbClr val="002060"/>
              </a:solidFill>
              <a:hlinkClick r:id="rId7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Středočeský kraj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http://www.kr-stredocesky.cz/portal/stredocesky-kraj/uzemni-cleneni/ </a:t>
            </a:r>
            <a:endParaRPr lang="cs-CZ" sz="1000" u="sng" dirty="0" smtClean="0">
              <a:solidFill>
                <a:srgbClr val="002060"/>
              </a:solidFill>
              <a:hlinkClick r:id="rId8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Vstoupit do krajiny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http://krajina.kr-stredocesky.cz/article.asp?id=42 </a:t>
            </a:r>
            <a:endParaRPr lang="cs-CZ" sz="1000" u="sng" dirty="0" smtClean="0">
              <a:solidFill>
                <a:srgbClr val="002060"/>
              </a:solidFill>
              <a:hlinkClick r:id="rId9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ZL NÁMĚŠŤ NAD OSLAVOU. </a:t>
            </a:r>
            <a:r>
              <a:rPr lang="cs-CZ" sz="1000" i="1" dirty="0">
                <a:solidFill>
                  <a:srgbClr val="002060"/>
                </a:solidFill>
              </a:rPr>
              <a:t>Letecká základna Náměšť nad oslavou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http://www.lznamest.army.cz/vycvik/rhino09/brdy/brdy03.htm </a:t>
            </a:r>
            <a:endParaRPr lang="cs-CZ" sz="1000" u="sng" dirty="0" smtClean="0">
              <a:solidFill>
                <a:srgbClr val="002060"/>
              </a:solidFill>
              <a:hlinkClick r:id="rId9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kraj Blanických rytířů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http://www.blanicti-rytiri.cz/files/imgs/blanik-006.jpg </a:t>
            </a:r>
            <a:endParaRPr lang="cs-CZ" sz="1000" u="sng" dirty="0" smtClean="0">
              <a:solidFill>
                <a:srgbClr val="002060"/>
              </a:solidFill>
              <a:hlinkClick r:id="rId10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České dálnice.cz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http://www.ceskedalnice.cz/nase-foto/ilustracni/omezeni </a:t>
            </a:r>
            <a:endParaRPr lang="cs-CZ" sz="1000" u="sng" dirty="0" smtClean="0">
              <a:solidFill>
                <a:srgbClr val="002060"/>
              </a:solidFill>
              <a:hlinkClick r:id="rId10"/>
            </a:endParaRPr>
          </a:p>
          <a:p>
            <a:pPr algn="l"/>
            <a:r>
              <a:rPr lang="cs-CZ" sz="1000" dirty="0" smtClean="0">
                <a:solidFill>
                  <a:srgbClr val="002060"/>
                </a:solidFill>
              </a:rPr>
              <a:t>ČESKÝ </a:t>
            </a:r>
            <a:r>
              <a:rPr lang="cs-CZ" sz="1000" dirty="0">
                <a:solidFill>
                  <a:srgbClr val="002060"/>
                </a:solidFill>
              </a:rPr>
              <a:t>STATISTICKÝ ÚŘAD. </a:t>
            </a:r>
            <a:r>
              <a:rPr lang="cs-CZ" sz="1000" i="1" dirty="0">
                <a:solidFill>
                  <a:srgbClr val="002060"/>
                </a:solidFill>
              </a:rPr>
              <a:t>Cestovní ruch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15.1.2014</a:t>
            </a:r>
            <a:r>
              <a:rPr lang="cs-CZ" sz="1000" dirty="0">
                <a:solidFill>
                  <a:srgbClr val="002060"/>
                </a:solidFill>
              </a:rPr>
              <a:t>]. Dostupný na WWW: http://www.czso.cz/x/krajedata.nsf/oblast2/cestovni_ruch-xs </a:t>
            </a:r>
            <a:endParaRPr lang="cs-CZ" sz="1000" u="sng" dirty="0" smtClean="0">
              <a:solidFill>
                <a:srgbClr val="002060"/>
              </a:solidFill>
              <a:hlinkClick r:id="rId11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REDAKCE MN. </a:t>
            </a:r>
            <a:r>
              <a:rPr lang="cs-CZ" sz="1000" i="1" dirty="0">
                <a:solidFill>
                  <a:srgbClr val="002060"/>
                </a:solidFill>
              </a:rPr>
              <a:t>mezi námi.cz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http://www.mezinami.cz/poznavej/tipy-na-vylet/tip-na-vylet-zamek-melnik-a-vinne-sklepy-jiriho-lobkowicze/ </a:t>
            </a:r>
            <a:endParaRPr lang="cs-CZ" sz="1000" u="sng" dirty="0" smtClean="0">
              <a:solidFill>
                <a:srgbClr val="002060"/>
              </a:solidFill>
              <a:hlinkClick r:id="rId12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zámek </a:t>
            </a:r>
            <a:r>
              <a:rPr lang="cs-CZ" sz="1000" i="1" dirty="0" smtClean="0">
                <a:solidFill>
                  <a:srgbClr val="002060"/>
                </a:solidFill>
              </a:rPr>
              <a:t>Mělník </a:t>
            </a:r>
            <a:r>
              <a:rPr lang="cs-CZ" sz="1000" i="1" dirty="0">
                <a:solidFill>
                  <a:srgbClr val="002060"/>
                </a:solidFill>
              </a:rPr>
              <a:t>a jeho historie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http://www.slever.cz/slevy/degustacni-menu-na-zamku-melnik</a:t>
            </a:r>
            <a:r>
              <a:rPr lang="cs-CZ" sz="1000" dirty="0"/>
              <a:t>/ </a:t>
            </a:r>
            <a:endParaRPr lang="cs-CZ" sz="1000" u="sng" dirty="0" smtClean="0">
              <a:solidFill>
                <a:srgbClr val="FF3300"/>
              </a:solidFill>
              <a:hlinkClick r:id="rId13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Svět potravin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http://www.svet-potravin.cz/clanek.aspx?id=2851 </a:t>
            </a:r>
            <a:endParaRPr lang="cs-CZ" sz="1000" u="sng" dirty="0" smtClean="0">
              <a:solidFill>
                <a:srgbClr val="002060"/>
              </a:solidFill>
              <a:hlinkClick r:id="rId14"/>
            </a:endParaRPr>
          </a:p>
          <a:p>
            <a:pPr algn="l"/>
            <a:r>
              <a:rPr lang="pt-BR" sz="1000" dirty="0">
                <a:solidFill>
                  <a:srgbClr val="002060"/>
                </a:solidFill>
              </a:rPr>
              <a:t>AUTOR NEUVEDEN. </a:t>
            </a:r>
            <a:r>
              <a:rPr lang="pt-BR" sz="1000" i="1" dirty="0">
                <a:solidFill>
                  <a:srgbClr val="002060"/>
                </a:solidFill>
              </a:rPr>
              <a:t>ok1vei.com</a:t>
            </a:r>
            <a:r>
              <a:rPr lang="pt-BR" sz="1000" dirty="0">
                <a:solidFill>
                  <a:srgbClr val="002060"/>
                </a:solidFill>
              </a:rPr>
              <a:t> [online]. [cit. </a:t>
            </a:r>
            <a:r>
              <a:rPr lang="pt-BR" sz="1000" dirty="0" smtClean="0">
                <a:solidFill>
                  <a:srgbClr val="002060"/>
                </a:solidFill>
              </a:rPr>
              <a:t>1</a:t>
            </a:r>
            <a:r>
              <a:rPr lang="cs-CZ" sz="1000" dirty="0" smtClean="0">
                <a:solidFill>
                  <a:srgbClr val="002060"/>
                </a:solidFill>
              </a:rPr>
              <a:t>5</a:t>
            </a:r>
            <a:r>
              <a:rPr lang="pt-BR" sz="1000" dirty="0" smtClean="0">
                <a:solidFill>
                  <a:srgbClr val="002060"/>
                </a:solidFill>
              </a:rPr>
              <a:t>.1.201</a:t>
            </a:r>
            <a:r>
              <a:rPr lang="cs-CZ" sz="1000" dirty="0" smtClean="0">
                <a:solidFill>
                  <a:srgbClr val="002060"/>
                </a:solidFill>
              </a:rPr>
              <a:t>3</a:t>
            </a:r>
            <a:r>
              <a:rPr lang="pt-BR" sz="1000" dirty="0" smtClean="0">
                <a:solidFill>
                  <a:srgbClr val="002060"/>
                </a:solidFill>
              </a:rPr>
              <a:t>]. </a:t>
            </a:r>
            <a:r>
              <a:rPr lang="pt-BR" sz="1000" dirty="0">
                <a:solidFill>
                  <a:srgbClr val="002060"/>
                </a:solidFill>
              </a:rPr>
              <a:t>Dostupný na WWW: http://www.ok1vei.com/wff/okff_016.htm </a:t>
            </a:r>
            <a:endParaRPr lang="cs-CZ" sz="1000" u="sng" dirty="0" smtClean="0">
              <a:solidFill>
                <a:srgbClr val="002060"/>
              </a:solidFill>
              <a:hlinkClick r:id="rId15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Poklad.cz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http://www.poklad.cz/vyletni-trasy/do-konepruskych-jeskyni 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Vstoupit do krajiny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http://krajina.kr-stredocesky.cz/article.asp?id=63 </a:t>
            </a:r>
            <a:endParaRPr lang="cs-CZ" sz="1000" u="sng" dirty="0" smtClean="0">
              <a:solidFill>
                <a:srgbClr val="002060"/>
              </a:solidFill>
              <a:hlinkClick r:id="rId16"/>
            </a:endParaRPr>
          </a:p>
        </p:txBody>
      </p:sp>
    </p:spTree>
    <p:extLst>
      <p:ext uri="{BB962C8B-B14F-4D97-AF65-F5344CB8AC3E}">
        <p14:creationId xmlns:p14="http://schemas.microsoft.com/office/powerpoint/2010/main" val="1872557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08" y="-47207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0415" y="-30457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08600" y="843558"/>
            <a:ext cx="8928992" cy="38164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ZDROJE</a:t>
            </a: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MATOUŠ, Ladislav. </a:t>
            </a:r>
            <a:r>
              <a:rPr lang="cs-CZ" sz="1000" i="1" dirty="0">
                <a:solidFill>
                  <a:srgbClr val="002060"/>
                </a:solidFill>
              </a:rPr>
              <a:t>Správa CHKO Český ráj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http://ceskyraj.ochranaprirody.cz/ </a:t>
            </a:r>
            <a:endParaRPr lang="cs-CZ" sz="1000" u="sng" dirty="0" smtClean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pt-BR" sz="1000" dirty="0">
                <a:solidFill>
                  <a:srgbClr val="002060"/>
                </a:solidFill>
              </a:rPr>
              <a:t>AUTOR NEUVEDEN. </a:t>
            </a:r>
            <a:r>
              <a:rPr lang="pt-BR" sz="1000" i="1" dirty="0">
                <a:solidFill>
                  <a:srgbClr val="002060"/>
                </a:solidFill>
              </a:rPr>
              <a:t>www.ceskehory.cz</a:t>
            </a:r>
            <a:r>
              <a:rPr lang="pt-BR" sz="1000" dirty="0">
                <a:solidFill>
                  <a:srgbClr val="002060"/>
                </a:solidFill>
              </a:rPr>
              <a:t> [online]. [cit. </a:t>
            </a:r>
            <a:r>
              <a:rPr lang="pt-BR" sz="1000" dirty="0" smtClean="0">
                <a:solidFill>
                  <a:srgbClr val="002060"/>
                </a:solidFill>
              </a:rPr>
              <a:t>1</a:t>
            </a:r>
            <a:r>
              <a:rPr lang="cs-CZ" sz="1000" dirty="0" smtClean="0">
                <a:solidFill>
                  <a:srgbClr val="002060"/>
                </a:solidFill>
              </a:rPr>
              <a:t>5</a:t>
            </a:r>
            <a:r>
              <a:rPr lang="pt-BR" sz="1000" dirty="0" smtClean="0">
                <a:solidFill>
                  <a:srgbClr val="002060"/>
                </a:solidFill>
              </a:rPr>
              <a:t>.1.201</a:t>
            </a:r>
            <a:r>
              <a:rPr lang="cs-CZ" sz="1000" dirty="0" smtClean="0">
                <a:solidFill>
                  <a:srgbClr val="002060"/>
                </a:solidFill>
              </a:rPr>
              <a:t>3</a:t>
            </a:r>
            <a:r>
              <a:rPr lang="pt-BR" sz="1000" dirty="0" smtClean="0">
                <a:solidFill>
                  <a:srgbClr val="002060"/>
                </a:solidFill>
              </a:rPr>
              <a:t>]. </a:t>
            </a:r>
            <a:r>
              <a:rPr lang="pt-BR" sz="1000" dirty="0">
                <a:solidFill>
                  <a:srgbClr val="002060"/>
                </a:solidFill>
              </a:rPr>
              <a:t>Dostupný na WWW: http://www.ceskehory.cz/cesky-raj/img-n-valecov-1.html </a:t>
            </a:r>
            <a:endParaRPr lang="cs-CZ" sz="1000" u="sng" dirty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SMOKOŇ, Radovan. </a:t>
            </a:r>
            <a:r>
              <a:rPr lang="cs-CZ" sz="1000" i="1" dirty="0" err="1">
                <a:solidFill>
                  <a:srgbClr val="002060"/>
                </a:solidFill>
              </a:rPr>
              <a:t>iTras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http://itras.cz/prihrazske-skaly/galerie/15821/ </a:t>
            </a:r>
          </a:p>
          <a:p>
            <a:pPr algn="l"/>
            <a:r>
              <a:rPr lang="pt-BR" sz="1000" dirty="0">
                <a:solidFill>
                  <a:srgbClr val="002060"/>
                </a:solidFill>
              </a:rPr>
              <a:t>AUTOR NEUVEDEN. </a:t>
            </a:r>
            <a:r>
              <a:rPr lang="pt-BR" sz="1000" i="1" dirty="0">
                <a:solidFill>
                  <a:srgbClr val="002060"/>
                </a:solidFill>
              </a:rPr>
              <a:t>www.aaa-inzerce.cz</a:t>
            </a:r>
            <a:r>
              <a:rPr lang="pt-BR" sz="1000" dirty="0">
                <a:solidFill>
                  <a:srgbClr val="002060"/>
                </a:solidFill>
              </a:rPr>
              <a:t> [online]. [cit. </a:t>
            </a:r>
            <a:r>
              <a:rPr lang="pt-BR" sz="1000" dirty="0" smtClean="0">
                <a:solidFill>
                  <a:srgbClr val="002060"/>
                </a:solidFill>
              </a:rPr>
              <a:t>1</a:t>
            </a:r>
            <a:r>
              <a:rPr lang="cs-CZ" sz="1000" dirty="0" smtClean="0">
                <a:solidFill>
                  <a:srgbClr val="002060"/>
                </a:solidFill>
              </a:rPr>
              <a:t>5</a:t>
            </a:r>
            <a:r>
              <a:rPr lang="pt-BR" sz="1000" dirty="0" smtClean="0">
                <a:solidFill>
                  <a:srgbClr val="002060"/>
                </a:solidFill>
              </a:rPr>
              <a:t>.1.201</a:t>
            </a:r>
            <a:r>
              <a:rPr lang="cs-CZ" sz="1000" dirty="0" smtClean="0">
                <a:solidFill>
                  <a:srgbClr val="002060"/>
                </a:solidFill>
              </a:rPr>
              <a:t>3</a:t>
            </a:r>
            <a:r>
              <a:rPr lang="pt-BR" sz="1000" dirty="0" smtClean="0">
                <a:solidFill>
                  <a:srgbClr val="002060"/>
                </a:solidFill>
              </a:rPr>
              <a:t>]. </a:t>
            </a:r>
            <a:r>
              <a:rPr lang="pt-BR" sz="1000" dirty="0">
                <a:solidFill>
                  <a:srgbClr val="002060"/>
                </a:solidFill>
              </a:rPr>
              <a:t>Dostupný na WWW: http://www.aaa-inzerce.cz/cestovani-dovolena/prihrazske-skaly.html </a:t>
            </a:r>
            <a:endParaRPr lang="cs-CZ" sz="1000" u="sng" dirty="0" smtClean="0">
              <a:solidFill>
                <a:srgbClr val="002060"/>
              </a:solidFill>
              <a:hlinkClick r:id="rId5"/>
            </a:endParaRPr>
          </a:p>
          <a:p>
            <a:pPr algn="l"/>
            <a:r>
              <a:rPr lang="pt-BR" sz="1000" dirty="0">
                <a:solidFill>
                  <a:srgbClr val="002060"/>
                </a:solidFill>
              </a:rPr>
              <a:t>AUTOR NEUVEDEN. </a:t>
            </a:r>
            <a:r>
              <a:rPr lang="pt-BR" sz="1000" i="1" dirty="0">
                <a:solidFill>
                  <a:srgbClr val="002060"/>
                </a:solidFill>
              </a:rPr>
              <a:t>TVEZDRAVI.CZ</a:t>
            </a:r>
            <a:r>
              <a:rPr lang="pt-BR" sz="1000" dirty="0">
                <a:solidFill>
                  <a:srgbClr val="002060"/>
                </a:solidFill>
              </a:rPr>
              <a:t> [online]. [cit. </a:t>
            </a:r>
            <a:r>
              <a:rPr lang="pt-BR" sz="1000" dirty="0" smtClean="0">
                <a:solidFill>
                  <a:srgbClr val="002060"/>
                </a:solidFill>
              </a:rPr>
              <a:t>1</a:t>
            </a:r>
            <a:r>
              <a:rPr lang="cs-CZ" sz="1000" dirty="0" smtClean="0">
                <a:solidFill>
                  <a:srgbClr val="002060"/>
                </a:solidFill>
              </a:rPr>
              <a:t>5</a:t>
            </a:r>
            <a:r>
              <a:rPr lang="pt-BR" sz="1000" dirty="0" smtClean="0">
                <a:solidFill>
                  <a:srgbClr val="002060"/>
                </a:solidFill>
              </a:rPr>
              <a:t>.1.201</a:t>
            </a:r>
            <a:r>
              <a:rPr lang="cs-CZ" sz="1000" dirty="0" smtClean="0">
                <a:solidFill>
                  <a:srgbClr val="002060"/>
                </a:solidFill>
              </a:rPr>
              <a:t>3</a:t>
            </a:r>
            <a:r>
              <a:rPr lang="pt-BR" sz="1000" dirty="0" smtClean="0">
                <a:solidFill>
                  <a:srgbClr val="002060"/>
                </a:solidFill>
              </a:rPr>
              <a:t>]. </a:t>
            </a:r>
            <a:r>
              <a:rPr lang="pt-BR" sz="1000" dirty="0">
                <a:solidFill>
                  <a:srgbClr val="002060"/>
                </a:solidFill>
              </a:rPr>
              <a:t>Dostupný na WWW: http://www.tvezdravi.cz/krasna-mista.html </a:t>
            </a:r>
            <a:endParaRPr lang="cs-CZ" sz="1000" u="sng" dirty="0" smtClean="0">
              <a:solidFill>
                <a:srgbClr val="002060"/>
              </a:solidFill>
              <a:hlinkClick r:id="rId6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old.ochranaprirody.cz</a:t>
            </a:r>
            <a:r>
              <a:rPr lang="cs-CZ" sz="1000" dirty="0">
                <a:solidFill>
                  <a:srgbClr val="002060"/>
                </a:solidFill>
              </a:rPr>
              <a:t> [online]. [cit. 18.1.2014]. Dostupný na WWW: http://old.ochranaprirody.cz/kokorinsko/index.php?cmd=page&amp;id=1638 </a:t>
            </a:r>
            <a:endParaRPr lang="cs-CZ" sz="1000" u="sng" dirty="0" smtClean="0">
              <a:solidFill>
                <a:srgbClr val="002060"/>
              </a:solidFill>
              <a:hlinkClick r:id="rId7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Hrad Kokořín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15.1.2014]. </a:t>
            </a:r>
            <a:r>
              <a:rPr lang="cs-CZ" sz="1000" dirty="0">
                <a:solidFill>
                  <a:srgbClr val="002060"/>
                </a:solidFill>
              </a:rPr>
              <a:t>Dostupný na WWW: http://hradkokorin.eu/tipy-na-vylety/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r>
              <a:rPr lang="cs-CZ" sz="1000" dirty="0" smtClean="0">
                <a:solidFill>
                  <a:srgbClr val="002060"/>
                </a:solidFill>
              </a:rPr>
              <a:t>NĚMEJC</a:t>
            </a:r>
            <a:r>
              <a:rPr lang="cs-CZ" sz="1000" dirty="0">
                <a:solidFill>
                  <a:srgbClr val="002060"/>
                </a:solidFill>
              </a:rPr>
              <a:t>, Michal. </a:t>
            </a:r>
            <a:r>
              <a:rPr lang="cs-CZ" sz="1000" i="1" dirty="0">
                <a:solidFill>
                  <a:srgbClr val="002060"/>
                </a:solidFill>
              </a:rPr>
              <a:t>Kokořínsko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http://www.kokorinsko.net/galerie.htm </a:t>
            </a:r>
            <a:endParaRPr lang="cs-CZ" sz="1000" u="sng" dirty="0" smtClean="0">
              <a:solidFill>
                <a:srgbClr val="002060"/>
              </a:solidFill>
              <a:hlinkClick r:id="rId8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nojo.aquasoft.cz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http://nojo.aquasoft.cz/Foto20060923Svatba/albumvyhlidkovylet/gallery.xml </a:t>
            </a:r>
            <a:endParaRPr lang="cs-CZ" sz="1000" u="sng" dirty="0" smtClean="0">
              <a:solidFill>
                <a:srgbClr val="002060"/>
              </a:solidFill>
              <a:hlinkClick r:id="rId9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WWW.HRADY-ZAMKY.CZ. </a:t>
            </a:r>
            <a:r>
              <a:rPr lang="cs-CZ" sz="1000" i="1" dirty="0">
                <a:solidFill>
                  <a:srgbClr val="002060"/>
                </a:solidFill>
              </a:rPr>
              <a:t>FOS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http://fos.tym.cz/view.php?cisloclanku=2008090071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Font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http://www.font.cz/logo/cesky-kras-ma-nove-logo-proc.html </a:t>
            </a:r>
          </a:p>
          <a:p>
            <a:pPr algn="l"/>
            <a:r>
              <a:rPr lang="pt-BR" sz="1000" dirty="0">
                <a:solidFill>
                  <a:srgbClr val="002060"/>
                </a:solidFill>
              </a:rPr>
              <a:t>AUTOR NEUVEDEN. </a:t>
            </a:r>
            <a:r>
              <a:rPr lang="pt-BR" sz="1000" i="1" dirty="0">
                <a:solidFill>
                  <a:srgbClr val="002060"/>
                </a:solidFill>
              </a:rPr>
              <a:t>www.geopark-ceskyraj.cz</a:t>
            </a:r>
            <a:r>
              <a:rPr lang="pt-BR" sz="1000" dirty="0">
                <a:solidFill>
                  <a:srgbClr val="002060"/>
                </a:solidFill>
              </a:rPr>
              <a:t> [online]. [cit. </a:t>
            </a:r>
            <a:r>
              <a:rPr lang="pt-BR" sz="1000" dirty="0" smtClean="0">
                <a:solidFill>
                  <a:srgbClr val="002060"/>
                </a:solidFill>
              </a:rPr>
              <a:t>1</a:t>
            </a:r>
            <a:r>
              <a:rPr lang="cs-CZ" sz="1000" dirty="0" smtClean="0">
                <a:solidFill>
                  <a:srgbClr val="002060"/>
                </a:solidFill>
              </a:rPr>
              <a:t>5</a:t>
            </a:r>
            <a:r>
              <a:rPr lang="pt-BR" sz="1000" dirty="0" smtClean="0">
                <a:solidFill>
                  <a:srgbClr val="002060"/>
                </a:solidFill>
              </a:rPr>
              <a:t>.1.201</a:t>
            </a:r>
            <a:r>
              <a:rPr lang="cs-CZ" sz="1000" dirty="0" smtClean="0">
                <a:solidFill>
                  <a:srgbClr val="002060"/>
                </a:solidFill>
              </a:rPr>
              <a:t>3</a:t>
            </a:r>
            <a:r>
              <a:rPr lang="pt-BR" sz="1000" dirty="0" smtClean="0">
                <a:solidFill>
                  <a:srgbClr val="002060"/>
                </a:solidFill>
              </a:rPr>
              <a:t>]. </a:t>
            </a:r>
            <a:r>
              <a:rPr lang="pt-BR" sz="1000" dirty="0">
                <a:solidFill>
                  <a:srgbClr val="002060"/>
                </a:solidFill>
              </a:rPr>
              <a:t>Dostupný na WWW: http://www.geopark-ceskyraj.cz/?D=8 </a:t>
            </a:r>
            <a:endParaRPr lang="cs-CZ" sz="1000" u="sng" dirty="0" smtClean="0">
              <a:solidFill>
                <a:srgbClr val="002060"/>
              </a:solidFill>
              <a:hlinkClick r:id="rId10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/old.ochranaprirody.cz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http://old.ochranaprirody.cz/kokorinsko/index.php?cmd=page&amp;id=1033 </a:t>
            </a:r>
            <a:endParaRPr lang="cs-CZ" sz="1000" u="sng" dirty="0" smtClean="0">
              <a:solidFill>
                <a:srgbClr val="002060"/>
              </a:solidFill>
              <a:hlinkClick r:id="rId11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RIA. </a:t>
            </a:r>
            <a:r>
              <a:rPr lang="cs-CZ" sz="1000" i="1" dirty="0">
                <a:solidFill>
                  <a:srgbClr val="002060"/>
                </a:solidFill>
              </a:rPr>
              <a:t>Metodický portál RVP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Dostupný </a:t>
            </a:r>
            <a:r>
              <a:rPr lang="cs-CZ" sz="1000" dirty="0">
                <a:solidFill>
                  <a:srgbClr val="002060"/>
                </a:solidFill>
              </a:rPr>
              <a:t>na WWW: http://wiki.rvp.cz/Kabinet/Mapy/Mapa_%C4%8CR/Mapy_kraj%C5%AF_%C4%8CR/St%C5%99edo%C4%8Desk%C3%BD_kraj </a:t>
            </a:r>
            <a:endParaRPr lang="cs-CZ" sz="1000" u="sng" dirty="0" smtClean="0">
              <a:solidFill>
                <a:srgbClr val="002060"/>
              </a:solidFill>
              <a:hlinkClick r:id="rId12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 err="1">
                <a:solidFill>
                  <a:srgbClr val="002060"/>
                </a:solidFill>
              </a:rPr>
              <a:t>Citaldella</a:t>
            </a:r>
            <a:r>
              <a:rPr lang="cs-CZ" sz="1000" i="1" dirty="0">
                <a:solidFill>
                  <a:srgbClr val="002060"/>
                </a:solidFill>
              </a:rPr>
              <a:t> </a:t>
            </a:r>
            <a:r>
              <a:rPr lang="cs-CZ" sz="1000" i="1" dirty="0" err="1">
                <a:solidFill>
                  <a:srgbClr val="002060"/>
                </a:solidFill>
              </a:rPr>
              <a:t>production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http://www.cittadella.cz/europarc/index.php?p=mapa&amp;site=CHKO_blanik_cz</a:t>
            </a:r>
            <a:r>
              <a:rPr lang="cs-CZ" sz="1000" dirty="0"/>
              <a:t> </a:t>
            </a:r>
            <a:endParaRPr lang="cs-CZ" sz="1000" dirty="0" smtClean="0"/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Stredovek.com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http://www.stredovek.com/list_photo.php?category=rozhledny&amp;object=Velky%20Blanik </a:t>
            </a:r>
            <a:endParaRPr lang="cs-CZ" sz="1000" u="sng" dirty="0" smtClean="0">
              <a:solidFill>
                <a:srgbClr val="002060"/>
              </a:solidFill>
              <a:hlinkClick r:id="rId13"/>
            </a:endParaRPr>
          </a:p>
        </p:txBody>
      </p:sp>
    </p:spTree>
    <p:extLst>
      <p:ext uri="{BB962C8B-B14F-4D97-AF65-F5344CB8AC3E}">
        <p14:creationId xmlns:p14="http://schemas.microsoft.com/office/powerpoint/2010/main" val="4075662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08" y="-47207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0415" y="-30457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08600" y="843558"/>
            <a:ext cx="8928992" cy="38164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ZDROJE</a:t>
            </a: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Louňovice pod Blaníkem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http://www.lounovicepodblanikem.cz/rozhledna/blanik_v.php </a:t>
            </a:r>
            <a:endParaRPr lang="cs-CZ" sz="1000" u="sng" dirty="0" smtClean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Regiony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http://regiony.ic.cz/index.php?clanek=zajim&amp;dir=stredni&amp;menu=stredni </a:t>
            </a:r>
            <a:endParaRPr lang="cs-CZ" sz="1000" u="sng" dirty="0" smtClean="0">
              <a:solidFill>
                <a:srgbClr val="002060"/>
              </a:solidFill>
              <a:hlinkClick r:id="rId5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 err="1">
                <a:solidFill>
                  <a:srgbClr val="002060"/>
                </a:solidFill>
              </a:rPr>
              <a:t>Le</a:t>
            </a:r>
            <a:r>
              <a:rPr lang="cs-CZ" sz="1000" i="1" dirty="0">
                <a:solidFill>
                  <a:srgbClr val="002060"/>
                </a:solidFill>
              </a:rPr>
              <a:t> web </a:t>
            </a:r>
            <a:r>
              <a:rPr lang="cs-CZ" sz="1000" i="1" dirty="0" err="1">
                <a:solidFill>
                  <a:srgbClr val="002060"/>
                </a:solidFill>
              </a:rPr>
              <a:t>pedagogique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http://lewebpedagogique.com/clubunescosorbonne/2012/05/04/6801/unesco-logo-4/ </a:t>
            </a:r>
            <a:endParaRPr lang="cs-CZ" sz="1000" u="sng" dirty="0" smtClean="0">
              <a:solidFill>
                <a:srgbClr val="002060"/>
              </a:solidFill>
              <a:hlinkClick r:id="rId5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CZECHTOURISM.COM. </a:t>
            </a:r>
            <a:r>
              <a:rPr lang="cs-CZ" sz="1000" i="1" dirty="0">
                <a:solidFill>
                  <a:srgbClr val="002060"/>
                </a:solidFill>
              </a:rPr>
              <a:t>In-počasí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http://leto.in-pocasi.cz/kutna-hora/ </a:t>
            </a:r>
            <a:endParaRPr lang="cs-CZ" sz="1000" u="sng" dirty="0" smtClean="0">
              <a:solidFill>
                <a:srgbClr val="002060"/>
              </a:solidFill>
              <a:hlinkClick r:id="rId6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 err="1">
                <a:solidFill>
                  <a:srgbClr val="002060"/>
                </a:solidFill>
              </a:rPr>
              <a:t>Žuhansta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http://www.zuhansta.com/cz/tipy-na-vylety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r>
              <a:rPr lang="en-US" sz="1000" dirty="0">
                <a:solidFill>
                  <a:srgbClr val="002060"/>
                </a:solidFill>
              </a:rPr>
              <a:t>AUTOR NEUVEDEN. </a:t>
            </a:r>
            <a:r>
              <a:rPr lang="en-US" sz="1000" i="1" dirty="0">
                <a:solidFill>
                  <a:srgbClr val="002060"/>
                </a:solidFill>
              </a:rPr>
              <a:t>Birthday Tour</a:t>
            </a:r>
            <a:r>
              <a:rPr lang="en-US" sz="1000" dirty="0">
                <a:solidFill>
                  <a:srgbClr val="002060"/>
                </a:solidFill>
              </a:rPr>
              <a:t> [online]. [cit. </a:t>
            </a:r>
            <a:r>
              <a:rPr lang="en-US" sz="1000" dirty="0" smtClean="0">
                <a:solidFill>
                  <a:srgbClr val="002060"/>
                </a:solidFill>
              </a:rPr>
              <a:t>1</a:t>
            </a:r>
            <a:r>
              <a:rPr lang="cs-CZ" sz="1000" dirty="0" smtClean="0">
                <a:solidFill>
                  <a:srgbClr val="002060"/>
                </a:solidFill>
              </a:rPr>
              <a:t>5</a:t>
            </a:r>
            <a:r>
              <a:rPr lang="en-US" sz="1000" dirty="0" smtClean="0">
                <a:solidFill>
                  <a:srgbClr val="002060"/>
                </a:solidFill>
              </a:rPr>
              <a:t>.1.201</a:t>
            </a:r>
            <a:r>
              <a:rPr lang="cs-CZ" sz="1000" dirty="0" smtClean="0">
                <a:solidFill>
                  <a:srgbClr val="002060"/>
                </a:solidFill>
              </a:rPr>
              <a:t>3</a:t>
            </a:r>
            <a:r>
              <a:rPr lang="en-US" sz="1000" dirty="0" smtClean="0">
                <a:solidFill>
                  <a:srgbClr val="002060"/>
                </a:solidFill>
              </a:rPr>
              <a:t>]. </a:t>
            </a:r>
            <a:r>
              <a:rPr lang="en-US" sz="1000" dirty="0" err="1">
                <a:solidFill>
                  <a:srgbClr val="002060"/>
                </a:solidFill>
              </a:rPr>
              <a:t>Dostupný</a:t>
            </a:r>
            <a:r>
              <a:rPr lang="en-US" sz="1000" dirty="0">
                <a:solidFill>
                  <a:srgbClr val="002060"/>
                </a:solidFill>
              </a:rPr>
              <a:t> </a:t>
            </a:r>
            <a:r>
              <a:rPr lang="en-US" sz="1000" dirty="0" err="1">
                <a:solidFill>
                  <a:srgbClr val="002060"/>
                </a:solidFill>
              </a:rPr>
              <a:t>na</a:t>
            </a:r>
            <a:r>
              <a:rPr lang="en-US" sz="1000" dirty="0">
                <a:solidFill>
                  <a:srgbClr val="002060"/>
                </a:solidFill>
              </a:rPr>
              <a:t> WWW: http://www.stredovek.wbs.cz/Jak-se-zilo.html </a:t>
            </a:r>
            <a:endParaRPr lang="cs-CZ" sz="1000" dirty="0">
              <a:solidFill>
                <a:srgbClr val="002060"/>
              </a:solidFill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Prague City Line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http://www.praguecityline.cz/tipy-na-vylety-z-prahy/chram-sv-barbory-v-kutne-hore </a:t>
            </a:r>
            <a:endParaRPr lang="cs-CZ" sz="1000" u="sng" dirty="0" smtClean="0">
              <a:solidFill>
                <a:srgbClr val="002060"/>
              </a:solidFill>
              <a:hlinkClick r:id="rId7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PROKOP, Marek. </a:t>
            </a:r>
            <a:r>
              <a:rPr lang="cs-CZ" sz="1000" i="1" dirty="0" err="1">
                <a:solidFill>
                  <a:srgbClr val="002060"/>
                </a:solidFill>
              </a:rPr>
              <a:t>Wikimedia</a:t>
            </a:r>
            <a:r>
              <a:rPr lang="cs-CZ" sz="1000" i="1" dirty="0">
                <a:solidFill>
                  <a:srgbClr val="002060"/>
                </a:solidFill>
              </a:rPr>
              <a:t> </a:t>
            </a:r>
            <a:r>
              <a:rPr lang="cs-CZ" sz="1000" i="1" dirty="0" err="1">
                <a:solidFill>
                  <a:srgbClr val="002060"/>
                </a:solidFill>
              </a:rPr>
              <a:t>Commons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http://upload.wikimedia.org/wikipedia/commons/thumb/2/2d/Konopiste_CZ_02.jpg/200px-Konopiste_CZ_02.jpg 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r>
              <a:rPr lang="cs-CZ" sz="1000" dirty="0" smtClean="0">
                <a:solidFill>
                  <a:srgbClr val="002060"/>
                </a:solidFill>
              </a:rPr>
              <a:t>AUTOR </a:t>
            </a:r>
            <a:r>
              <a:rPr lang="cs-CZ" sz="1000" dirty="0">
                <a:solidFill>
                  <a:srgbClr val="002060"/>
                </a:solidFill>
              </a:rPr>
              <a:t>NEUVEDEN. </a:t>
            </a:r>
            <a:r>
              <a:rPr lang="cs-CZ" sz="1000" i="1" dirty="0">
                <a:solidFill>
                  <a:srgbClr val="002060"/>
                </a:solidFill>
              </a:rPr>
              <a:t>Navzduchu.cz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http://www.navzduchu.cz/cyklo/tipy-na-vylety/krivoklatske-lesy/ </a:t>
            </a:r>
            <a:endParaRPr lang="cs-CZ" sz="1000" u="sng" dirty="0" smtClean="0">
              <a:solidFill>
                <a:srgbClr val="002060"/>
              </a:solidFill>
              <a:hlinkClick r:id="rId8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TOMAS62. </a:t>
            </a:r>
            <a:r>
              <a:rPr lang="cs-CZ" sz="1000" i="1" dirty="0">
                <a:solidFill>
                  <a:srgbClr val="002060"/>
                </a:solidFill>
              </a:rPr>
              <a:t>cs.wikipedia.org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http://cs.wikipedia.org/wiki/Soubor:Karl%C5%A1tejn_029.jpg </a:t>
            </a:r>
            <a:endParaRPr lang="cs-CZ" sz="1000" u="sng" dirty="0" smtClean="0">
              <a:solidFill>
                <a:srgbClr val="002060"/>
              </a:solidFill>
              <a:hlinkClick r:id="rId9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Praha hotel </a:t>
            </a:r>
            <a:r>
              <a:rPr lang="cs-CZ" sz="1000" i="1" dirty="0" err="1">
                <a:solidFill>
                  <a:srgbClr val="002060"/>
                </a:solidFill>
              </a:rPr>
              <a:t>operator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http://www.praha-hotel-operator.cz/vylety-nadrazeny/trip-to-karlstejn-castle.html </a:t>
            </a:r>
            <a:endParaRPr lang="cs-CZ" sz="1000" u="sng" dirty="0" smtClean="0">
              <a:solidFill>
                <a:srgbClr val="002060"/>
              </a:solidFill>
              <a:hlinkClick r:id="rId10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 err="1">
                <a:solidFill>
                  <a:srgbClr val="002060"/>
                </a:solidFill>
              </a:rPr>
              <a:t>Wikimedia</a:t>
            </a:r>
            <a:r>
              <a:rPr lang="cs-CZ" sz="1000" i="1" dirty="0">
                <a:solidFill>
                  <a:srgbClr val="002060"/>
                </a:solidFill>
              </a:rPr>
              <a:t> </a:t>
            </a:r>
            <a:r>
              <a:rPr lang="cs-CZ" sz="1000" i="1" dirty="0" err="1">
                <a:solidFill>
                  <a:srgbClr val="002060"/>
                </a:solidFill>
              </a:rPr>
              <a:t>Commons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13.1.2013].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http://commons.wikimedia.org/wiki/File:Meister_Theoderich_von_Prag_002.jpg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r>
              <a:rPr lang="cs-CZ" sz="1000" dirty="0" smtClean="0">
                <a:solidFill>
                  <a:srgbClr val="002060"/>
                </a:solidFill>
              </a:rPr>
              <a:t>GROH</a:t>
            </a:r>
            <a:r>
              <a:rPr lang="cs-CZ" sz="1000" dirty="0">
                <a:solidFill>
                  <a:srgbClr val="002060"/>
                </a:solidFill>
              </a:rPr>
              <a:t>, Jan. </a:t>
            </a:r>
            <a:r>
              <a:rPr lang="cs-CZ" sz="1000" i="1" dirty="0">
                <a:solidFill>
                  <a:srgbClr val="002060"/>
                </a:solidFill>
              </a:rPr>
              <a:t>cs.wikipedia.org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http://cs.wikipedia.org/wiki/Soubor:K%C5%99ivokl%C3%A1t,_hrad_z_vyhl%C3%ADdky.jpg </a:t>
            </a:r>
            <a:endParaRPr lang="cs-CZ" sz="1000" u="sng" dirty="0" smtClean="0">
              <a:solidFill>
                <a:srgbClr val="002060"/>
              </a:solidFill>
              <a:hlinkClick r:id="rId11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KUSTOŠ, Leo. </a:t>
            </a:r>
            <a:r>
              <a:rPr lang="cs-CZ" sz="1000" i="1" dirty="0">
                <a:solidFill>
                  <a:srgbClr val="002060"/>
                </a:solidFill>
              </a:rPr>
              <a:t>kudyznudy.cz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http://www.kudyznudy.cz/cs/fotografie/2008-04/2008-04-04-092754-pamatky-krivoklat.html </a:t>
            </a:r>
            <a:endParaRPr lang="cs-CZ" sz="1000" u="sng" dirty="0" smtClean="0">
              <a:solidFill>
                <a:srgbClr val="002060"/>
              </a:solidFill>
              <a:hlinkClick r:id="rId12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Středočeský kraj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http://www.kr-stredocesky.cz/portal/odbory/kultura-a-kulturni-dedictvi/narodni-kulturni-pamatky/hrad-krivoklat.htm </a:t>
            </a:r>
            <a:endParaRPr lang="cs-CZ" sz="1000" u="sng" dirty="0" smtClean="0">
              <a:solidFill>
                <a:srgbClr val="002060"/>
              </a:solidFill>
              <a:hlinkClick r:id="rId13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vyletnik.cz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http://www.vyletnik.cz/profil/krivoklat</a:t>
            </a:r>
            <a:r>
              <a:rPr lang="cs-CZ" sz="1000" dirty="0"/>
              <a:t>/ </a:t>
            </a:r>
            <a:endParaRPr lang="cs-CZ" sz="1000" dirty="0" smtClean="0"/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páternostery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http://paternoster.archii.cz/konopiste-vodni-vytah.html </a:t>
            </a:r>
            <a:endParaRPr lang="cs-CZ" sz="1000" u="sng" dirty="0" smtClean="0">
              <a:solidFill>
                <a:srgbClr val="002060"/>
              </a:solidFill>
              <a:hlinkClick r:id="rId14"/>
            </a:endParaRPr>
          </a:p>
        </p:txBody>
      </p:sp>
    </p:spTree>
    <p:extLst>
      <p:ext uri="{BB962C8B-B14F-4D97-AF65-F5344CB8AC3E}">
        <p14:creationId xmlns:p14="http://schemas.microsoft.com/office/powerpoint/2010/main" val="169922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08" y="-47207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0415" y="-30457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08600" y="843558"/>
            <a:ext cx="8928992" cy="38164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ZDROJE</a:t>
            </a: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Město Vlašim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http://www.mesto-vlasim.info/konopiste.php </a:t>
            </a:r>
            <a:endParaRPr lang="cs-CZ" sz="1000" u="sng" dirty="0" smtClean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 err="1">
                <a:solidFill>
                  <a:srgbClr val="002060"/>
                </a:solidFill>
              </a:rPr>
              <a:t>Sightseeing</a:t>
            </a:r>
            <a:r>
              <a:rPr lang="cs-CZ" sz="1000" i="1" dirty="0">
                <a:solidFill>
                  <a:srgbClr val="002060"/>
                </a:solidFill>
              </a:rPr>
              <a:t> Prague.com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http://www.sightseeing-prague.com/cs/pruvodce-prohlidky-vylety/vylety-mimo-prahu/pivovar-velke-popovice-zamek-konopiste </a:t>
            </a:r>
            <a:endParaRPr lang="cs-CZ" sz="1000" u="sng" dirty="0" smtClean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Hotel Akademie Naháč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http://nahac.hotelakademie.cz/hotel/okoli-hotelu-tipy-vylety/ </a:t>
            </a:r>
            <a:endParaRPr lang="cs-CZ" sz="1000" u="sng" dirty="0" smtClean="0">
              <a:solidFill>
                <a:srgbClr val="002060"/>
              </a:solidFill>
              <a:hlinkClick r:id="rId5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ATIKA Č. BUDĚJOVICE. </a:t>
            </a:r>
            <a:r>
              <a:rPr lang="cs-CZ" sz="1000" i="1" dirty="0">
                <a:solidFill>
                  <a:srgbClr val="002060"/>
                </a:solidFill>
              </a:rPr>
              <a:t>Česká republika - Zámky, hrady a jiné zajímavosti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http://www.zamky-hrady.cz/1/kacina.htm</a:t>
            </a:r>
            <a:endParaRPr lang="cs-CZ" sz="1000" u="sng" dirty="0" smtClean="0">
              <a:solidFill>
                <a:srgbClr val="002060"/>
              </a:solidFill>
              <a:hlinkClick r:id="rId5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Turistický atlas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http://turistickyatlas.cz/vse/misto/6311_thrad-tocnik.html </a:t>
            </a:r>
            <a:endParaRPr lang="cs-CZ" sz="1000" u="sng" dirty="0" smtClean="0">
              <a:solidFill>
                <a:srgbClr val="002060"/>
              </a:solidFill>
              <a:hlinkClick r:id="rId6"/>
            </a:endParaRPr>
          </a:p>
          <a:p>
            <a:pPr algn="l"/>
            <a:r>
              <a:rPr lang="pt-BR" sz="1000" dirty="0">
                <a:solidFill>
                  <a:srgbClr val="002060"/>
                </a:solidFill>
              </a:rPr>
              <a:t>AUTOR NEUVEDEN. </a:t>
            </a:r>
            <a:r>
              <a:rPr lang="pt-BR" sz="1000" i="1" dirty="0">
                <a:solidFill>
                  <a:srgbClr val="002060"/>
                </a:solidFill>
              </a:rPr>
              <a:t>Historie, dějepis</a:t>
            </a:r>
            <a:r>
              <a:rPr lang="pt-BR" sz="1000" dirty="0">
                <a:solidFill>
                  <a:srgbClr val="002060"/>
                </a:solidFill>
              </a:rPr>
              <a:t> [online]. [cit. </a:t>
            </a:r>
            <a:r>
              <a:rPr lang="pt-BR" sz="1000" dirty="0" smtClean="0">
                <a:solidFill>
                  <a:srgbClr val="002060"/>
                </a:solidFill>
              </a:rPr>
              <a:t>1</a:t>
            </a:r>
            <a:r>
              <a:rPr lang="cs-CZ" sz="1000" dirty="0" smtClean="0">
                <a:solidFill>
                  <a:srgbClr val="002060"/>
                </a:solidFill>
              </a:rPr>
              <a:t>5</a:t>
            </a:r>
            <a:r>
              <a:rPr lang="pt-BR" sz="1000" dirty="0" smtClean="0">
                <a:solidFill>
                  <a:srgbClr val="002060"/>
                </a:solidFill>
              </a:rPr>
              <a:t>.1.201</a:t>
            </a:r>
            <a:r>
              <a:rPr lang="cs-CZ" sz="1000" dirty="0" smtClean="0">
                <a:solidFill>
                  <a:srgbClr val="002060"/>
                </a:solidFill>
              </a:rPr>
              <a:t>3</a:t>
            </a:r>
            <a:r>
              <a:rPr lang="pt-BR" sz="1000" dirty="0" smtClean="0">
                <a:solidFill>
                  <a:srgbClr val="002060"/>
                </a:solidFill>
              </a:rPr>
              <a:t>]. </a:t>
            </a:r>
            <a:r>
              <a:rPr lang="pt-BR" sz="1000" dirty="0">
                <a:solidFill>
                  <a:srgbClr val="002060"/>
                </a:solidFill>
              </a:rPr>
              <a:t>Dostupný na WWW: http://historie-dejepis.ic.cz/pamatky/hrad-zebrak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Zámek Veltrusy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http://www.zamek-veltrusy.cz/ </a:t>
            </a: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Golf klub Botanika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http://www.golfbotanika.cz/index.asp?menu=1459 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Středočeský kraj volby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http://volby2008.kr-stredocesky.cz/article.asp?thema=1934&amp;item=35322 </a:t>
            </a:r>
            <a:endParaRPr lang="cs-CZ" sz="1000" u="sng" dirty="0" smtClean="0">
              <a:solidFill>
                <a:srgbClr val="002060"/>
              </a:solidFill>
              <a:hlinkClick r:id="rId7"/>
            </a:endParaRPr>
          </a:p>
          <a:p>
            <a:pPr algn="l"/>
            <a:r>
              <a:rPr lang="pl-PL" sz="1000" dirty="0">
                <a:solidFill>
                  <a:srgbClr val="002060"/>
                </a:solidFill>
              </a:rPr>
              <a:t>ŠKODA AUTO, A. S.. </a:t>
            </a:r>
            <a:r>
              <a:rPr lang="pl-PL" sz="1000" i="1" dirty="0">
                <a:solidFill>
                  <a:srgbClr val="002060"/>
                </a:solidFill>
              </a:rPr>
              <a:t>Regiony</a:t>
            </a:r>
            <a:r>
              <a:rPr lang="pl-PL" sz="1000" dirty="0">
                <a:solidFill>
                  <a:srgbClr val="002060"/>
                </a:solidFill>
              </a:rPr>
              <a:t> [online]. [cit. </a:t>
            </a:r>
            <a:r>
              <a:rPr lang="pl-PL" sz="1000" dirty="0" smtClean="0">
                <a:solidFill>
                  <a:srgbClr val="002060"/>
                </a:solidFill>
              </a:rPr>
              <a:t>15.1.2013]. </a:t>
            </a:r>
            <a:r>
              <a:rPr lang="pl-PL" sz="1000" dirty="0">
                <a:solidFill>
                  <a:srgbClr val="002060"/>
                </a:solidFill>
              </a:rPr>
              <a:t>Dostupný na WWW: http://www.regionycr.cz/view.php?cisloclanku=2012110626&amp;rstema=410&amp;rsstat=5&amp;rskraj=11&amp;rsregion=36 </a:t>
            </a:r>
            <a:endParaRPr lang="cs-CZ" sz="1000" u="sng" dirty="0" smtClean="0">
              <a:solidFill>
                <a:srgbClr val="002060"/>
              </a:solidFill>
              <a:hlinkClick r:id="rId8"/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homegallery.cz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http://www.homegallery.cz/vojenske-a-letecke-muzeum.php 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r>
              <a:rPr lang="cs-CZ" sz="1000" dirty="0">
                <a:solidFill>
                  <a:srgbClr val="002060"/>
                </a:solidFill>
              </a:rPr>
              <a:t>AUTOR NEUVEDEN. </a:t>
            </a:r>
            <a:r>
              <a:rPr lang="cs-CZ" sz="1000" i="1" dirty="0">
                <a:solidFill>
                  <a:srgbClr val="002060"/>
                </a:solidFill>
              </a:rPr>
              <a:t>uhk.cz</a:t>
            </a:r>
            <a:r>
              <a:rPr lang="cs-CZ" sz="1000" dirty="0">
                <a:solidFill>
                  <a:srgbClr val="002060"/>
                </a:solidFill>
              </a:rPr>
              <a:t> [online]. [cit. </a:t>
            </a:r>
            <a:r>
              <a:rPr lang="cs-CZ" sz="1000" dirty="0" smtClean="0">
                <a:solidFill>
                  <a:srgbClr val="002060"/>
                </a:solidFill>
              </a:rPr>
              <a:t>15.1.2013]. </a:t>
            </a:r>
            <a:r>
              <a:rPr lang="cs-CZ" sz="1000" dirty="0">
                <a:solidFill>
                  <a:srgbClr val="002060"/>
                </a:solidFill>
              </a:rPr>
              <a:t>Dostupný na WWW: http://lide.uhk.cz/pdf/ucitel/petrija2/p%C5%99edn%C3%A1%C5%A1ka_%C4%8D_6.htm </a:t>
            </a:r>
            <a:endParaRPr lang="cs-CZ" sz="1000" u="sng" dirty="0" smtClean="0">
              <a:solidFill>
                <a:srgbClr val="002060"/>
              </a:solidFill>
              <a:hlinkClick r:id="rId9"/>
            </a:endParaRPr>
          </a:p>
          <a:p>
            <a:pPr algn="l"/>
            <a:endParaRPr lang="cs-CZ" sz="1000" dirty="0">
              <a:solidFill>
                <a:srgbClr val="002060"/>
              </a:solidFill>
            </a:endParaRPr>
          </a:p>
          <a:p>
            <a:pPr algn="l"/>
            <a:endParaRPr lang="cs-CZ" sz="10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612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 descr="http://www.czechatlas.com/images/foto_kat/stredni/s7390_karlstejn.jpg"/>
          <p:cNvPicPr/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1670"/>
            <a:ext cx="9144000" cy="51927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70415" y="-30457"/>
            <a:ext cx="7772400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700" b="1" dirty="0" smtClean="0">
                <a:solidFill>
                  <a:srgbClr val="FF0000"/>
                </a:solidFill>
              </a:rPr>
              <a:t>STŘEDOČESKÝ KRAJ 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cestovní ruch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107504" y="1203598"/>
            <a:ext cx="8928992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DFD39"/>
                </a:solidFill>
              </a:rPr>
              <a:t>DĚKUJI ZA POZORNOST.</a:t>
            </a:r>
          </a:p>
          <a:p>
            <a:pPr algn="l"/>
            <a:endParaRPr lang="cs-CZ" sz="1000" dirty="0" smtClean="0">
              <a:solidFill>
                <a:srgbClr val="FDFD39"/>
              </a:solidFill>
            </a:endParaRPr>
          </a:p>
        </p:txBody>
      </p:sp>
      <p:pic>
        <p:nvPicPr>
          <p:cNvPr id="29698" name="Picture 2" descr="http://lide.uhk.cz/pdf/ucitel/petrija2/přednáška_č_6_soubory/image0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102" y="1707653"/>
            <a:ext cx="2867025" cy="217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4885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1371</TotalTime>
  <Words>2193</Words>
  <Application>Microsoft Office PowerPoint</Application>
  <PresentationFormat>Předvádění na obrazovce (16:9)</PresentationFormat>
  <Paragraphs>1260</Paragraphs>
  <Slides>40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140</cp:revision>
  <dcterms:created xsi:type="dcterms:W3CDTF">2013-01-10T22:58:51Z</dcterms:created>
  <dcterms:modified xsi:type="dcterms:W3CDTF">2014-03-31T17:09:43Z</dcterms:modified>
</cp:coreProperties>
</file>