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335" autoAdjust="0"/>
    <p:restoredTop sz="94660"/>
  </p:normalViewPr>
  <p:slideViewPr>
    <p:cSldViewPr>
      <p:cViewPr>
        <p:scale>
          <a:sx n="100" d="100"/>
          <a:sy n="100" d="100"/>
        </p:scale>
        <p:origin x="-234" y="-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69759D-7F41-465E-B039-D4B36E2BF4AC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A67654-EC18-4D7E-BD2C-942E12C09A6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885B2EF-903C-42C3-93CC-DCEB06E9781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95EC1D4A-A796-47C3-A63E-CE236FB377E2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-243408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259632" y="1052736"/>
          <a:ext cx="6697662" cy="5472609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715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4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120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CZ.1.07/1.5.00/34.0873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04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Dihybridní</a:t>
                      </a:r>
                      <a:r>
                        <a:rPr lang="cs-CZ" sz="1200" baseline="0" dirty="0" smtClean="0"/>
                        <a:t> křížení, řešení příkladů</a:t>
                      </a:r>
                      <a:r>
                        <a:rPr lang="cs-CZ" sz="1200" dirty="0" smtClean="0"/>
                        <a:t>.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(VY_32_INOVACE_05.02.04)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4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RNDr. Helena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Trkalová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4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Genetika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4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Čtvrtý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4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Červenec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4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Prezentace je určena pro výuku genetiky v hodinách biologie</a:t>
                      </a:r>
                      <a:r>
                        <a:rPr lang="cs-CZ" sz="11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 a biologického semináře ve vyšších ročnících gymnázia. Řeší konkrétní příklady pomocí </a:t>
                      </a:r>
                      <a:r>
                        <a:rPr lang="cs-CZ" sz="11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Mendelových</a:t>
                      </a:r>
                      <a:r>
                        <a:rPr lang="cs-CZ" sz="11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 zákonů.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39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Příklady jsou buď úplně řešené, s tím, že žáci mohou odvozovat řešení postupně, u některých příkladů je způsob řešení pouze naznačen. Žáci by měli tyto příklady řešit samostatně. Časová dotace 25 – 30 minut.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Dihybridní křížení, řešení příkladů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Dihybrid, princip nezávislé kombinovatelnosti alel, štěpné poměry pro potomstvo dihybridů s úplnou a neúplnou dominancí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716893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Dihybridní křížení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Sledujeme dědičnost dvou párových znaků</a:t>
            </a:r>
          </a:p>
          <a:p>
            <a:r>
              <a:rPr lang="cs-CZ" dirty="0" smtClean="0"/>
              <a:t>Jestliže je jeden i druhý pár alel řídících jednu i druhou dvojici znaků uložen ve dvou různých párech chromozomů, bude heterozygotní dihybrid, vzniklý křížením homozygotních rodičů, tvořit čtyři typy genotypově různých gamet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731592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620688"/>
            <a:ext cx="7024744" cy="114300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Obecné schéma vzniku </a:t>
            </a:r>
            <a:r>
              <a:rPr lang="cs-CZ" sz="2800" dirty="0" err="1" smtClean="0"/>
              <a:t>dihybrida</a:t>
            </a:r>
            <a:r>
              <a:rPr lang="cs-CZ" sz="2800" dirty="0" smtClean="0"/>
              <a:t> a potomstva </a:t>
            </a:r>
            <a:r>
              <a:rPr lang="cs-CZ" sz="2800" dirty="0" err="1" smtClean="0"/>
              <a:t>dihybrida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844824"/>
            <a:ext cx="6777317" cy="4536504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Rodičovské generace (P)	AABB,  </a:t>
            </a:r>
            <a:r>
              <a:rPr lang="cs-CZ" dirty="0" err="1" smtClean="0"/>
              <a:t>aabb</a:t>
            </a:r>
            <a:endParaRPr lang="cs-CZ" dirty="0" smtClean="0"/>
          </a:p>
          <a:p>
            <a:r>
              <a:rPr lang="cs-CZ" dirty="0" smtClean="0"/>
              <a:t>První filiální generace (F1)	</a:t>
            </a:r>
            <a:r>
              <a:rPr lang="cs-CZ" dirty="0" err="1" smtClean="0"/>
              <a:t>AaBb</a:t>
            </a:r>
            <a:endParaRPr lang="cs-CZ" dirty="0" smtClean="0"/>
          </a:p>
          <a:p>
            <a:r>
              <a:rPr lang="cs-CZ" dirty="0" smtClean="0"/>
              <a:t>Gamety, které produkuje</a:t>
            </a:r>
          </a:p>
          <a:p>
            <a:pPr marL="68580" indent="0">
              <a:buNone/>
            </a:pPr>
            <a:r>
              <a:rPr lang="cs-CZ" dirty="0" smtClean="0"/>
              <a:t>    dihybrid			AB, Ab, </a:t>
            </a:r>
            <a:r>
              <a:rPr lang="cs-CZ" dirty="0" err="1" smtClean="0"/>
              <a:t>aB</a:t>
            </a:r>
            <a:r>
              <a:rPr lang="cs-CZ" dirty="0" smtClean="0"/>
              <a:t>, ab </a:t>
            </a:r>
          </a:p>
          <a:p>
            <a:r>
              <a:rPr lang="cs-CZ" dirty="0" smtClean="0"/>
              <a:t>! Alely A/a jsou neseny jiným párem chromozomů než B/b (jinak jsou geny ve vazbě a to je pak úplně jiný případ)</a:t>
            </a:r>
          </a:p>
          <a:p>
            <a:r>
              <a:rPr lang="cs-CZ" i="1" dirty="0" smtClean="0"/>
              <a:t>Zopakuj si, jak probíhá meióza, při které vznikají pohlavní buňky</a:t>
            </a:r>
          </a:p>
          <a:p>
            <a:r>
              <a:rPr lang="cs-CZ" i="1" dirty="0" smtClean="0"/>
              <a:t>Uvědom si, že při meióze dochází k nezávislému rozchodu chromozomů (kdy se rozcházejí chromozomy?)</a:t>
            </a:r>
          </a:p>
          <a:p>
            <a:r>
              <a:rPr lang="cs-CZ" i="1" dirty="0" smtClean="0"/>
              <a:t>Nakresli si příslušné obrázky</a:t>
            </a:r>
          </a:p>
          <a:p>
            <a:r>
              <a:rPr lang="cs-CZ" i="1" dirty="0" smtClean="0"/>
              <a:t>Proč nemohou vznikat gamety se sestavou </a:t>
            </a:r>
            <a:r>
              <a:rPr lang="cs-CZ" i="1" dirty="0" err="1" smtClean="0"/>
              <a:t>Aa</a:t>
            </a:r>
            <a:r>
              <a:rPr lang="cs-CZ" i="1" dirty="0" smtClean="0"/>
              <a:t>, </a:t>
            </a:r>
            <a:r>
              <a:rPr lang="cs-CZ" i="1" dirty="0" err="1" smtClean="0"/>
              <a:t>Bb</a:t>
            </a:r>
            <a:r>
              <a:rPr lang="cs-CZ" i="1" dirty="0" smtClean="0"/>
              <a:t>?</a:t>
            </a:r>
          </a:p>
          <a:p>
            <a:r>
              <a:rPr lang="cs-CZ" i="1" dirty="0" smtClean="0"/>
              <a:t>Liší se potomstvo rodičů se sestavami alel              </a:t>
            </a:r>
          </a:p>
          <a:p>
            <a:pPr marL="68580" indent="0">
              <a:buNone/>
            </a:pPr>
            <a:r>
              <a:rPr lang="cs-CZ" i="1" dirty="0"/>
              <a:t> </a:t>
            </a:r>
            <a:r>
              <a:rPr lang="cs-CZ" i="1" dirty="0" smtClean="0"/>
              <a:t>   AABB  x  </a:t>
            </a:r>
            <a:r>
              <a:rPr lang="cs-CZ" i="1" dirty="0" err="1" smtClean="0"/>
              <a:t>aabb</a:t>
            </a:r>
            <a:r>
              <a:rPr lang="cs-CZ" i="1" dirty="0" smtClean="0"/>
              <a:t> od potomstva rodičů </a:t>
            </a:r>
            <a:r>
              <a:rPr lang="cs-CZ" i="1" dirty="0" err="1" smtClean="0"/>
              <a:t>AAbb</a:t>
            </a:r>
            <a:r>
              <a:rPr lang="cs-CZ" i="1" dirty="0" smtClean="0"/>
              <a:t>  x  </a:t>
            </a:r>
            <a:r>
              <a:rPr lang="cs-CZ" i="1" dirty="0" err="1" smtClean="0"/>
              <a:t>aaBB</a:t>
            </a:r>
            <a:r>
              <a:rPr lang="cs-CZ" i="1" dirty="0" smtClean="0"/>
              <a:t> ?  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656442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-31643"/>
            <a:ext cx="7024744" cy="114300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Příklad 1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196752"/>
            <a:ext cx="6777317" cy="4635877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Červená barva plodů u rajčat je dominantní nad žlutou, zakrslost je recesivní vůči normálnímu vzrůstu rostlin. </a:t>
            </a:r>
          </a:p>
          <a:p>
            <a:r>
              <a:rPr lang="cs-CZ" dirty="0" smtClean="0"/>
              <a:t>Dva alelické páry se nacházejí v různých párech homologických chromozomů.</a:t>
            </a:r>
          </a:p>
          <a:p>
            <a:r>
              <a:rPr lang="cs-CZ" dirty="0" smtClean="0"/>
              <a:t>Jaký fenotyp budou vykazovat hybridní rajčata, vzniklá křížením červenoplodých rostlin normálního vzrůstu se žlutoplodými zakrslými rostlinami?</a:t>
            </a:r>
          </a:p>
          <a:p>
            <a:r>
              <a:rPr lang="cs-CZ" dirty="0" smtClean="0"/>
              <a:t>Jaký výsledek dá křížení těchto hybridů mezi sebou</a:t>
            </a:r>
          </a:p>
          <a:p>
            <a:r>
              <a:rPr lang="cs-CZ" sz="1600" dirty="0" smtClean="0"/>
              <a:t>Předpokládejme, že obě výchozí formy jsou homozygotní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645483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404664"/>
            <a:ext cx="7024744" cy="114300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Řešení příkladu 1: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628800"/>
            <a:ext cx="6777317" cy="4203829"/>
          </a:xfrm>
        </p:spPr>
        <p:txBody>
          <a:bodyPr>
            <a:normAutofit fontScale="92500"/>
          </a:bodyPr>
          <a:lstStyle/>
          <a:p>
            <a:r>
              <a:rPr lang="cs-CZ" b="1" dirty="0" smtClean="0"/>
              <a:t>Genotypy rodičů: </a:t>
            </a:r>
          </a:p>
          <a:p>
            <a:pPr lvl="1"/>
            <a:r>
              <a:rPr lang="cs-CZ" dirty="0" smtClean="0"/>
              <a:t>Červenoplodá normálně vysoká rajčata</a:t>
            </a:r>
          </a:p>
          <a:p>
            <a:pPr marL="365760" lvl="1" indent="0">
              <a:buNone/>
            </a:pPr>
            <a:r>
              <a:rPr lang="cs-CZ" dirty="0" smtClean="0"/>
              <a:t>	</a:t>
            </a:r>
            <a:r>
              <a:rPr lang="cs-CZ" b="1" dirty="0" smtClean="0"/>
              <a:t>RRDD</a:t>
            </a:r>
          </a:p>
          <a:p>
            <a:pPr marL="354013" lvl="1" indent="12700"/>
            <a:r>
              <a:rPr lang="cs-CZ" dirty="0" smtClean="0"/>
              <a:t>Žlutoplodá zakrslá rajčata </a:t>
            </a:r>
            <a:r>
              <a:rPr lang="cs-CZ" b="1" dirty="0" err="1" smtClean="0"/>
              <a:t>rrdd</a:t>
            </a:r>
            <a:endParaRPr lang="cs-CZ" b="1" dirty="0"/>
          </a:p>
          <a:p>
            <a:pPr marL="92075" lvl="1" indent="274638"/>
            <a:r>
              <a:rPr lang="cs-CZ" b="1" dirty="0" smtClean="0"/>
              <a:t>Genotyp hybrida </a:t>
            </a:r>
            <a:r>
              <a:rPr lang="cs-CZ" b="1" dirty="0" err="1" smtClean="0"/>
              <a:t>RrDd</a:t>
            </a:r>
            <a:r>
              <a:rPr lang="cs-CZ" b="1" dirty="0" smtClean="0"/>
              <a:t>, rajčata budou červená a         </a:t>
            </a:r>
          </a:p>
          <a:p>
            <a:pPr marL="92075" lvl="1" indent="0">
              <a:buNone/>
            </a:pPr>
            <a:r>
              <a:rPr lang="cs-CZ" b="1" dirty="0"/>
              <a:t>	</a:t>
            </a:r>
            <a:r>
              <a:rPr lang="cs-CZ" b="1" dirty="0" smtClean="0"/>
              <a:t>normálně vysoká</a:t>
            </a:r>
          </a:p>
          <a:p>
            <a:pPr marL="92075" lvl="1" indent="274638"/>
            <a:r>
              <a:rPr lang="cs-CZ" b="1" dirty="0" smtClean="0"/>
              <a:t>Genotypy gamet hybrida RD, </a:t>
            </a:r>
            <a:r>
              <a:rPr lang="cs-CZ" b="1" dirty="0" err="1" smtClean="0"/>
              <a:t>Rd</a:t>
            </a:r>
            <a:r>
              <a:rPr lang="cs-CZ" b="1" dirty="0" smtClean="0"/>
              <a:t>, </a:t>
            </a:r>
            <a:r>
              <a:rPr lang="cs-CZ" b="1" dirty="0" err="1" smtClean="0"/>
              <a:t>rD</a:t>
            </a:r>
            <a:r>
              <a:rPr lang="cs-CZ" b="1" dirty="0" smtClean="0"/>
              <a:t>, </a:t>
            </a:r>
            <a:r>
              <a:rPr lang="cs-CZ" b="1" dirty="0" err="1" smtClean="0"/>
              <a:t>rd</a:t>
            </a:r>
            <a:endParaRPr lang="cs-CZ" b="1" dirty="0" smtClean="0"/>
          </a:p>
          <a:p>
            <a:pPr marL="92075" lvl="1" indent="274638"/>
            <a:endParaRPr lang="cs-CZ" b="1" dirty="0"/>
          </a:p>
          <a:p>
            <a:pPr marL="92075" lvl="1" indent="274638"/>
            <a:r>
              <a:rPr lang="cs-CZ" i="1" dirty="0" smtClean="0"/>
              <a:t>Kolik polí bude mít Mendelův čtverec pro potomstvo </a:t>
            </a:r>
            <a:r>
              <a:rPr lang="cs-CZ" i="1" dirty="0" err="1" smtClean="0"/>
              <a:t>dihybrida</a:t>
            </a:r>
            <a:r>
              <a:rPr lang="cs-CZ" dirty="0" smtClean="0"/>
              <a:t>?</a:t>
            </a:r>
          </a:p>
          <a:p>
            <a:pPr marL="92075" lvl="1" indent="274638"/>
            <a:r>
              <a:rPr lang="cs-CZ" i="1" dirty="0" smtClean="0"/>
              <a:t>Uvědom si, jak sestavujeme Mendelův čtverec</a:t>
            </a:r>
          </a:p>
        </p:txBody>
      </p:sp>
    </p:spTree>
    <p:extLst>
      <p:ext uri="{BB962C8B-B14F-4D97-AF65-F5344CB8AC3E}">
        <p14:creationId xmlns="" xmlns:p14="http://schemas.microsoft.com/office/powerpoint/2010/main" val="1259120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188640"/>
            <a:ext cx="7024744" cy="1143000"/>
          </a:xfrm>
        </p:spPr>
        <p:txBody>
          <a:bodyPr>
            <a:normAutofit/>
          </a:bodyPr>
          <a:lstStyle/>
          <a:p>
            <a:r>
              <a:rPr lang="cs-CZ" sz="2800" dirty="0"/>
              <a:t>Řešení příkladu 1: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950098011"/>
              </p:ext>
            </p:extLst>
          </p:nvPr>
        </p:nvGraphicFramePr>
        <p:xfrm>
          <a:off x="1043608" y="1556792"/>
          <a:ext cx="6777035" cy="27363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55407"/>
                <a:gridCol w="1355407"/>
                <a:gridCol w="1355407"/>
                <a:gridCol w="1355407"/>
                <a:gridCol w="1355407"/>
              </a:tblGrid>
              <a:tr h="547261">
                <a:tc>
                  <a:txBody>
                    <a:bodyPr/>
                    <a:lstStyle/>
                    <a:p>
                      <a:r>
                        <a:rPr lang="cs-CZ" dirty="0" smtClean="0"/>
                        <a:t>gamety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rd</a:t>
                      </a:r>
                      <a:endParaRPr lang="cs-CZ" dirty="0"/>
                    </a:p>
                  </a:txBody>
                  <a:tcPr/>
                </a:tc>
              </a:tr>
              <a:tr h="547261">
                <a:tc>
                  <a:txBody>
                    <a:bodyPr/>
                    <a:lstStyle/>
                    <a:p>
                      <a:r>
                        <a:rPr lang="cs-CZ" dirty="0" smtClean="0"/>
                        <a:t>RD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RRDD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RRDd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RrDD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RrDd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547261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RRDd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RRdd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RrDd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Rrdd</a:t>
                      </a:r>
                      <a:endParaRPr lang="cs-CZ" dirty="0"/>
                    </a:p>
                  </a:txBody>
                  <a:tcPr/>
                </a:tc>
              </a:tr>
              <a:tr h="547261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RrDD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RrDd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rrDD</a:t>
                      </a:r>
                      <a:endParaRPr lang="cs-CZ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RRDd</a:t>
                      </a:r>
                      <a:endParaRPr lang="cs-CZ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547261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RrDd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Rrdd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rrDd</a:t>
                      </a:r>
                      <a:endParaRPr lang="cs-CZ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rrdd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Zaoblený obdélník 5"/>
          <p:cNvSpPr/>
          <p:nvPr/>
        </p:nvSpPr>
        <p:spPr>
          <a:xfrm>
            <a:off x="1115616" y="4653136"/>
            <a:ext cx="7272808" cy="11521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Fenotypický štěpný poměr je 9 : 3 : 3 : 1,teoreticky  9/16 rajčat bude červenoplodých normálně vysokých, 3/16 červených zakrslých, 3/16 žlutoplodých normálně vysokých a 1/16 žlutá zakrslá rajčata 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205780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260648"/>
            <a:ext cx="7024744" cy="114300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Příklad 2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484784"/>
            <a:ext cx="6777317" cy="4347845"/>
          </a:xfrm>
        </p:spPr>
        <p:txBody>
          <a:bodyPr>
            <a:normAutofit lnSpcReduction="10000"/>
          </a:bodyPr>
          <a:lstStyle/>
          <a:p>
            <a:r>
              <a:rPr lang="cs-CZ" dirty="0"/>
              <a:t>U ředkviček je kulovitý tvar (G) neúplně dominantní nad mrkvovitým (g), u hybrida se vytváří tvar řepovitý (</a:t>
            </a:r>
            <a:r>
              <a:rPr lang="cs-CZ" dirty="0" err="1"/>
              <a:t>Gg</a:t>
            </a:r>
            <a:r>
              <a:rPr lang="cs-CZ" dirty="0"/>
              <a:t>). Karmínová barva (R)  je dominantní nad bílou (r). </a:t>
            </a:r>
          </a:p>
          <a:p>
            <a:r>
              <a:rPr lang="cs-CZ" dirty="0"/>
              <a:t>Jak bude vypadat fenotyp F1, jestliže zkřížíme homozygotní červenou ředkvičku s kulovitou hlízou s homozygotní bílou ředkvičkou s mrkvovitým tvarem</a:t>
            </a:r>
            <a:r>
              <a:rPr lang="cs-CZ" dirty="0" smtClean="0"/>
              <a:t>?</a:t>
            </a:r>
          </a:p>
          <a:p>
            <a:r>
              <a:rPr lang="cs-CZ" dirty="0" smtClean="0"/>
              <a:t> </a:t>
            </a:r>
            <a:r>
              <a:rPr lang="cs-CZ" dirty="0"/>
              <a:t>Jaké fenotypy a v jakém zastoupení se </a:t>
            </a:r>
            <a:r>
              <a:rPr lang="cs-CZ" dirty="0" err="1"/>
              <a:t>vyštěpí</a:t>
            </a:r>
            <a:r>
              <a:rPr lang="cs-CZ" dirty="0"/>
              <a:t> po křížení </a:t>
            </a:r>
            <a:r>
              <a:rPr lang="cs-CZ" dirty="0" err="1"/>
              <a:t>RrGg</a:t>
            </a:r>
            <a:r>
              <a:rPr lang="cs-CZ" dirty="0"/>
              <a:t> x </a:t>
            </a:r>
            <a:r>
              <a:rPr lang="cs-CZ" dirty="0" err="1"/>
              <a:t>RrGg</a:t>
            </a:r>
            <a:r>
              <a:rPr lang="cs-CZ" dirty="0"/>
              <a:t>? </a:t>
            </a:r>
            <a:endParaRPr lang="cs-CZ" dirty="0" smtClean="0"/>
          </a:p>
          <a:p>
            <a:r>
              <a:rPr lang="cs-CZ" dirty="0" smtClean="0"/>
              <a:t>Jaký </a:t>
            </a:r>
            <a:r>
              <a:rPr lang="cs-CZ" dirty="0"/>
              <a:t>bude podíl jedinců F2, kteří se podobají vnějším vzhledem křížencům F1?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108520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024744" cy="114300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Řešení příkladu 2: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340768"/>
            <a:ext cx="6777317" cy="4491861"/>
          </a:xfrm>
        </p:spPr>
        <p:txBody>
          <a:bodyPr/>
          <a:lstStyle/>
          <a:p>
            <a:r>
              <a:rPr lang="cs-CZ" dirty="0" smtClean="0"/>
              <a:t>Uvědom si, jak jsou oba znaky založené – barva  - úplná dominance, tvar kořene – neúplná dominance</a:t>
            </a:r>
          </a:p>
          <a:p>
            <a:r>
              <a:rPr lang="cs-CZ" dirty="0" smtClean="0"/>
              <a:t>RRGG  x  </a:t>
            </a:r>
            <a:r>
              <a:rPr lang="cs-CZ" dirty="0" err="1" smtClean="0"/>
              <a:t>rrgg</a:t>
            </a:r>
            <a:endParaRPr lang="cs-CZ" dirty="0" smtClean="0"/>
          </a:p>
          <a:p>
            <a:pPr marL="68580" indent="0">
              <a:buNone/>
            </a:pPr>
            <a:r>
              <a:rPr lang="cs-CZ" dirty="0"/>
              <a:t>	</a:t>
            </a:r>
            <a:r>
              <a:rPr lang="cs-CZ" dirty="0" err="1" smtClean="0"/>
              <a:t>RrGg</a:t>
            </a:r>
            <a:r>
              <a:rPr lang="cs-CZ" dirty="0" smtClean="0"/>
              <a:t>        červená ředkvička s 				      řepovitým kořenem	</a:t>
            </a:r>
          </a:p>
          <a:p>
            <a:r>
              <a:rPr lang="cs-CZ" dirty="0" err="1" smtClean="0"/>
              <a:t>RrGg</a:t>
            </a:r>
            <a:r>
              <a:rPr lang="cs-CZ" dirty="0" smtClean="0"/>
              <a:t>  x  </a:t>
            </a:r>
            <a:r>
              <a:rPr lang="cs-CZ" dirty="0" err="1" smtClean="0"/>
              <a:t>RrGg</a:t>
            </a:r>
            <a:endParaRPr lang="cs-CZ" dirty="0" smtClean="0"/>
          </a:p>
          <a:p>
            <a:r>
              <a:rPr lang="cs-CZ" dirty="0" smtClean="0"/>
              <a:t>Gamety RG, </a:t>
            </a:r>
            <a:r>
              <a:rPr lang="cs-CZ" dirty="0" err="1" smtClean="0"/>
              <a:t>Rg</a:t>
            </a:r>
            <a:r>
              <a:rPr lang="cs-CZ" dirty="0" smtClean="0"/>
              <a:t>, </a:t>
            </a:r>
            <a:r>
              <a:rPr lang="cs-CZ" dirty="0" err="1" smtClean="0"/>
              <a:t>rG</a:t>
            </a:r>
            <a:r>
              <a:rPr lang="cs-CZ" dirty="0" smtClean="0"/>
              <a:t>, </a:t>
            </a:r>
            <a:r>
              <a:rPr lang="cs-CZ" dirty="0" err="1" smtClean="0"/>
              <a:t>rg</a:t>
            </a:r>
            <a:endParaRPr lang="cs-CZ" dirty="0" smtClean="0"/>
          </a:p>
          <a:p>
            <a:pPr marL="68580" indent="0">
              <a:buNone/>
            </a:pPr>
            <a:endParaRPr lang="cs-CZ" dirty="0" smtClean="0"/>
          </a:p>
          <a:p>
            <a:pPr marL="6858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353249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188640"/>
            <a:ext cx="7024744" cy="1143000"/>
          </a:xfrm>
        </p:spPr>
        <p:txBody>
          <a:bodyPr>
            <a:normAutofit/>
          </a:bodyPr>
          <a:lstStyle/>
          <a:p>
            <a:r>
              <a:rPr lang="cs-CZ" sz="2800" dirty="0"/>
              <a:t>Řešení příkladu 2: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355103734"/>
              </p:ext>
            </p:extLst>
          </p:nvPr>
        </p:nvGraphicFramePr>
        <p:xfrm>
          <a:off x="971600" y="1556792"/>
          <a:ext cx="6777035" cy="1854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55407"/>
                <a:gridCol w="1355407"/>
                <a:gridCol w="1355407"/>
                <a:gridCol w="1355407"/>
                <a:gridCol w="135540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gamety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rg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RRGG</a:t>
                      </a:r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RRGg</a:t>
                      </a:r>
                      <a:endParaRPr lang="cs-CZ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RrGG</a:t>
                      </a:r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RrGg</a:t>
                      </a:r>
                      <a:endParaRPr lang="cs-CZ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RRGg</a:t>
                      </a:r>
                      <a:endParaRPr lang="cs-CZ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RRgg</a:t>
                      </a:r>
                      <a:endParaRPr lang="cs-CZ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RrGg</a:t>
                      </a:r>
                      <a:endParaRPr lang="cs-CZ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Rrgg</a:t>
                      </a:r>
                      <a:endParaRPr lang="cs-CZ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RrGG</a:t>
                      </a:r>
                      <a:endParaRPr lang="cs-CZ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RrGg</a:t>
                      </a:r>
                      <a:endParaRPr lang="cs-CZ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rrGG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rrGg</a:t>
                      </a:r>
                      <a:endParaRPr lang="cs-CZ" dirty="0"/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RrGg</a:t>
                      </a:r>
                      <a:endParaRPr lang="cs-CZ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Rrgg</a:t>
                      </a:r>
                      <a:endParaRPr lang="cs-CZ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rrGg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rrgg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Zaoblený obdélník 4"/>
          <p:cNvSpPr/>
          <p:nvPr/>
        </p:nvSpPr>
        <p:spPr>
          <a:xfrm>
            <a:off x="1043608" y="3717032"/>
            <a:ext cx="7344816" cy="17281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Fenotypický štěpný poměr je </a:t>
            </a:r>
          </a:p>
          <a:p>
            <a:r>
              <a:rPr lang="cs-CZ" dirty="0" smtClean="0"/>
              <a:t>3RGG : </a:t>
            </a:r>
            <a:r>
              <a:rPr lang="cs-CZ" b="1" dirty="0" smtClean="0"/>
              <a:t>6RGg</a:t>
            </a:r>
            <a:r>
              <a:rPr lang="cs-CZ" dirty="0" smtClean="0"/>
              <a:t> : 3Rgg : 1rrGG : 2rrGg : 1rrgg,</a:t>
            </a:r>
          </a:p>
          <a:p>
            <a:r>
              <a:rPr lang="cs-CZ" dirty="0" smtClean="0"/>
              <a:t>Největší podíl tvoří  červené ředkvičky s řepovitým kořenem 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859530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7024744" cy="1143000"/>
          </a:xfrm>
        </p:spPr>
        <p:txBody>
          <a:bodyPr>
            <a:normAutofit/>
          </a:bodyPr>
          <a:lstStyle/>
          <a:p>
            <a:r>
              <a:rPr lang="cs-CZ" sz="2800" dirty="0"/>
              <a:t>Příklad 3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412776"/>
            <a:ext cx="6777317" cy="5040560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/>
              <a:t> </a:t>
            </a:r>
            <a:r>
              <a:rPr lang="cs-CZ" dirty="0"/>
              <a:t>U morčat je hrubá srst (</a:t>
            </a:r>
            <a:r>
              <a:rPr lang="cs-CZ" u="sng" dirty="0"/>
              <a:t>R</a:t>
            </a:r>
            <a:r>
              <a:rPr lang="cs-CZ" dirty="0"/>
              <a:t>) dominantní nad hladkou srstí (</a:t>
            </a:r>
            <a:r>
              <a:rPr lang="cs-CZ" u="sng" dirty="0"/>
              <a:t>r)</a:t>
            </a:r>
            <a:r>
              <a:rPr lang="cs-CZ" dirty="0"/>
              <a:t> a černá barva srsti (</a:t>
            </a:r>
            <a:r>
              <a:rPr lang="cs-CZ" u="sng" dirty="0"/>
              <a:t>B) </a:t>
            </a:r>
            <a:r>
              <a:rPr lang="cs-CZ" dirty="0"/>
              <a:t>dominantní nad bílou (</a:t>
            </a:r>
            <a:r>
              <a:rPr lang="cs-CZ" u="sng" dirty="0"/>
              <a:t>b</a:t>
            </a:r>
            <a:r>
              <a:rPr lang="cs-CZ" dirty="0"/>
              <a:t>). </a:t>
            </a:r>
          </a:p>
          <a:p>
            <a:r>
              <a:rPr lang="cs-CZ" dirty="0"/>
              <a:t>a)  Zkřížíme-li hrubosrsté černé morče homozygota s hladkosrstým bílým, jaký bude fenotyp jedinců F1 a F2, jaký bude fenotyp potomstva, které vznikne křížením F1 s hrubosrstým černým rodičem a potomstva, které vznikne křížením F1 s hladkosrstým bílým rodičem?</a:t>
            </a:r>
          </a:p>
          <a:p>
            <a:r>
              <a:rPr lang="cs-CZ" dirty="0"/>
              <a:t>b) Jaký podíl jedinců hrubosrstých černých bude v F2 předchozího příkladu homozygotní pro oba znaky?</a:t>
            </a:r>
          </a:p>
          <a:p>
            <a:r>
              <a:rPr lang="cs-CZ" dirty="0"/>
              <a:t>c) Při křížení hrubosrstého černého morčete s hrubosrstým bílým bylo v potomstvu 28 hrubosrstých černých, 31 hrubosrstých bílých, 11 hladkosrstých černých a 9 hladkosrstých bílých morčat. Jaké byly genotypy rodičů?</a:t>
            </a:r>
          </a:p>
          <a:p>
            <a:r>
              <a:rPr lang="cs-CZ" dirty="0"/>
              <a:t>d) Dvě hrubosrstá černá morčata křížena navzájem měla dva potomky, jednoho hrubosrstého bílého, druhého hladkosrstého černého. Jestliže tito rodiče budou spolu pářeni dále, jaké potomstvo od nich můžeme očekávat?</a:t>
            </a:r>
          </a:p>
          <a:p>
            <a:pPr marL="6858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828201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7024744" cy="114300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Návod k řešení: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628800"/>
            <a:ext cx="6777317" cy="4203829"/>
          </a:xfrm>
        </p:spPr>
        <p:txBody>
          <a:bodyPr/>
          <a:lstStyle/>
          <a:p>
            <a:r>
              <a:rPr lang="cs-CZ" dirty="0" smtClean="0"/>
              <a:t>Vždy si zapište příslušné genotypy</a:t>
            </a:r>
          </a:p>
          <a:p>
            <a:r>
              <a:rPr lang="cs-CZ" dirty="0" smtClean="0"/>
              <a:t>Někdy se vyplatí řešit každý znak zvlášť</a:t>
            </a:r>
          </a:p>
          <a:p>
            <a:r>
              <a:rPr lang="cs-CZ" dirty="0" smtClean="0"/>
              <a:t>Uvědomte si, že skutečné štěpné poměry se mohou lišit od teoretických</a:t>
            </a:r>
          </a:p>
          <a:p>
            <a:r>
              <a:rPr lang="cs-CZ" dirty="0" smtClean="0"/>
              <a:t>Někdy potřebujete vytvořit Mendelův čtverec</a:t>
            </a:r>
          </a:p>
          <a:p>
            <a:r>
              <a:rPr lang="cs-CZ" dirty="0" smtClean="0"/>
              <a:t>Zopakuj si, které křížení označujeme jako </a:t>
            </a:r>
            <a:r>
              <a:rPr lang="cs-CZ" dirty="0" err="1" smtClean="0"/>
              <a:t>back</a:t>
            </a:r>
            <a:r>
              <a:rPr lang="cs-CZ" dirty="0" smtClean="0"/>
              <a:t> – zpětné křížení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457227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Nečásek,J</a:t>
            </a:r>
            <a:r>
              <a:rPr lang="cs-CZ" dirty="0"/>
              <a:t>.: Genetika, </a:t>
            </a:r>
            <a:r>
              <a:rPr lang="cs-CZ" dirty="0" err="1"/>
              <a:t>Scientia</a:t>
            </a:r>
            <a:r>
              <a:rPr lang="cs-CZ" dirty="0"/>
              <a:t>, Praha </a:t>
            </a:r>
            <a:r>
              <a:rPr lang="cs-CZ" dirty="0" smtClean="0"/>
              <a:t>1997</a:t>
            </a:r>
          </a:p>
          <a:p>
            <a:r>
              <a:rPr lang="cs-CZ" dirty="0" err="1"/>
              <a:t>Sokolovskaja</a:t>
            </a:r>
            <a:r>
              <a:rPr lang="cs-CZ" dirty="0"/>
              <a:t>, </a:t>
            </a:r>
            <a:r>
              <a:rPr lang="cs-CZ" dirty="0" err="1"/>
              <a:t>B.Ch</a:t>
            </a:r>
            <a:r>
              <a:rPr lang="cs-CZ" dirty="0"/>
              <a:t>., </a:t>
            </a:r>
            <a:r>
              <a:rPr lang="cs-CZ" dirty="0" err="1"/>
              <a:t>Pikálek,P</a:t>
            </a:r>
            <a:r>
              <a:rPr lang="cs-CZ" dirty="0"/>
              <a:t>.: Genetika v příkladech, SPN Praha 1974</a:t>
            </a:r>
          </a:p>
          <a:p>
            <a:endParaRPr lang="cs-CZ" dirty="0"/>
          </a:p>
          <a:p>
            <a:pPr marL="6858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736177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481</TotalTime>
  <Words>560</Words>
  <Application>Microsoft Office PowerPoint</Application>
  <PresentationFormat>Předvádění na obrazovce (4:3)</PresentationFormat>
  <Paragraphs>135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Austin</vt:lpstr>
      <vt:lpstr>Snímek 1</vt:lpstr>
      <vt:lpstr>Dihybridní křížení, řešení příkladů</vt:lpstr>
      <vt:lpstr>Dihybridní křížení</vt:lpstr>
      <vt:lpstr>Obecné schéma vzniku dihybrida a potomstva dihybrida</vt:lpstr>
      <vt:lpstr>Příklad 1</vt:lpstr>
      <vt:lpstr>Řešení příkladu 1:</vt:lpstr>
      <vt:lpstr>Řešení příkladu 1:</vt:lpstr>
      <vt:lpstr>Příklad 2</vt:lpstr>
      <vt:lpstr>Řešení příkladu 2:</vt:lpstr>
      <vt:lpstr>Řešení příkladu 2:</vt:lpstr>
      <vt:lpstr>Příklad 3</vt:lpstr>
      <vt:lpstr>Návod k řešení:</vt:lpstr>
      <vt:lpstr>Použitá literatura: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Dihybridní křížení, řešení příkladů</dc:title>
  <dc:creator>VPCEC3M1</dc:creator>
  <cp:lastModifiedBy>Gymnázium a SOŠ</cp:lastModifiedBy>
  <cp:revision>19</cp:revision>
  <dcterms:created xsi:type="dcterms:W3CDTF">2013-05-13T19:28:55Z</dcterms:created>
  <dcterms:modified xsi:type="dcterms:W3CDTF">2013-10-01T05:29:33Z</dcterms:modified>
</cp:coreProperties>
</file>