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87" r:id="rId2"/>
    <p:sldId id="256" r:id="rId3"/>
    <p:sldId id="257" r:id="rId4"/>
    <p:sldId id="258" r:id="rId5"/>
    <p:sldId id="266" r:id="rId6"/>
    <p:sldId id="267" r:id="rId7"/>
    <p:sldId id="268" r:id="rId8"/>
    <p:sldId id="269" r:id="rId9"/>
    <p:sldId id="264" r:id="rId10"/>
    <p:sldId id="259" r:id="rId11"/>
    <p:sldId id="260" r:id="rId12"/>
    <p:sldId id="265" r:id="rId13"/>
    <p:sldId id="261" r:id="rId14"/>
    <p:sldId id="262" r:id="rId15"/>
    <p:sldId id="263" r:id="rId16"/>
    <p:sldId id="274" r:id="rId17"/>
    <p:sldId id="275" r:id="rId18"/>
    <p:sldId id="276" r:id="rId19"/>
    <p:sldId id="277" r:id="rId20"/>
    <p:sldId id="270" r:id="rId21"/>
    <p:sldId id="271" r:id="rId22"/>
    <p:sldId id="272" r:id="rId23"/>
    <p:sldId id="278" r:id="rId24"/>
    <p:sldId id="279" r:id="rId25"/>
    <p:sldId id="280" r:id="rId26"/>
    <p:sldId id="281" r:id="rId27"/>
    <p:sldId id="282" r:id="rId28"/>
    <p:sldId id="283" r:id="rId29"/>
    <p:sldId id="273" r:id="rId30"/>
    <p:sldId id="284" r:id="rId31"/>
    <p:sldId id="285" r:id="rId32"/>
    <p:sldId id="286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F5C41-1104-4D36-993D-42CF246D8DB6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09D98C-F4DB-4F96-BCFB-B9CAA94A8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171400"/>
            <a:ext cx="6081712" cy="1440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124743"/>
          <a:ext cx="6697662" cy="5351947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907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4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Genetika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populací.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(VY_32_INOVACE_05.02.16)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4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RNDr. Helena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4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4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4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8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Předpokládá určitou úroveň znalostí z různých biologických disciplín, především z ekologie a biologie člověka. Kromě toho </a:t>
                      </a:r>
                      <a:r>
                        <a:rPr lang="cs-CZ" sz="900" kern="1200" baseline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jsou nutné i </a:t>
                      </a:r>
                      <a:r>
                        <a:rPr lang="cs-CZ" sz="9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základní matematické dovednosti.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4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část  šablony lze použít  pro objasnění evolučních zákonitostí v různých typech populací. 2. část je věnována řešení příkladů pomocí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Hardyho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Weinbergova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zákona. Časová dotace 2 hodiny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Genetika populací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5282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Populace, genofond populace. Autogamická populace. </a:t>
            </a:r>
            <a:r>
              <a:rPr lang="cs-CZ" dirty="0" err="1" smtClean="0"/>
              <a:t>Inbreeding</a:t>
            </a:r>
            <a:r>
              <a:rPr lang="cs-CZ" dirty="0" smtClean="0"/>
              <a:t> a incest. Alogamická a </a:t>
            </a:r>
            <a:r>
              <a:rPr lang="cs-CZ" dirty="0" err="1" smtClean="0"/>
              <a:t>panmiktická</a:t>
            </a:r>
            <a:r>
              <a:rPr lang="cs-CZ" dirty="0" smtClean="0"/>
              <a:t> populace, </a:t>
            </a:r>
            <a:r>
              <a:rPr lang="cs-CZ" dirty="0" err="1" smtClean="0"/>
              <a:t>Hardyho</a:t>
            </a:r>
            <a:r>
              <a:rPr lang="cs-CZ" dirty="0" smtClean="0"/>
              <a:t> – </a:t>
            </a:r>
            <a:r>
              <a:rPr lang="cs-CZ" dirty="0" err="1" smtClean="0"/>
              <a:t>Weinbergův</a:t>
            </a:r>
            <a:r>
              <a:rPr lang="cs-CZ" dirty="0" smtClean="0"/>
              <a:t> zákon. Řešení příkladů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0341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Populace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definována jako skupina jedinců stejného druhu se společným genofondem, která obývá určitou oblast. Dále uvažujeme, že jedinci se mezi sebou mohou volně křížit a pochází ze stejného předka. Pojem populace tedy nejde dobře aplikovat na druh s převážně vegetativním rozmnožováním. </a:t>
            </a:r>
          </a:p>
          <a:p>
            <a:pPr>
              <a:lnSpc>
                <a:spcPct val="90000"/>
              </a:lnSpc>
            </a:pPr>
            <a:r>
              <a:rPr lang="cs-CZ" dirty="0"/>
              <a:t>Z genetického hlediska lze populaci definovat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/>
              <a:t>    jako soubor vzájemně příbuzných jedinců téhož druhu</a:t>
            </a:r>
          </a:p>
        </p:txBody>
      </p:sp>
    </p:spTree>
    <p:extLst>
      <p:ext uri="{BB962C8B-B14F-4D97-AF65-F5344CB8AC3E}">
        <p14:creationId xmlns="" xmlns:p14="http://schemas.microsoft.com/office/powerpoint/2010/main" val="260055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Genofond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cs-CZ" sz="2400" dirty="0"/>
              <a:t>Jedinci tvořící populaci jsou po fenotypové i genotypové stránce značně odlišní</a:t>
            </a:r>
          </a:p>
          <a:p>
            <a:pPr>
              <a:lnSpc>
                <a:spcPct val="90000"/>
              </a:lnSpc>
            </a:pPr>
            <a:r>
              <a:rPr lang="cs-CZ" dirty="0"/>
              <a:t>V</a:t>
            </a:r>
            <a:r>
              <a:rPr lang="cs-CZ" sz="2400" dirty="0" smtClean="0"/>
              <a:t>šichni </a:t>
            </a:r>
            <a:r>
              <a:rPr lang="cs-CZ" sz="2400" dirty="0"/>
              <a:t>se však podílejí na společném populačním genofondu</a:t>
            </a:r>
          </a:p>
          <a:p>
            <a:pPr>
              <a:lnSpc>
                <a:spcPct val="90000"/>
              </a:lnSpc>
            </a:pPr>
            <a:r>
              <a:rPr lang="cs-CZ" dirty="0"/>
              <a:t>P</a:t>
            </a:r>
            <a:r>
              <a:rPr lang="cs-CZ" sz="2400" dirty="0" smtClean="0"/>
              <a:t>od </a:t>
            </a:r>
            <a:r>
              <a:rPr lang="cs-CZ" sz="2400" dirty="0"/>
              <a:t>pojmem genofond rozumíme soubor alel všech genů, které jsou přítomny v gametách a mohou se uplatnit v dalších generacích</a:t>
            </a:r>
          </a:p>
          <a:p>
            <a:pPr>
              <a:lnSpc>
                <a:spcPct val="90000"/>
              </a:lnSpc>
            </a:pPr>
            <a:r>
              <a:rPr lang="cs-CZ" dirty="0"/>
              <a:t>N</a:t>
            </a:r>
            <a:r>
              <a:rPr lang="cs-CZ" sz="2400" dirty="0" smtClean="0"/>
              <a:t>a </a:t>
            </a:r>
            <a:r>
              <a:rPr lang="cs-CZ" sz="2400" dirty="0"/>
              <a:t>genofondu mají podíl všichni příslušníci populace schopní rozmnožování</a:t>
            </a:r>
          </a:p>
          <a:p>
            <a:pPr>
              <a:lnSpc>
                <a:spcPct val="90000"/>
              </a:lnSpc>
            </a:pPr>
            <a:r>
              <a:rPr lang="cs-CZ" dirty="0"/>
              <a:t>K</a:t>
            </a:r>
            <a:r>
              <a:rPr lang="cs-CZ" sz="2400" dirty="0" smtClean="0"/>
              <a:t>aždá </a:t>
            </a:r>
            <a:r>
              <a:rPr lang="cs-CZ" sz="2400" dirty="0"/>
              <a:t>populace je genotypově strukturovaná, obsahuje jedince s různými genotypy (homozygoty, heterozygoty,..)</a:t>
            </a:r>
          </a:p>
        </p:txBody>
      </p:sp>
    </p:spTree>
    <p:extLst>
      <p:ext uri="{BB962C8B-B14F-4D97-AF65-F5344CB8AC3E}">
        <p14:creationId xmlns="" xmlns:p14="http://schemas.microsoft.com/office/powerpoint/2010/main" val="306407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sz="3100" b="1" dirty="0"/>
              <a:t>Vlivy působící na genofond populace</a:t>
            </a:r>
            <a:r>
              <a:rPr lang="cs-CZ" sz="3800" b="1" dirty="0"/>
              <a:t/>
            </a:r>
            <a:br>
              <a:rPr lang="cs-CZ" sz="3800" b="1" dirty="0"/>
            </a:br>
            <a:endParaRPr lang="cs-CZ" sz="3800" b="1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9592" y="1268760"/>
            <a:ext cx="7772400" cy="529282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400" b="1" dirty="0"/>
              <a:t>a) Mutační tlak:</a:t>
            </a:r>
            <a:r>
              <a:rPr lang="cs-CZ" sz="2400" dirty="0"/>
              <a:t> 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Mutace lze považovat za náhodnou a neusměrněnou změnu genotypu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Může docházet např. ke vzniku zcela nových alel či změně dominantní alely na recesivní i naopak. 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Může vzniknout i alela s původní </a:t>
            </a:r>
            <a:r>
              <a:rPr lang="cs-CZ" sz="2400" dirty="0" err="1"/>
              <a:t>kodominantní</a:t>
            </a:r>
            <a:r>
              <a:rPr lang="cs-CZ" sz="2400" dirty="0"/>
              <a:t> (krevní skupiny) 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Může se měnit frekvence jedné z alel v populaci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Mutace může být pro svého nositele nevýhodná (což je nejčastější), neutrální, nebo dokonce i výhodná. 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Četnost těchto jevů je velmi nízká a změny se během jedné generace téměř neprojevují. 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Mutace mohou zvyšovat genetickou variabilitu populací</a:t>
            </a:r>
          </a:p>
        </p:txBody>
      </p:sp>
    </p:spTree>
    <p:extLst>
      <p:ext uri="{BB962C8B-B14F-4D97-AF65-F5344CB8AC3E}">
        <p14:creationId xmlns="" xmlns:p14="http://schemas.microsoft.com/office/powerpoint/2010/main" val="387813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0"/>
            <a:ext cx="7024744" cy="1143000"/>
          </a:xfrm>
        </p:spPr>
        <p:txBody>
          <a:bodyPr>
            <a:normAutofit/>
          </a:bodyPr>
          <a:lstStyle/>
          <a:p>
            <a:r>
              <a:rPr lang="cs-CZ" sz="2400" b="1" dirty="0"/>
              <a:t>Vlivy působící na genofond populace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196752"/>
            <a:ext cx="7772400" cy="535644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600" b="1" dirty="0"/>
              <a:t>b) Selekční tlak:</a:t>
            </a:r>
            <a:r>
              <a:rPr lang="cs-CZ" sz="1600" dirty="0"/>
              <a:t> Selekce neboli přírodní výběr má velký vliv. Pokud alela svého nositele zvýhodňuje oproti jedincům bez této alely, bude frekvence této alely v následujících generacích postupně stoupat. Nevýhodné alely postupně ubývají (dominantní mizí poměrně rychle, recesivní mizí pomalu a úplně nevymizí nikdy), protože své nositele znevýhodňují (tzv. negativní selekce).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Selekci nepodléhají pouze tzv. neutrální mutace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Selekce umožňuje  výběr genotypů, které jsou pro přežití populace nejvýhodnější (viz. Darwin a přírodní výběr)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Zvýhodnění či znevýhodnění určitého genotypu vůči ostatním charakterizuje veličina </a:t>
            </a:r>
            <a:r>
              <a:rPr lang="cs-CZ" sz="1600" b="1" dirty="0"/>
              <a:t>fitness</a:t>
            </a:r>
            <a:r>
              <a:rPr lang="cs-CZ" sz="1600" dirty="0"/>
              <a:t> - </a:t>
            </a:r>
            <a:r>
              <a:rPr lang="cs-CZ" sz="1600" b="1" dirty="0"/>
              <a:t>w</a:t>
            </a:r>
            <a:r>
              <a:rPr lang="cs-CZ" sz="1600" dirty="0"/>
              <a:t>. Hodnota fitness vypovídá, jakou mírou přispívají jedinci s tímto genotypem do genofondu populace - tedy kolik mají procent potomků oproti jedincům s jinými genotypy</a:t>
            </a:r>
            <a:r>
              <a:rPr lang="cs-CZ" sz="1600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cs-CZ" sz="1600" dirty="0" smtClean="0"/>
              <a:t>Hodnoty </a:t>
            </a:r>
            <a:r>
              <a:rPr lang="cs-CZ" sz="1600" dirty="0"/>
              <a:t>fitness mohou nabývat hodnot od 0 do 1, přičemž hodnotu </a:t>
            </a:r>
            <a:r>
              <a:rPr lang="cs-CZ" sz="1600" dirty="0" smtClean="0"/>
              <a:t>      w </a:t>
            </a:r>
            <a:r>
              <a:rPr lang="cs-CZ" sz="1600" dirty="0"/>
              <a:t>= 1 nacházíme u "nejplodnějšího" genotypu. 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Míru vlastní selekce proti určitému genotypu pak charakterizuje </a:t>
            </a:r>
            <a:r>
              <a:rPr lang="cs-CZ" sz="1600" b="1" dirty="0"/>
              <a:t>koeficient selekce</a:t>
            </a:r>
            <a:r>
              <a:rPr lang="cs-CZ" sz="1600" dirty="0"/>
              <a:t> - </a:t>
            </a:r>
            <a:r>
              <a:rPr lang="cs-CZ" sz="1600" b="1" dirty="0"/>
              <a:t>s</a:t>
            </a:r>
            <a:r>
              <a:rPr lang="cs-CZ" sz="1600" dirty="0"/>
              <a:t>.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Platí vztah </a:t>
            </a:r>
            <a:r>
              <a:rPr lang="cs-CZ" sz="1600" b="1" dirty="0"/>
              <a:t>s = 1 - w</a:t>
            </a:r>
            <a:r>
              <a:rPr lang="cs-CZ" sz="1600" dirty="0"/>
              <a:t>, kde w je fitness příslušného genotypu, pro který koeficient selekce stanovujeme. Hodnota s = 1 je typická pro genotypy, které jsou letální, nebo jejichž nositelé jsou infertilní - v obou případech do společného genofondu nepřispívají. </a:t>
            </a:r>
          </a:p>
        </p:txBody>
      </p:sp>
    </p:spTree>
    <p:extLst>
      <p:ext uri="{BB962C8B-B14F-4D97-AF65-F5344CB8AC3E}">
        <p14:creationId xmlns="" xmlns:p14="http://schemas.microsoft.com/office/powerpoint/2010/main" val="220065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260648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b="1" dirty="0"/>
              <a:t>Vlivy působící na genofond populace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556792"/>
            <a:ext cx="6777317" cy="427583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sz="2000" b="1" dirty="0"/>
              <a:t>c) Migrace:</a:t>
            </a:r>
            <a:r>
              <a:rPr lang="cs-CZ" sz="2000" dirty="0"/>
              <a:t> Migrace (v širším smyslu stěhování) může znamenat obohacení genofondu o nové alely (ale i jeho ochuzení). Organismy žijí často na zcela specifickém místě, kde mohou tvořit více či méně izolované subpopulace. Pro výměnu genů </a:t>
            </a:r>
            <a:r>
              <a:rPr lang="cs-CZ" sz="2000" dirty="0" smtClean="0"/>
              <a:t>(</a:t>
            </a:r>
            <a:r>
              <a:rPr lang="cs-CZ" sz="2000" b="1" dirty="0" smtClean="0"/>
              <a:t>genový </a:t>
            </a:r>
            <a:r>
              <a:rPr lang="cs-CZ" sz="2000" b="1" dirty="0"/>
              <a:t>tok</a:t>
            </a:r>
            <a:r>
              <a:rPr lang="cs-CZ" sz="2000" dirty="0"/>
              <a:t>) mezi takovýmito populacemi je pak migrace nezbytná. Případné rozšíření těchto alel opět závisí na jejich adaptativní hodnotě (vliv selekce) - podmínky na původním a novém stanovišti se mohou lišit. 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Zvláště v minulosti bylo vytváření izolovaných populací (</a:t>
            </a:r>
            <a:r>
              <a:rPr lang="cs-CZ" sz="2000" b="1" dirty="0"/>
              <a:t>populačních izolátů</a:t>
            </a:r>
            <a:r>
              <a:rPr lang="cs-CZ" sz="2000" dirty="0"/>
              <a:t>) typické i pro člověka. 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Při migraci na nové místo se pak někdy setkáváme s tzv. </a:t>
            </a:r>
            <a:r>
              <a:rPr lang="cs-CZ" sz="2000" b="1" dirty="0"/>
              <a:t>efektem zakladatele</a:t>
            </a:r>
            <a:r>
              <a:rPr lang="cs-CZ" sz="2000" dirty="0"/>
              <a:t>, kdy některý jedinec zakládající populace (která "přimigrovala" do nové oblasti - např. etnické skupiny, osadníci v Americe...) předal do dalších generací relativně vzácnou alelu, která se pak (například vlivem genetického driftu) rozšířila v této populaci natolik, že je její frekvence mnohem vyšší než v jiných částech lidské populace. </a:t>
            </a:r>
          </a:p>
        </p:txBody>
      </p:sp>
    </p:spTree>
    <p:extLst>
      <p:ext uri="{BB962C8B-B14F-4D97-AF65-F5344CB8AC3E}">
        <p14:creationId xmlns="" xmlns:p14="http://schemas.microsoft.com/office/powerpoint/2010/main" val="247035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260648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b="1" dirty="0"/>
              <a:t>Vlivy působící na genofond populace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sz="2400" b="1" dirty="0"/>
              <a:t>d) Genetický drift:</a:t>
            </a:r>
            <a:r>
              <a:rPr lang="cs-CZ" sz="2400" dirty="0"/>
              <a:t> Genetický drift neboli posun jsou náhodné posuny ve frekvenci jednotlivých alel v rámci genofondu dané populace. </a:t>
            </a:r>
          </a:p>
          <a:p>
            <a:pPr>
              <a:lnSpc>
                <a:spcPct val="80000"/>
              </a:lnSpc>
            </a:pPr>
            <a:r>
              <a:rPr lang="cs-CZ" sz="2400" dirty="0"/>
              <a:t>V praxi to znamená, že tyto změny frekvencí nepodléhají selekci, ale závisí vyloženě na náhodě při vzniku gamet a zygot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Nositel </a:t>
            </a:r>
            <a:r>
              <a:rPr lang="cs-CZ" sz="2400" dirty="0"/>
              <a:t>výhodné alely nemusí tuto alelu svým potomkům předat a tato se v další generaci neobjeví. Tyto změny jsou kumulativní - časem tak může dojít dokonce i k fixaci jedné alely a vymizení alely druhé.</a:t>
            </a:r>
          </a:p>
          <a:p>
            <a:pPr>
              <a:lnSpc>
                <a:spcPct val="80000"/>
              </a:lnSpc>
            </a:pPr>
            <a:r>
              <a:rPr lang="cs-CZ" sz="2400" dirty="0" smtClean="0"/>
              <a:t>Genetický </a:t>
            </a:r>
            <a:r>
              <a:rPr lang="cs-CZ" sz="2400" dirty="0"/>
              <a:t>drift se uplatňuje v relativně malých populacích - čím je populace menší - tím výraznější je vliv driftu a tím častěji dojde k fixaci jedné z alel. </a:t>
            </a:r>
          </a:p>
        </p:txBody>
      </p:sp>
    </p:spTree>
    <p:extLst>
      <p:ext uri="{BB962C8B-B14F-4D97-AF65-F5344CB8AC3E}">
        <p14:creationId xmlns="" xmlns:p14="http://schemas.microsoft.com/office/powerpoint/2010/main" val="331781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Typy populací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Autogamická</a:t>
            </a:r>
            <a:r>
              <a:rPr lang="cs-CZ" dirty="0" smtClean="0"/>
              <a:t> populace</a:t>
            </a:r>
          </a:p>
          <a:p>
            <a:r>
              <a:rPr lang="cs-CZ" b="1" dirty="0" smtClean="0"/>
              <a:t>Alogamická</a:t>
            </a:r>
            <a:r>
              <a:rPr lang="cs-CZ" dirty="0" smtClean="0"/>
              <a:t> populace, jejím zvláštním případem je populace </a:t>
            </a:r>
            <a:r>
              <a:rPr lang="cs-CZ" b="1" dirty="0" err="1" smtClean="0"/>
              <a:t>panmiktická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97722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6242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/>
              <a:t>Typy populací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cs-CZ" sz="1600" b="1" i="1" dirty="0"/>
          </a:p>
          <a:p>
            <a:pPr>
              <a:lnSpc>
                <a:spcPct val="80000"/>
              </a:lnSpc>
            </a:pPr>
            <a:endParaRPr lang="cs-CZ" sz="1600" b="1" i="1" dirty="0"/>
          </a:p>
          <a:p>
            <a:pPr>
              <a:lnSpc>
                <a:spcPct val="80000"/>
              </a:lnSpc>
            </a:pPr>
            <a:endParaRPr lang="cs-CZ" sz="1600" b="1" i="1" dirty="0"/>
          </a:p>
          <a:p>
            <a:pPr>
              <a:lnSpc>
                <a:spcPct val="80000"/>
              </a:lnSpc>
            </a:pPr>
            <a:endParaRPr lang="cs-CZ" sz="1600" b="1" i="1" dirty="0"/>
          </a:p>
          <a:p>
            <a:pPr>
              <a:lnSpc>
                <a:spcPct val="80000"/>
              </a:lnSpc>
            </a:pPr>
            <a:endParaRPr lang="cs-CZ" sz="1600" dirty="0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755576" y="2002562"/>
            <a:ext cx="7778824" cy="9144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i="1" dirty="0">
                <a:solidFill>
                  <a:srgbClr val="333300"/>
                </a:solidFill>
              </a:rPr>
              <a:t>V čem spočívají rozdíly mezi autogamickou a alogamickou populací?</a:t>
            </a:r>
          </a:p>
          <a:p>
            <a:pPr algn="ctr"/>
            <a:r>
              <a:rPr lang="cs-CZ" i="1" dirty="0">
                <a:solidFill>
                  <a:srgbClr val="333300"/>
                </a:solidFill>
              </a:rPr>
              <a:t>Co to je panmixie?</a:t>
            </a:r>
          </a:p>
          <a:p>
            <a:pPr algn="ctr"/>
            <a:r>
              <a:rPr lang="cs-CZ" i="1" dirty="0">
                <a:solidFill>
                  <a:srgbClr val="333300"/>
                </a:solidFill>
              </a:rPr>
              <a:t>Proč je </a:t>
            </a:r>
            <a:r>
              <a:rPr lang="cs-CZ" i="1" dirty="0" err="1">
                <a:solidFill>
                  <a:srgbClr val="333300"/>
                </a:solidFill>
              </a:rPr>
              <a:t>panmiktická</a:t>
            </a:r>
            <a:r>
              <a:rPr lang="cs-CZ" i="1" dirty="0">
                <a:solidFill>
                  <a:srgbClr val="333300"/>
                </a:solidFill>
              </a:rPr>
              <a:t> populace v genetické rovnováze?</a:t>
            </a:r>
          </a:p>
        </p:txBody>
      </p:sp>
    </p:spTree>
    <p:extLst>
      <p:ext uri="{BB962C8B-B14F-4D97-AF65-F5344CB8AC3E}">
        <p14:creationId xmlns="" xmlns:p14="http://schemas.microsoft.com/office/powerpoint/2010/main" val="2790831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/>
              <a:t>Typy populací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4824536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cs-CZ" b="1" dirty="0"/>
              <a:t>Autogamická populace:</a:t>
            </a:r>
            <a:r>
              <a:rPr lang="cs-CZ" dirty="0"/>
              <a:t> Je vytvářena jedinci, kteří se rozmnožují </a:t>
            </a:r>
            <a:r>
              <a:rPr lang="cs-CZ" b="1" dirty="0"/>
              <a:t>autogamií</a:t>
            </a:r>
            <a:r>
              <a:rPr lang="cs-CZ" dirty="0"/>
              <a:t> (samooplozením). Každý jedinec (hermafrodit) tedy produkuje samčí i samičí gamety. Typicky tato situace nastává u samosprašných rostlin. Jelikož </a:t>
            </a:r>
            <a:r>
              <a:rPr lang="cs-CZ" b="1" dirty="0"/>
              <a:t>homozygotní jedinec </a:t>
            </a:r>
            <a:r>
              <a:rPr lang="cs-CZ" dirty="0"/>
              <a:t>(ať už homozygotně dominantní nebo homozygotně recesivní) </a:t>
            </a:r>
            <a:r>
              <a:rPr lang="cs-CZ" b="1" dirty="0"/>
              <a:t>může produkovat jen a jen homozygotní potomky a heterozygot produkuje heterozygoty pouze v 50 % případů </a:t>
            </a:r>
            <a:r>
              <a:rPr lang="cs-CZ" dirty="0"/>
              <a:t>(2. Mendelův zákon), </a:t>
            </a:r>
            <a:r>
              <a:rPr lang="cs-CZ" b="1" dirty="0"/>
              <a:t>vznikají zde postupem času dvě čisté linie homozygotů </a:t>
            </a:r>
            <a:r>
              <a:rPr lang="cs-CZ" dirty="0"/>
              <a:t>a </a:t>
            </a:r>
            <a:r>
              <a:rPr lang="cs-CZ" b="1" dirty="0"/>
              <a:t>heterozygotů neustále ubývá až téměř vymizí</a:t>
            </a:r>
            <a:r>
              <a:rPr lang="cs-CZ" dirty="0"/>
              <a:t>. Úplně však z populace nevymizí nikdy</a:t>
            </a:r>
            <a:r>
              <a:rPr lang="cs-CZ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cs-CZ" dirty="0" smtClean="0"/>
              <a:t> </a:t>
            </a:r>
            <a:r>
              <a:rPr lang="cs-CZ" dirty="0"/>
              <a:t>U živočichů je autogamie méně častá, setkáme se s ní u některých bezobratlých </a:t>
            </a:r>
            <a:r>
              <a:rPr lang="cs-CZ" dirty="0" smtClean="0"/>
              <a:t>živočichů</a:t>
            </a:r>
          </a:p>
          <a:p>
            <a:pPr>
              <a:lnSpc>
                <a:spcPct val="80000"/>
              </a:lnSpc>
            </a:pP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74578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Typy populací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cs-CZ" b="1" dirty="0"/>
              <a:t>Alogamická populace:</a:t>
            </a:r>
            <a:r>
              <a:rPr lang="cs-CZ" dirty="0"/>
              <a:t> Vytvářejí ji organizmy, u kterých nový jedinec (potomek) vzniká </a:t>
            </a:r>
            <a:r>
              <a:rPr lang="cs-CZ" b="1" dirty="0"/>
              <a:t>splynutím 2 gamet od různých jedinců téhož druhu.</a:t>
            </a:r>
            <a:r>
              <a:rPr lang="cs-CZ" dirty="0"/>
              <a:t> Zvláštním případem této populace je populace </a:t>
            </a:r>
            <a:r>
              <a:rPr lang="cs-CZ" dirty="0" err="1"/>
              <a:t>panmiktická</a:t>
            </a:r>
            <a:r>
              <a:rPr lang="cs-CZ" dirty="0"/>
              <a:t>.</a:t>
            </a:r>
          </a:p>
          <a:p>
            <a:pPr>
              <a:lnSpc>
                <a:spcPct val="80000"/>
              </a:lnSpc>
            </a:pPr>
            <a:endParaRPr lang="cs-CZ" b="1" dirty="0"/>
          </a:p>
          <a:p>
            <a:pPr>
              <a:lnSpc>
                <a:spcPct val="80000"/>
              </a:lnSpc>
            </a:pPr>
            <a:r>
              <a:rPr lang="cs-CZ" b="1" dirty="0" err="1"/>
              <a:t>Panmiktická</a:t>
            </a:r>
            <a:r>
              <a:rPr lang="cs-CZ" b="1" dirty="0"/>
              <a:t> populace:</a:t>
            </a:r>
            <a:r>
              <a:rPr lang="cs-CZ" dirty="0"/>
              <a:t> Je ideálním případem alogamické populace. V této velmi rozsáhlé populaci (ideální je nekonečné množství jedinců) musí být </a:t>
            </a:r>
            <a:r>
              <a:rPr lang="cs-CZ" b="1" dirty="0"/>
              <a:t>zaručena stejná pravděpodobnost zkřížení jakýchkoli 2 jedinců </a:t>
            </a:r>
            <a:r>
              <a:rPr lang="cs-CZ" dirty="0"/>
              <a:t>v populaci. 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1248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2132856"/>
            <a:ext cx="7200800" cy="417646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35668" y="764704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sz="3800" dirty="0"/>
              <a:t>V autogamické populaci přibývá homozygotů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dirty="0"/>
              <a:t>Spočítejte, jak se mění podíl homozygotů v autogamické populaci, uvažujte generace F</a:t>
            </a:r>
            <a:r>
              <a:rPr lang="cs-CZ" i="1" baseline="-25000" dirty="0"/>
              <a:t>1 </a:t>
            </a:r>
            <a:r>
              <a:rPr lang="cs-CZ" i="1" dirty="0"/>
              <a:t>– F</a:t>
            </a:r>
            <a:r>
              <a:rPr lang="cs-CZ" i="1" baseline="-25000" dirty="0"/>
              <a:t>4 </a:t>
            </a:r>
            <a:r>
              <a:rPr lang="cs-CZ" i="1" dirty="0"/>
              <a:t>u monohybridního křížení</a:t>
            </a:r>
          </a:p>
          <a:p>
            <a:r>
              <a:rPr lang="cs-CZ" i="1" dirty="0"/>
              <a:t>* Řešte stejný úkol pro </a:t>
            </a:r>
            <a:r>
              <a:rPr lang="cs-CZ" i="1" dirty="0" err="1"/>
              <a:t>dihybrida</a:t>
            </a:r>
            <a:endParaRPr lang="cs-CZ" i="1" dirty="0"/>
          </a:p>
          <a:p>
            <a:r>
              <a:rPr lang="cs-CZ" i="1" dirty="0" smtClean="0"/>
              <a:t>Z generace </a:t>
            </a:r>
            <a:r>
              <a:rPr lang="cs-CZ" i="1" dirty="0"/>
              <a:t>na generaci podíl </a:t>
            </a:r>
            <a:r>
              <a:rPr lang="cs-CZ" i="1" dirty="0" smtClean="0"/>
              <a:t>heterozygotů v autogamické populaci</a:t>
            </a:r>
            <a:endParaRPr lang="cs-CZ" i="1" dirty="0"/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i="1" dirty="0"/>
              <a:t>klesá – stoupá – nemění se</a:t>
            </a:r>
            <a:endParaRPr lang="cs-CZ" dirty="0"/>
          </a:p>
          <a:p>
            <a:r>
              <a:rPr lang="cs-CZ" i="1" dirty="0"/>
              <a:t>Jak se mění podíl homozygotů v </a:t>
            </a:r>
            <a:r>
              <a:rPr lang="cs-CZ" i="1" dirty="0" err="1"/>
              <a:t>panmiktické</a:t>
            </a:r>
            <a:r>
              <a:rPr lang="cs-CZ" i="1" dirty="0"/>
              <a:t> populaci?</a:t>
            </a:r>
          </a:p>
          <a:p>
            <a:r>
              <a:rPr lang="cs-CZ" i="1" dirty="0"/>
              <a:t>Proč nás zajímají autogamické populace?</a:t>
            </a:r>
          </a:p>
        </p:txBody>
      </p:sp>
    </p:spTree>
    <p:extLst>
      <p:ext uri="{BB962C8B-B14F-4D97-AF65-F5344CB8AC3E}">
        <p14:creationId xmlns="" xmlns:p14="http://schemas.microsoft.com/office/powerpoint/2010/main" val="121351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Inbreeding, incest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dirty="0"/>
              <a:t>P</a:t>
            </a:r>
            <a:r>
              <a:rPr lang="cs-CZ" dirty="0" smtClean="0"/>
              <a:t>ři </a:t>
            </a:r>
            <a:r>
              <a:rPr lang="cs-CZ" dirty="0"/>
              <a:t>příbuzenských sňatcích a příbuzenské plemenitbě dochází k podobným posunům ve frekvenci alel jako v autogamické </a:t>
            </a:r>
            <a:r>
              <a:rPr lang="cs-CZ" dirty="0" smtClean="0"/>
              <a:t>populaci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Roste </a:t>
            </a:r>
            <a:r>
              <a:rPr lang="cs-CZ" dirty="0"/>
              <a:t>podíl homozygotů</a:t>
            </a:r>
          </a:p>
          <a:p>
            <a:pPr>
              <a:lnSpc>
                <a:spcPct val="90000"/>
              </a:lnSpc>
            </a:pPr>
            <a:r>
              <a:rPr lang="cs-CZ" dirty="0"/>
              <a:t>Z</a:t>
            </a:r>
            <a:r>
              <a:rPr lang="cs-CZ" dirty="0" smtClean="0"/>
              <a:t>vyšuje </a:t>
            </a:r>
            <a:r>
              <a:rPr lang="cs-CZ" dirty="0"/>
              <a:t>se riziko geneticky podmíněných poruch (hlavně autozomálně recesivních a multifaktoriálních)</a:t>
            </a:r>
          </a:p>
          <a:p>
            <a:pPr>
              <a:lnSpc>
                <a:spcPct val="90000"/>
              </a:lnSpc>
            </a:pPr>
            <a:r>
              <a:rPr lang="cs-CZ" dirty="0"/>
              <a:t>T</a:t>
            </a:r>
            <a:r>
              <a:rPr lang="cs-CZ" dirty="0" smtClean="0"/>
              <a:t>ento </a:t>
            </a:r>
            <a:r>
              <a:rPr lang="cs-CZ" dirty="0"/>
              <a:t>jev se nazývá </a:t>
            </a:r>
            <a:r>
              <a:rPr lang="cs-CZ" dirty="0" err="1"/>
              <a:t>inbrední</a:t>
            </a:r>
            <a:r>
              <a:rPr lang="cs-CZ" dirty="0"/>
              <a:t> deprese</a:t>
            </a:r>
          </a:p>
          <a:p>
            <a:pPr>
              <a:lnSpc>
                <a:spcPct val="90000"/>
              </a:lnSpc>
            </a:pPr>
            <a:r>
              <a:rPr lang="cs-CZ" dirty="0"/>
              <a:t>(alkaptonurie na Slovensku, sňatky v panovnických rodinách)</a:t>
            </a:r>
          </a:p>
        </p:txBody>
      </p:sp>
    </p:spTree>
    <p:extLst>
      <p:ext uri="{BB962C8B-B14F-4D97-AF65-F5344CB8AC3E}">
        <p14:creationId xmlns="" xmlns:p14="http://schemas.microsoft.com/office/powerpoint/2010/main" val="205327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800"/>
              <a:t>Je lidská populace dokonale panmiktická?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áhodnému </a:t>
            </a:r>
            <a:r>
              <a:rPr lang="cs-CZ" dirty="0"/>
              <a:t>výběru jedinců brání četné bariéry, podmíněné zejména společenským postavením, kulturními, národnostními, náboženskými a etnickými rozdíly</a:t>
            </a:r>
          </a:p>
          <a:p>
            <a:r>
              <a:rPr lang="cs-CZ" i="1" dirty="0"/>
              <a:t>S</a:t>
            </a:r>
            <a:r>
              <a:rPr lang="cs-CZ" i="1" dirty="0" smtClean="0"/>
              <a:t>rovnejte </a:t>
            </a:r>
            <a:r>
              <a:rPr lang="cs-CZ" i="1" dirty="0"/>
              <a:t>seznamovací inzeráty, na co jejich pisatelé dávají důraz</a:t>
            </a:r>
            <a:r>
              <a:rPr lang="cs-CZ" i="1" dirty="0" smtClean="0"/>
              <a:t>?  Napiš svůj vlastní inzerát na seznámení </a:t>
            </a:r>
            <a:r>
              <a:rPr lang="cs-CZ" i="1" dirty="0" smtClean="0">
                <a:sym typeface="Wingdings" pitchFamily="2" charset="2"/>
              </a:rPr>
              <a:t></a:t>
            </a:r>
            <a:endParaRPr lang="cs-CZ" i="1" dirty="0"/>
          </a:p>
          <a:p>
            <a:r>
              <a:rPr lang="cs-CZ" b="1" i="1" dirty="0" err="1"/>
              <a:t>P</a:t>
            </a:r>
            <a:r>
              <a:rPr lang="cs-CZ" b="1" i="1" dirty="0" err="1" smtClean="0"/>
              <a:t>anmiktická</a:t>
            </a:r>
            <a:r>
              <a:rPr lang="cs-CZ" b="1" i="1" dirty="0" smtClean="0"/>
              <a:t> </a:t>
            </a:r>
            <a:r>
              <a:rPr lang="cs-CZ" b="1" i="1" dirty="0"/>
              <a:t>populace je v genetické rovnováze, tuto rovnováhu popisuje </a:t>
            </a:r>
            <a:r>
              <a:rPr lang="cs-CZ" b="1" i="1" dirty="0" err="1"/>
              <a:t>Hardyho-Weinbergův</a:t>
            </a:r>
            <a:r>
              <a:rPr lang="cs-CZ" b="1" i="1" dirty="0"/>
              <a:t> zákon</a:t>
            </a:r>
          </a:p>
        </p:txBody>
      </p:sp>
    </p:spTree>
    <p:extLst>
      <p:ext uri="{BB962C8B-B14F-4D97-AF65-F5344CB8AC3E}">
        <p14:creationId xmlns="" xmlns:p14="http://schemas.microsoft.com/office/powerpoint/2010/main" val="796744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ystická </a:t>
            </a:r>
            <a:r>
              <a:rPr lang="cs-CZ" sz="3200" dirty="0"/>
              <a:t>fibrózy, gen CFTR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1700808"/>
            <a:ext cx="6777317" cy="427583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sz="2000" dirty="0" err="1"/>
              <a:t>M</a:t>
            </a:r>
            <a:r>
              <a:rPr lang="cs-CZ" sz="2000" dirty="0" err="1" smtClean="0"/>
              <a:t>olekulárněbiologické</a:t>
            </a:r>
            <a:r>
              <a:rPr lang="cs-CZ" sz="2000" dirty="0" smtClean="0"/>
              <a:t> </a:t>
            </a:r>
            <a:r>
              <a:rPr lang="cs-CZ" sz="2000" dirty="0"/>
              <a:t>výzkumy ukázaly, že mutace v některých úsecích genomu jsou  vzácné a pokud vzniknou, jsou charakteristické jen pro určitou část populace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Studujeme-li </a:t>
            </a:r>
            <a:r>
              <a:rPr lang="cs-CZ" sz="2000" dirty="0"/>
              <a:t>frekvenci této mutantní alely třeba v rámci kontinentu, lze s určitou pravděpodobností objasnit historický původ některých mutací, určit, kde žili jejich </a:t>
            </a:r>
            <a:r>
              <a:rPr lang="cs-CZ" sz="2000" dirty="0" smtClean="0"/>
              <a:t>předkové jejich nositelů</a:t>
            </a:r>
            <a:endParaRPr lang="cs-CZ" sz="2000" dirty="0"/>
          </a:p>
          <a:p>
            <a:pPr>
              <a:lnSpc>
                <a:spcPct val="90000"/>
              </a:lnSpc>
            </a:pPr>
            <a:r>
              <a:rPr lang="cs-CZ" sz="2000" dirty="0"/>
              <a:t>V</a:t>
            </a:r>
            <a:r>
              <a:rPr lang="cs-CZ" sz="2000" dirty="0" smtClean="0"/>
              <a:t>ýznam </a:t>
            </a:r>
            <a:r>
              <a:rPr lang="cs-CZ" sz="2000" dirty="0"/>
              <a:t>mohou mít i mutace v rámci jednoho </a:t>
            </a:r>
            <a:r>
              <a:rPr lang="cs-CZ" sz="2000" dirty="0" smtClean="0"/>
              <a:t>genu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Př</a:t>
            </a:r>
            <a:r>
              <a:rPr lang="cs-CZ" sz="2000" dirty="0"/>
              <a:t>. – gen CFTR, jeho mutantní alely způsobují v homozygotně recesivní kombinaci cystickou fibrózu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R</a:t>
            </a:r>
            <a:r>
              <a:rPr lang="cs-CZ" sz="2000" dirty="0" smtClean="0"/>
              <a:t>ozlišujeme </a:t>
            </a:r>
            <a:r>
              <a:rPr lang="cs-CZ" sz="2000" dirty="0"/>
              <a:t>např. keltskou, ale i slovanskou a germánskou mutaci</a:t>
            </a:r>
          </a:p>
          <a:p>
            <a:pPr>
              <a:lnSpc>
                <a:spcPct val="90000"/>
              </a:lnSpc>
            </a:pPr>
            <a:r>
              <a:rPr lang="cs-CZ" sz="2000" dirty="0"/>
              <a:t>K</a:t>
            </a:r>
            <a:r>
              <a:rPr lang="cs-CZ" sz="2000" dirty="0" smtClean="0"/>
              <a:t>eltská </a:t>
            </a:r>
            <a:r>
              <a:rPr lang="cs-CZ" sz="2000" dirty="0"/>
              <a:t>mutace je poměrně častá na území Čech, ale také v Irsku, Walesu či v Bretani</a:t>
            </a:r>
          </a:p>
        </p:txBody>
      </p:sp>
    </p:spTree>
    <p:extLst>
      <p:ext uri="{BB962C8B-B14F-4D97-AF65-F5344CB8AC3E}">
        <p14:creationId xmlns="" xmlns:p14="http://schemas.microsoft.com/office/powerpoint/2010/main" val="240695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1285D4"/>
                </a:solidFill>
              </a:rPr>
              <a:t>Proč nejsou alely způsobující geneticky podmíněná onemocnění eliminovány selekcí?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P</a:t>
            </a:r>
            <a:r>
              <a:rPr lang="cs-CZ" sz="2400" dirty="0" smtClean="0"/>
              <a:t>říčinou </a:t>
            </a:r>
            <a:r>
              <a:rPr lang="cs-CZ" sz="2400" dirty="0"/>
              <a:t>je hlavně vznik nových mutací</a:t>
            </a:r>
          </a:p>
          <a:p>
            <a:r>
              <a:rPr lang="cs-CZ" dirty="0"/>
              <a:t>J</a:t>
            </a:r>
            <a:r>
              <a:rPr lang="cs-CZ" sz="2400" dirty="0" smtClean="0"/>
              <a:t>ejich </a:t>
            </a:r>
            <a:r>
              <a:rPr lang="cs-CZ" sz="2400" dirty="0"/>
              <a:t>význam se plně projeví hlavně u autozomálně dominantních chorob</a:t>
            </a:r>
          </a:p>
          <a:p>
            <a:r>
              <a:rPr lang="cs-CZ" dirty="0"/>
              <a:t>N</a:t>
            </a:r>
            <a:r>
              <a:rPr lang="cs-CZ" sz="2400" dirty="0" smtClean="0"/>
              <a:t>apř</a:t>
            </a:r>
            <a:r>
              <a:rPr lang="cs-CZ" sz="2400" dirty="0"/>
              <a:t>. </a:t>
            </a:r>
            <a:r>
              <a:rPr lang="cs-CZ" sz="2400" dirty="0" smtClean="0"/>
              <a:t>80 % </a:t>
            </a:r>
            <a:r>
              <a:rPr lang="cs-CZ" sz="2400" dirty="0"/>
              <a:t>případů </a:t>
            </a:r>
            <a:r>
              <a:rPr lang="cs-CZ" sz="2400" dirty="0" err="1"/>
              <a:t>chondrodystrofie</a:t>
            </a:r>
            <a:r>
              <a:rPr lang="cs-CZ" sz="2400" dirty="0"/>
              <a:t> je způsobeno novou mutací v zárodečných buňkách</a:t>
            </a:r>
          </a:p>
          <a:p>
            <a:r>
              <a:rPr lang="cs-CZ" dirty="0"/>
              <a:t>D</a:t>
            </a:r>
            <a:r>
              <a:rPr lang="cs-CZ" sz="2400" dirty="0" smtClean="0"/>
              <a:t>ítě </a:t>
            </a:r>
            <a:r>
              <a:rPr lang="cs-CZ" sz="2400" dirty="0"/>
              <a:t>postižené </a:t>
            </a:r>
            <a:r>
              <a:rPr lang="cs-CZ" sz="2400" dirty="0" err="1"/>
              <a:t>chondrodystrofií</a:t>
            </a:r>
            <a:r>
              <a:rPr lang="cs-CZ" sz="2400" dirty="0"/>
              <a:t> se může narodit zcela zdravým rodičům</a:t>
            </a:r>
          </a:p>
          <a:p>
            <a:r>
              <a:rPr lang="cs-CZ" dirty="0"/>
              <a:t>V</a:t>
            </a:r>
            <a:r>
              <a:rPr lang="cs-CZ" sz="2400" dirty="0" smtClean="0"/>
              <a:t> </a:t>
            </a:r>
            <a:r>
              <a:rPr lang="cs-CZ" sz="2400" dirty="0"/>
              <a:t>případě recesivních alel se působení přírodního výběru omezuje jen na homozygotně recesivní nositele těchto alel, nikoli na heterozygotní přenašeče</a:t>
            </a:r>
          </a:p>
        </p:txBody>
      </p:sp>
    </p:spTree>
    <p:extLst>
      <p:ext uri="{BB962C8B-B14F-4D97-AF65-F5344CB8AC3E}">
        <p14:creationId xmlns="" xmlns:p14="http://schemas.microsoft.com/office/powerpoint/2010/main" val="11197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1285D4"/>
                </a:solidFill>
              </a:rPr>
              <a:t>Proč nás ohrožují mutace, které našim předkům pomáhaly přežít?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0"/>
            <a:ext cx="7772400" cy="4876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dirty="0"/>
              <a:t>Z</a:t>
            </a:r>
            <a:r>
              <a:rPr lang="cs-CZ" sz="2400" dirty="0" smtClean="0"/>
              <a:t>achování </a:t>
            </a:r>
            <a:r>
              <a:rPr lang="cs-CZ" sz="2400" dirty="0"/>
              <a:t>nepříznivých mutací v populaci lze vysvětlit někdy tím, že došlo ke změnám selekčních podmínek</a:t>
            </a:r>
          </a:p>
          <a:p>
            <a:pPr>
              <a:lnSpc>
                <a:spcPct val="80000"/>
              </a:lnSpc>
            </a:pPr>
            <a:r>
              <a:rPr lang="cs-CZ" dirty="0"/>
              <a:t>P</a:t>
            </a:r>
            <a:r>
              <a:rPr lang="cs-CZ" sz="2400" dirty="0" smtClean="0"/>
              <a:t>ř</a:t>
            </a:r>
            <a:r>
              <a:rPr lang="cs-CZ" sz="2400" dirty="0"/>
              <a:t>. trombofilie – v evropské populaci se vyskytuje u 3-6% osob</a:t>
            </a:r>
          </a:p>
          <a:p>
            <a:pPr>
              <a:lnSpc>
                <a:spcPct val="80000"/>
              </a:lnSpc>
            </a:pPr>
            <a:r>
              <a:rPr lang="cs-CZ" dirty="0"/>
              <a:t>M</a:t>
            </a:r>
            <a:r>
              <a:rPr lang="cs-CZ" sz="2400" dirty="0" smtClean="0"/>
              <a:t>ůže </a:t>
            </a:r>
            <a:r>
              <a:rPr lang="cs-CZ" sz="2400" dirty="0"/>
              <a:t>být podmíněna alelami několika různých genů, některé formy jsou autozomálně dominantní, jiné spíš multifaktoriální</a:t>
            </a:r>
          </a:p>
          <a:p>
            <a:pPr>
              <a:lnSpc>
                <a:spcPct val="80000"/>
              </a:lnSpc>
            </a:pPr>
            <a:r>
              <a:rPr lang="cs-CZ" dirty="0"/>
              <a:t>P</a:t>
            </a:r>
            <a:r>
              <a:rPr lang="cs-CZ" sz="2400" dirty="0" smtClean="0"/>
              <a:t>ostižení </a:t>
            </a:r>
            <a:r>
              <a:rPr lang="cs-CZ" sz="2400" dirty="0"/>
              <a:t>mají zvýšenou náchylnost k tvorbě trombů, již od mladého nebo středního věku trpí ischemickými poruchami</a:t>
            </a:r>
          </a:p>
          <a:p>
            <a:pPr>
              <a:lnSpc>
                <a:spcPct val="80000"/>
              </a:lnSpc>
            </a:pPr>
            <a:r>
              <a:rPr lang="cs-CZ" dirty="0"/>
              <a:t>P</a:t>
            </a:r>
            <a:r>
              <a:rPr lang="cs-CZ" sz="2400" dirty="0" smtClean="0"/>
              <a:t>ři </a:t>
            </a:r>
            <a:r>
              <a:rPr lang="cs-CZ" sz="2400" dirty="0"/>
              <a:t>včasném rozpoznání lze podávat léky proti tvorbě sraženin</a:t>
            </a:r>
          </a:p>
          <a:p>
            <a:pPr>
              <a:lnSpc>
                <a:spcPct val="80000"/>
              </a:lnSpc>
            </a:pPr>
            <a:r>
              <a:rPr lang="cs-CZ" sz="2400" dirty="0" err="1" smtClean="0"/>
              <a:t>Vdávné</a:t>
            </a:r>
            <a:r>
              <a:rPr lang="cs-CZ" sz="2400" dirty="0" smtClean="0"/>
              <a:t> </a:t>
            </a:r>
            <a:r>
              <a:rPr lang="cs-CZ" sz="2400" dirty="0"/>
              <a:t>minulosti mohla být taková alela výhodná (rychleji se srážela krev při poraněních)</a:t>
            </a:r>
          </a:p>
        </p:txBody>
      </p:sp>
    </p:spTree>
    <p:extLst>
      <p:ext uri="{BB962C8B-B14F-4D97-AF65-F5344CB8AC3E}">
        <p14:creationId xmlns="" xmlns:p14="http://schemas.microsoft.com/office/powerpoint/2010/main" val="42372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</a:t>
            </a:r>
            <a:r>
              <a:rPr lang="cs-CZ" dirty="0" smtClean="0"/>
              <a:t>enetika </a:t>
            </a:r>
            <a:r>
              <a:rPr lang="cs-CZ" dirty="0"/>
              <a:t>x ochrana přírody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s-CZ" dirty="0"/>
              <a:t>N</a:t>
            </a:r>
            <a:r>
              <a:rPr lang="cs-CZ" dirty="0" smtClean="0"/>
              <a:t>utnost </a:t>
            </a:r>
            <a:r>
              <a:rPr lang="cs-CZ" dirty="0"/>
              <a:t>zachovat i genetickou diverzitu</a:t>
            </a:r>
          </a:p>
          <a:p>
            <a:pPr>
              <a:lnSpc>
                <a:spcPct val="90000"/>
              </a:lnSpc>
            </a:pPr>
            <a:r>
              <a:rPr lang="cs-CZ" dirty="0"/>
              <a:t>U</a:t>
            </a:r>
            <a:r>
              <a:rPr lang="cs-CZ" dirty="0" smtClean="0"/>
              <a:t> </a:t>
            </a:r>
            <a:r>
              <a:rPr lang="cs-CZ" dirty="0"/>
              <a:t>malých populací hrozí </a:t>
            </a:r>
            <a:r>
              <a:rPr lang="cs-CZ" dirty="0" err="1"/>
              <a:t>inbrední</a:t>
            </a:r>
            <a:r>
              <a:rPr lang="cs-CZ" dirty="0"/>
              <a:t> deprese</a:t>
            </a:r>
          </a:p>
          <a:p>
            <a:pPr>
              <a:lnSpc>
                <a:spcPct val="90000"/>
              </a:lnSpc>
            </a:pPr>
            <a:r>
              <a:rPr lang="cs-CZ" dirty="0"/>
              <a:t>S</a:t>
            </a:r>
            <a:r>
              <a:rPr lang="cs-CZ" dirty="0" smtClean="0"/>
              <a:t>naha </a:t>
            </a:r>
            <a:r>
              <a:rPr lang="cs-CZ" dirty="0"/>
              <a:t>o propojení maloplošných </a:t>
            </a:r>
            <a:r>
              <a:rPr lang="cs-CZ" dirty="0" err="1"/>
              <a:t>ChÚ</a:t>
            </a:r>
            <a:r>
              <a:rPr lang="cs-CZ" dirty="0"/>
              <a:t> </a:t>
            </a:r>
            <a:r>
              <a:rPr lang="cs-CZ" dirty="0" smtClean="0"/>
              <a:t>biokoridory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Rozpracování </a:t>
            </a:r>
            <a:r>
              <a:rPr lang="cs-CZ" dirty="0"/>
              <a:t>soustav biocenter, ve kterých jsou zachované přirozené biotopy ohrožených druhů</a:t>
            </a:r>
          </a:p>
          <a:p>
            <a:pPr>
              <a:lnSpc>
                <a:spcPct val="90000"/>
              </a:lnSpc>
            </a:pPr>
            <a:r>
              <a:rPr lang="cs-CZ" dirty="0"/>
              <a:t>? co může sloužit jako přirozený biokoridor? </a:t>
            </a:r>
          </a:p>
          <a:p>
            <a:pPr>
              <a:lnSpc>
                <a:spcPct val="90000"/>
              </a:lnSpc>
            </a:pPr>
            <a:r>
              <a:rPr lang="cs-CZ" dirty="0"/>
              <a:t>(př. populace ohrožené </a:t>
            </a:r>
            <a:r>
              <a:rPr lang="cs-CZ" dirty="0" err="1"/>
              <a:t>inbrední</a:t>
            </a:r>
            <a:r>
              <a:rPr lang="cs-CZ" dirty="0"/>
              <a:t> depresí – lvi v kráteru </a:t>
            </a:r>
            <a:r>
              <a:rPr lang="cs-CZ" dirty="0" err="1" smtClean="0"/>
              <a:t>Ngorongoro</a:t>
            </a:r>
            <a:r>
              <a:rPr lang="cs-CZ" dirty="0" smtClean="0"/>
              <a:t> </a:t>
            </a:r>
            <a:r>
              <a:rPr lang="cs-CZ" dirty="0"/>
              <a:t>v </a:t>
            </a:r>
            <a:r>
              <a:rPr lang="cs-CZ" dirty="0" err="1"/>
              <a:t>Tanzánii</a:t>
            </a:r>
            <a:r>
              <a:rPr lang="cs-CZ" dirty="0"/>
              <a:t>)</a:t>
            </a:r>
          </a:p>
        </p:txBody>
      </p:sp>
    </p:spTree>
    <p:extLst>
      <p:ext uri="{BB962C8B-B14F-4D97-AF65-F5344CB8AC3E}">
        <p14:creationId xmlns="" xmlns:p14="http://schemas.microsoft.com/office/powerpoint/2010/main" val="358622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800" b="1"/>
              <a:t>Zákon Hardyho-Weinbergův</a:t>
            </a:r>
            <a:br>
              <a:rPr lang="cs-CZ" sz="3800" b="1"/>
            </a:br>
            <a:endParaRPr lang="cs-CZ" sz="3800" b="1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dirty="0"/>
              <a:t>Na základě </a:t>
            </a:r>
            <a:r>
              <a:rPr lang="cs-CZ" dirty="0" err="1"/>
              <a:t>Hardyho-Weinbergova</a:t>
            </a:r>
            <a:r>
              <a:rPr lang="cs-CZ" dirty="0"/>
              <a:t> zákona můžeme vypočíst genotypovou skladbu </a:t>
            </a:r>
            <a:r>
              <a:rPr lang="cs-CZ" dirty="0" err="1"/>
              <a:t>panmiktické</a:t>
            </a:r>
            <a:r>
              <a:rPr lang="cs-CZ" dirty="0"/>
              <a:t> populace. Zákon platí za těchto </a:t>
            </a:r>
            <a:r>
              <a:rPr lang="cs-CZ" dirty="0" smtClean="0"/>
              <a:t>předpokladů: 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/>
              <a:t>Populace musí být </a:t>
            </a:r>
            <a:r>
              <a:rPr lang="cs-CZ" dirty="0" err="1"/>
              <a:t>panmiktická</a:t>
            </a:r>
            <a:r>
              <a:rPr lang="cs-CZ" dirty="0"/>
              <a:t> a velmi početná </a:t>
            </a:r>
          </a:p>
          <a:p>
            <a:pPr>
              <a:lnSpc>
                <a:spcPct val="90000"/>
              </a:lnSpc>
            </a:pPr>
            <a:r>
              <a:rPr lang="cs-CZ" dirty="0"/>
              <a:t>Nedochází k mutacím (alespoň ne u sledovaného genu) </a:t>
            </a:r>
          </a:p>
          <a:p>
            <a:pPr>
              <a:lnSpc>
                <a:spcPct val="90000"/>
              </a:lnSpc>
            </a:pPr>
            <a:r>
              <a:rPr lang="cs-CZ" dirty="0"/>
              <a:t>Nedochází k selekci </a:t>
            </a:r>
          </a:p>
          <a:p>
            <a:pPr>
              <a:lnSpc>
                <a:spcPct val="90000"/>
              </a:lnSpc>
            </a:pPr>
            <a:r>
              <a:rPr lang="cs-CZ" dirty="0"/>
              <a:t>Nedochází k migraci </a:t>
            </a:r>
          </a:p>
          <a:p>
            <a:pPr>
              <a:lnSpc>
                <a:spcPct val="90000"/>
              </a:lnSpc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48549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b="1" dirty="0"/>
              <a:t>Zákon </a:t>
            </a:r>
            <a:r>
              <a:rPr lang="cs-CZ" sz="2800" b="1" dirty="0" err="1"/>
              <a:t>Hardyho-Weinbergův</a:t>
            </a:r>
            <a:endParaRPr lang="cs-CZ" sz="2800" b="1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000" dirty="0"/>
              <a:t>Nyní trochu </a:t>
            </a:r>
            <a:r>
              <a:rPr lang="cs-CZ" sz="2000" dirty="0" smtClean="0"/>
              <a:t>matematiky: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</a:t>
            </a:r>
            <a:r>
              <a:rPr lang="cs-CZ" sz="2000" dirty="0"/>
              <a:t>Pokud dominantní alelu(resp. frekvenci dominantní alely) označíme jako </a:t>
            </a:r>
            <a:r>
              <a:rPr lang="cs-CZ" sz="2000" b="1" dirty="0"/>
              <a:t>p</a:t>
            </a:r>
            <a:r>
              <a:rPr lang="cs-CZ" sz="2000" dirty="0"/>
              <a:t> a recesivní alelu jako </a:t>
            </a:r>
            <a:r>
              <a:rPr lang="cs-CZ" sz="2000" b="1" dirty="0"/>
              <a:t>q</a:t>
            </a:r>
            <a:r>
              <a:rPr lang="cs-CZ" sz="2000" dirty="0"/>
              <a:t>, získáme vztah pro populaci </a:t>
            </a:r>
            <a:r>
              <a:rPr lang="cs-CZ" sz="2000" b="1" dirty="0"/>
              <a:t>p + q = 1 (100 </a:t>
            </a:r>
            <a:r>
              <a:rPr lang="cs-CZ" sz="2000" b="1" dirty="0" smtClean="0"/>
              <a:t>%)</a:t>
            </a:r>
            <a:r>
              <a:rPr lang="cs-CZ" sz="2000" dirty="0" smtClean="0"/>
              <a:t>.</a:t>
            </a:r>
          </a:p>
          <a:p>
            <a:pPr marL="68580" indent="0">
              <a:lnSpc>
                <a:spcPct val="90000"/>
              </a:lnSpc>
              <a:buNone/>
            </a:pPr>
            <a:endParaRPr lang="cs-CZ" sz="2000" dirty="0" smtClean="0"/>
          </a:p>
          <a:p>
            <a:pPr>
              <a:lnSpc>
                <a:spcPct val="90000"/>
              </a:lnSpc>
            </a:pPr>
            <a:r>
              <a:rPr lang="cs-CZ" sz="2000" dirty="0" smtClean="0"/>
              <a:t>Dále </a:t>
            </a:r>
            <a:r>
              <a:rPr lang="cs-CZ" sz="2000" dirty="0"/>
              <a:t>vyjádříme šanci setkání dvou dominantních alel (vznik dominantního homozygota) </a:t>
            </a:r>
            <a:r>
              <a:rPr lang="cs-CZ" sz="2000" dirty="0" smtClean="0"/>
              <a:t>jako             </a:t>
            </a:r>
            <a:r>
              <a:rPr lang="cs-CZ" sz="2000" dirty="0"/>
              <a:t>p x p = p</a:t>
            </a:r>
            <a:r>
              <a:rPr lang="cs-CZ" sz="2000" baseline="30000" dirty="0"/>
              <a:t>2</a:t>
            </a:r>
            <a:r>
              <a:rPr lang="cs-CZ" sz="2000" dirty="0"/>
              <a:t> a šance setkání dvou recesivních alel q jako q x q = q</a:t>
            </a:r>
            <a:r>
              <a:rPr lang="cs-CZ" sz="2000" baseline="30000" dirty="0"/>
              <a:t>2</a:t>
            </a:r>
            <a:r>
              <a:rPr lang="cs-CZ" sz="2000" dirty="0"/>
              <a:t>. Šance vzniku heterozygota je </a:t>
            </a:r>
            <a:r>
              <a:rPr lang="cs-CZ" sz="2000" dirty="0" smtClean="0"/>
              <a:t>      (</a:t>
            </a:r>
            <a:r>
              <a:rPr lang="cs-CZ" sz="2000" dirty="0"/>
              <a:t>p x q) + (q x p) = 2pq. Celkové genotypové složení populace je tedy </a:t>
            </a:r>
            <a:r>
              <a:rPr lang="cs-CZ" sz="2000" b="1" dirty="0"/>
              <a:t>p</a:t>
            </a:r>
            <a:r>
              <a:rPr lang="cs-CZ" sz="2000" b="1" baseline="30000" dirty="0"/>
              <a:t>2</a:t>
            </a:r>
            <a:r>
              <a:rPr lang="cs-CZ" sz="2000" b="1" dirty="0"/>
              <a:t> + 2pq + q</a:t>
            </a:r>
            <a:r>
              <a:rPr lang="cs-CZ" sz="2000" b="1" baseline="30000" dirty="0"/>
              <a:t>2 </a:t>
            </a:r>
            <a:r>
              <a:rPr lang="cs-CZ" sz="2000" b="1" dirty="0"/>
              <a:t>= </a:t>
            </a:r>
            <a:r>
              <a:rPr lang="cs-CZ" sz="2000" b="1" dirty="0" smtClean="0"/>
              <a:t>1</a:t>
            </a:r>
            <a:r>
              <a:rPr lang="cs-CZ" sz="2000" dirty="0"/>
              <a:t>,</a:t>
            </a:r>
            <a:r>
              <a:rPr lang="cs-CZ" sz="2000" dirty="0" smtClean="0"/>
              <a:t> </a:t>
            </a:r>
            <a:r>
              <a:rPr lang="cs-CZ" sz="2000" dirty="0"/>
              <a:t>což odpovídá výrazu </a:t>
            </a:r>
            <a:endParaRPr lang="cs-CZ" sz="2000" dirty="0" smtClean="0"/>
          </a:p>
          <a:p>
            <a:pPr marL="68580" indent="0">
              <a:lnSpc>
                <a:spcPct val="90000"/>
              </a:lnSpc>
              <a:buNone/>
            </a:pPr>
            <a:r>
              <a:rPr lang="cs-CZ" sz="2000" b="1" dirty="0" smtClean="0"/>
              <a:t>    		(</a:t>
            </a:r>
            <a:r>
              <a:rPr lang="cs-CZ" sz="2000" b="1" dirty="0"/>
              <a:t>p + q)</a:t>
            </a:r>
            <a:r>
              <a:rPr lang="cs-CZ" sz="2000" b="1" baseline="30000" dirty="0"/>
              <a:t>2</a:t>
            </a:r>
            <a:r>
              <a:rPr lang="cs-CZ" sz="2000" b="1" dirty="0"/>
              <a:t> = 1. </a:t>
            </a:r>
          </a:p>
        </p:txBody>
      </p:sp>
    </p:spTree>
    <p:extLst>
      <p:ext uri="{BB962C8B-B14F-4D97-AF65-F5344CB8AC3E}">
        <p14:creationId xmlns="" xmlns:p14="http://schemas.microsoft.com/office/powerpoint/2010/main" val="13071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Zákon </a:t>
            </a:r>
            <a:r>
              <a:rPr lang="cs-CZ" b="1" dirty="0" err="1"/>
              <a:t>Hardyho-Weinbergův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416940" cy="350897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Pokud se v daném </a:t>
            </a:r>
            <a:r>
              <a:rPr lang="cs-CZ" dirty="0" err="1"/>
              <a:t>lokusu</a:t>
            </a:r>
            <a:r>
              <a:rPr lang="cs-CZ" dirty="0"/>
              <a:t> vyskytují více než dvě alely, platí zákon </a:t>
            </a:r>
            <a:r>
              <a:rPr lang="cs-CZ" dirty="0" smtClean="0"/>
              <a:t>obdobně, </a:t>
            </a:r>
            <a:r>
              <a:rPr lang="cs-CZ" dirty="0"/>
              <a:t>tedy:</a:t>
            </a:r>
          </a:p>
          <a:p>
            <a:pPr>
              <a:lnSpc>
                <a:spcPct val="90000"/>
              </a:lnSpc>
            </a:pPr>
            <a:r>
              <a:rPr lang="cs-CZ" dirty="0"/>
              <a:t>p + q ... + n = 1</a:t>
            </a:r>
          </a:p>
          <a:p>
            <a:pPr>
              <a:lnSpc>
                <a:spcPct val="90000"/>
              </a:lnSpc>
            </a:pPr>
            <a:r>
              <a:rPr lang="cs-CZ" dirty="0"/>
              <a:t>(p + q ... + n</a:t>
            </a:r>
            <a:r>
              <a:rPr lang="cs-CZ" dirty="0" smtClean="0"/>
              <a:t>)</a:t>
            </a:r>
            <a:r>
              <a:rPr lang="cs-CZ" baseline="30000" dirty="0"/>
              <a:t> 2</a:t>
            </a:r>
            <a:r>
              <a:rPr lang="cs-CZ" dirty="0" smtClean="0"/>
              <a:t> </a:t>
            </a:r>
            <a:r>
              <a:rPr lang="cs-CZ" dirty="0"/>
              <a:t>= 1</a:t>
            </a:r>
          </a:p>
          <a:p>
            <a:pPr>
              <a:lnSpc>
                <a:spcPct val="90000"/>
              </a:lnSpc>
            </a:pPr>
            <a:r>
              <a:rPr lang="cs-CZ" dirty="0"/>
              <a:t>Pro 3 alely (např. AB0 krevní systém) by byl vzorec:</a:t>
            </a:r>
          </a:p>
          <a:p>
            <a:pPr>
              <a:lnSpc>
                <a:spcPct val="90000"/>
              </a:lnSpc>
            </a:pPr>
            <a:r>
              <a:rPr lang="cs-CZ" dirty="0"/>
              <a:t>p + q + r = 1</a:t>
            </a:r>
          </a:p>
          <a:p>
            <a:pPr>
              <a:lnSpc>
                <a:spcPct val="90000"/>
              </a:lnSpc>
            </a:pPr>
            <a:r>
              <a:rPr lang="cs-CZ" dirty="0"/>
              <a:t>(p + q + </a:t>
            </a:r>
            <a:r>
              <a:rPr lang="cs-CZ" dirty="0" smtClean="0"/>
              <a:t>r)</a:t>
            </a:r>
            <a:r>
              <a:rPr lang="cs-CZ" baseline="30000" dirty="0"/>
              <a:t> 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p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q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r</a:t>
            </a:r>
            <a:r>
              <a:rPr lang="cs-CZ" baseline="30000" dirty="0"/>
              <a:t>2</a:t>
            </a:r>
            <a:r>
              <a:rPr lang="cs-CZ" dirty="0" smtClean="0"/>
              <a:t> </a:t>
            </a:r>
            <a:r>
              <a:rPr lang="cs-CZ" dirty="0"/>
              <a:t>+ 2pq + 2pr + 2qr </a:t>
            </a:r>
            <a:r>
              <a:rPr lang="cs-CZ" dirty="0" smtClean="0"/>
              <a:t>= </a:t>
            </a:r>
            <a:r>
              <a:rPr lang="cs-CZ" dirty="0"/>
              <a:t>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55029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Příklad 1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 populaci (9800 jedinců celkem) se vykytuje hypotetický geneticky podmíněný znak. Dominantní forma tohoto znaku je podmíněna dominantní alelou </a:t>
            </a:r>
            <a:r>
              <a:rPr lang="cs-CZ" b="1" dirty="0"/>
              <a:t>A</a:t>
            </a:r>
            <a:r>
              <a:rPr lang="cs-CZ" dirty="0"/>
              <a:t>, recesivní forma znaku je podmíněna recesivní alelou </a:t>
            </a:r>
            <a:r>
              <a:rPr lang="cs-CZ" b="1" dirty="0"/>
              <a:t>a</a:t>
            </a:r>
            <a:r>
              <a:rPr lang="cs-CZ" dirty="0"/>
              <a:t>. Dominantní fenotyp mělo 4998 jedinců. </a:t>
            </a:r>
            <a:r>
              <a:rPr lang="cs-CZ" dirty="0" smtClean="0"/>
              <a:t>Určete </a:t>
            </a:r>
            <a:r>
              <a:rPr lang="cs-CZ" dirty="0"/>
              <a:t>frekvenci dominantní a recesivní alely (populace je v H-W rovnováze). </a:t>
            </a:r>
          </a:p>
        </p:txBody>
      </p:sp>
    </p:spTree>
    <p:extLst>
      <p:ext uri="{BB962C8B-B14F-4D97-AF65-F5344CB8AC3E}">
        <p14:creationId xmlns="" xmlns:p14="http://schemas.microsoft.com/office/powerpoint/2010/main" val="311936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-99392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/>
              <a:t>Řešení </a:t>
            </a:r>
            <a:r>
              <a:rPr lang="cs-CZ" sz="2800" dirty="0" smtClean="0"/>
              <a:t>příkladu 1</a:t>
            </a:r>
            <a:endParaRPr lang="cs-CZ" sz="2800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124744"/>
            <a:ext cx="6777317" cy="5184576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cs-CZ" sz="1600" dirty="0"/>
              <a:t>Označme si dominantní alelu (respektive její frekvenci v populaci) jako </a:t>
            </a:r>
            <a:r>
              <a:rPr lang="cs-CZ" sz="1600" b="1" dirty="0"/>
              <a:t>p</a:t>
            </a:r>
            <a:r>
              <a:rPr lang="cs-CZ" sz="1600" dirty="0"/>
              <a:t> a </a:t>
            </a:r>
            <a:r>
              <a:rPr lang="cs-CZ" sz="1600" dirty="0" smtClean="0"/>
              <a:t>frekvenci recesivní alely </a:t>
            </a:r>
            <a:r>
              <a:rPr lang="cs-CZ" sz="1600" dirty="0"/>
              <a:t>jako </a:t>
            </a:r>
            <a:r>
              <a:rPr lang="cs-CZ" sz="1600" b="1" dirty="0"/>
              <a:t>q</a:t>
            </a:r>
            <a:r>
              <a:rPr lang="cs-CZ" sz="1600" dirty="0"/>
              <a:t>. </a:t>
            </a:r>
            <a:endParaRPr lang="cs-CZ" sz="1600" dirty="0" smtClean="0"/>
          </a:p>
          <a:p>
            <a:pPr>
              <a:lnSpc>
                <a:spcPct val="80000"/>
              </a:lnSpc>
            </a:pPr>
            <a:r>
              <a:rPr lang="cs-CZ" sz="1600" dirty="0" smtClean="0"/>
              <a:t>Pro </a:t>
            </a:r>
            <a:r>
              <a:rPr lang="cs-CZ" sz="1600" dirty="0"/>
              <a:t>populaci, která je v H-W </a:t>
            </a:r>
            <a:r>
              <a:rPr lang="cs-CZ" sz="1600" dirty="0" smtClean="0"/>
              <a:t>rovnováze, </a:t>
            </a:r>
            <a:r>
              <a:rPr lang="cs-CZ" sz="1600" dirty="0"/>
              <a:t>platí následující vztah: </a:t>
            </a:r>
            <a:r>
              <a:rPr lang="cs-CZ" sz="1600" b="1" dirty="0" smtClean="0"/>
              <a:t>p</a:t>
            </a:r>
            <a:r>
              <a:rPr lang="cs-CZ" sz="1600" b="1" baseline="30000" dirty="0" smtClean="0"/>
              <a:t>2</a:t>
            </a:r>
            <a:r>
              <a:rPr lang="cs-CZ" sz="1600" b="1" dirty="0" smtClean="0"/>
              <a:t> </a:t>
            </a:r>
            <a:r>
              <a:rPr lang="cs-CZ" sz="1600" b="1" dirty="0"/>
              <a:t>+ 2pq + </a:t>
            </a:r>
            <a:r>
              <a:rPr lang="cs-CZ" sz="1600" b="1" dirty="0" smtClean="0"/>
              <a:t>q</a:t>
            </a:r>
            <a:r>
              <a:rPr lang="cs-CZ" sz="1600" b="1" baseline="30000" dirty="0"/>
              <a:t>2</a:t>
            </a:r>
            <a:r>
              <a:rPr lang="cs-CZ" sz="1600" b="1" dirty="0" smtClean="0"/>
              <a:t> </a:t>
            </a:r>
            <a:r>
              <a:rPr lang="cs-CZ" sz="1600" b="1" dirty="0"/>
              <a:t>= 1</a:t>
            </a:r>
            <a:r>
              <a:rPr lang="cs-CZ" sz="1600" dirty="0"/>
              <a:t>; kde výraz </a:t>
            </a:r>
            <a:r>
              <a:rPr lang="cs-CZ" sz="1600" b="1" dirty="0" smtClean="0"/>
              <a:t>p</a:t>
            </a:r>
            <a:r>
              <a:rPr lang="cs-CZ" sz="1600" b="1" baseline="30000" dirty="0"/>
              <a:t>2</a:t>
            </a:r>
            <a:r>
              <a:rPr lang="cs-CZ" sz="1600" dirty="0" smtClean="0"/>
              <a:t> </a:t>
            </a:r>
            <a:r>
              <a:rPr lang="cs-CZ" sz="1600" dirty="0"/>
              <a:t>odpovídá dominantním </a:t>
            </a:r>
            <a:r>
              <a:rPr lang="cs-CZ" sz="1600" dirty="0" smtClean="0"/>
              <a:t>homozygotům</a:t>
            </a:r>
            <a:r>
              <a:rPr lang="cs-CZ" sz="1600" b="1" dirty="0" smtClean="0"/>
              <a:t>), q</a:t>
            </a:r>
            <a:r>
              <a:rPr lang="cs-CZ" sz="1600" b="1" baseline="30000" dirty="0"/>
              <a:t>2</a:t>
            </a:r>
            <a:r>
              <a:rPr lang="cs-CZ" sz="1600" b="1" dirty="0" smtClean="0"/>
              <a:t> </a:t>
            </a:r>
            <a:r>
              <a:rPr lang="cs-CZ" sz="1600" dirty="0"/>
              <a:t>odpovídá recesivním homozygotům a </a:t>
            </a:r>
            <a:r>
              <a:rPr lang="cs-CZ" sz="1600" b="1" dirty="0"/>
              <a:t>2pq</a:t>
            </a:r>
            <a:r>
              <a:rPr lang="cs-CZ" sz="1600" dirty="0"/>
              <a:t> heterozygotům.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Dále pro genové frekvence alel platí tento vztah: </a:t>
            </a:r>
            <a:r>
              <a:rPr lang="cs-CZ" sz="1600" b="1" dirty="0"/>
              <a:t>p + q = 1</a:t>
            </a:r>
            <a:r>
              <a:rPr lang="cs-CZ" sz="1600" dirty="0"/>
              <a:t>.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V uvedené populaci máme 4998 jedinců s dominantním fenotypem. Celkem je v populaci 9800 jedinců - tedy recesivní fenotyp má 4802 (9800-4998=4802) jedinců. U jedinců s dominantním fenotypem neznáme genotyp (může jít o dominantní homozygoty i heterozygoty); genotyp známe pouze u jedinců s recesivním fenotypem </a:t>
            </a:r>
            <a:endParaRPr lang="cs-CZ" sz="1600" dirty="0" smtClean="0"/>
          </a:p>
          <a:p>
            <a:pPr>
              <a:lnSpc>
                <a:spcPct val="80000"/>
              </a:lnSpc>
            </a:pPr>
            <a:r>
              <a:rPr lang="cs-CZ" sz="1600" dirty="0" smtClean="0"/>
              <a:t>Abychom </a:t>
            </a:r>
            <a:r>
              <a:rPr lang="cs-CZ" sz="1600" dirty="0"/>
              <a:t>mohli sestavit rovnici </a:t>
            </a:r>
            <a:r>
              <a:rPr lang="cs-CZ" sz="1600" dirty="0" smtClean="0"/>
              <a:t>, musíme </a:t>
            </a:r>
            <a:r>
              <a:rPr lang="cs-CZ" sz="1600" dirty="0"/>
              <a:t>znát procentuální zastoupení recesivních homozygotů v </a:t>
            </a:r>
            <a:r>
              <a:rPr lang="cs-CZ" sz="1600" dirty="0" smtClean="0"/>
              <a:t>populaci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/>
              <a:t>Tedy </a:t>
            </a:r>
            <a:r>
              <a:rPr lang="cs-CZ" sz="1600" b="1" dirty="0"/>
              <a:t>4802 / 9800 = 0,49 = 49%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/>
              <a:t>Můžeme tedy sestavit následující rovnici: </a:t>
            </a:r>
            <a:r>
              <a:rPr lang="cs-CZ" sz="1600" b="1" dirty="0" smtClean="0"/>
              <a:t>q</a:t>
            </a:r>
            <a:r>
              <a:rPr lang="cs-CZ" sz="1600" b="1" baseline="30000" dirty="0"/>
              <a:t>2</a:t>
            </a:r>
            <a:r>
              <a:rPr lang="cs-CZ" sz="1600" b="1" dirty="0" smtClean="0"/>
              <a:t> </a:t>
            </a:r>
            <a:r>
              <a:rPr lang="cs-CZ" sz="1600" b="1" dirty="0"/>
              <a:t>= 0,49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/>
              <a:t>Pokud obě strany rovnice odmocníme </a:t>
            </a:r>
            <a:r>
              <a:rPr lang="cs-CZ" sz="1600" dirty="0" smtClean="0"/>
              <a:t>, </a:t>
            </a:r>
            <a:r>
              <a:rPr lang="cs-CZ" sz="1600" dirty="0"/>
              <a:t>získáme výraz: </a:t>
            </a:r>
            <a:r>
              <a:rPr lang="cs-CZ" sz="1600" b="1" dirty="0"/>
              <a:t>q = 0,7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/>
              <a:t>A konečně dosazením do rovnice </a:t>
            </a:r>
            <a:r>
              <a:rPr lang="cs-CZ" sz="1600" b="1" dirty="0"/>
              <a:t>p + q = 1</a:t>
            </a:r>
            <a:r>
              <a:rPr lang="cs-CZ" sz="1600" dirty="0"/>
              <a:t> získáme </a:t>
            </a:r>
            <a:r>
              <a:rPr lang="cs-CZ" sz="1600" dirty="0" smtClean="0"/>
              <a:t>rovnici</a:t>
            </a:r>
          </a:p>
          <a:p>
            <a:pPr marL="68580" indent="0">
              <a:lnSpc>
                <a:spcPct val="80000"/>
              </a:lnSpc>
              <a:buNone/>
            </a:pPr>
            <a:r>
              <a:rPr lang="cs-CZ" sz="1600" dirty="0"/>
              <a:t>	</a:t>
            </a:r>
            <a:r>
              <a:rPr lang="cs-CZ" sz="1600" dirty="0" smtClean="0"/>
              <a:t> </a:t>
            </a:r>
            <a:r>
              <a:rPr lang="cs-CZ" sz="1600" b="1" dirty="0"/>
              <a:t>p + 0,7 = 1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/>
              <a:t>Snadno tedy vypočteme </a:t>
            </a:r>
            <a:r>
              <a:rPr lang="cs-CZ" sz="1600" dirty="0" smtClean="0"/>
              <a:t>p, </a:t>
            </a:r>
            <a:r>
              <a:rPr lang="cs-CZ" sz="1600" b="1" dirty="0"/>
              <a:t>p = </a:t>
            </a:r>
            <a:r>
              <a:rPr lang="cs-CZ" sz="1600" b="1" dirty="0" smtClean="0"/>
              <a:t>0,3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374688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7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7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7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7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7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7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7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/>
              <a:t>Řešení příkladu 1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367240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/>
              <a:t>Pro kontrolu si můžeme </a:t>
            </a:r>
            <a:r>
              <a:rPr lang="cs-CZ" dirty="0" smtClean="0"/>
              <a:t>dopočíst počet </a:t>
            </a:r>
            <a:r>
              <a:rPr lang="cs-CZ" dirty="0"/>
              <a:t>jedinců s dominantním fenotypem.</a:t>
            </a:r>
          </a:p>
          <a:p>
            <a:pPr>
              <a:lnSpc>
                <a:spcPct val="80000"/>
              </a:lnSpc>
            </a:pPr>
            <a:r>
              <a:rPr lang="cs-CZ" dirty="0"/>
              <a:t>Spočteme zastoupení heterozygotů: </a:t>
            </a: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2pq </a:t>
            </a:r>
            <a:r>
              <a:rPr lang="cs-CZ" dirty="0"/>
              <a:t>= 2.0,3.0,7 = 0,42 = 42%</a:t>
            </a:r>
          </a:p>
          <a:p>
            <a:pPr>
              <a:lnSpc>
                <a:spcPct val="80000"/>
              </a:lnSpc>
            </a:pPr>
            <a:r>
              <a:rPr lang="cs-CZ" dirty="0"/>
              <a:t>A zastoupení dominantních homozygotů: </a:t>
            </a:r>
            <a:r>
              <a:rPr lang="cs-CZ" dirty="0" smtClean="0"/>
              <a:t>p</a:t>
            </a:r>
            <a:r>
              <a:rPr lang="cs-CZ" baseline="30000" dirty="0"/>
              <a:t>2</a:t>
            </a:r>
            <a:r>
              <a:rPr lang="cs-CZ" dirty="0" smtClean="0"/>
              <a:t> </a:t>
            </a:r>
            <a:r>
              <a:rPr lang="cs-CZ" dirty="0"/>
              <a:t>= 0,3.0,3 = 0,09 = 9%</a:t>
            </a:r>
          </a:p>
          <a:p>
            <a:pPr>
              <a:lnSpc>
                <a:spcPct val="80000"/>
              </a:lnSpc>
            </a:pPr>
            <a:r>
              <a:rPr lang="cs-CZ" dirty="0"/>
              <a:t>Dominantní fenotyp by mělo mít 51% (42 </a:t>
            </a:r>
            <a:r>
              <a:rPr lang="cs-CZ"/>
              <a:t>+ </a:t>
            </a:r>
            <a:r>
              <a:rPr lang="cs-CZ" smtClean="0"/>
              <a:t>+9 </a:t>
            </a:r>
            <a:r>
              <a:rPr lang="cs-CZ" dirty="0"/>
              <a:t>= 51) všech jedinců.</a:t>
            </a:r>
          </a:p>
          <a:p>
            <a:pPr>
              <a:lnSpc>
                <a:spcPct val="80000"/>
              </a:lnSpc>
            </a:pPr>
            <a:r>
              <a:rPr lang="cs-CZ" dirty="0"/>
              <a:t>9800 . 0,51 = </a:t>
            </a:r>
            <a:r>
              <a:rPr lang="cs-CZ" b="1" dirty="0"/>
              <a:t>4988</a:t>
            </a:r>
            <a:endParaRPr lang="cs-CZ" dirty="0"/>
          </a:p>
          <a:p>
            <a:pPr>
              <a:lnSpc>
                <a:spcPct val="80000"/>
              </a:lnSpc>
            </a:pPr>
            <a:r>
              <a:rPr lang="cs-CZ" dirty="0"/>
              <a:t>Zkouška tedy vyšla - výsledek je správný.</a:t>
            </a:r>
            <a:endParaRPr lang="cs-CZ" b="1" dirty="0"/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95736" y="5157192"/>
            <a:ext cx="4392488" cy="1296144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Výsledek:</a:t>
            </a:r>
          </a:p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p = 0,3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 (frekvence alely </a:t>
            </a: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A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)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q = 0,7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 (frekvence alely </a:t>
            </a: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a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="" xmlns:p14="http://schemas.microsoft.com/office/powerpoint/2010/main" val="254480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Příklad 2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U 200 osob byla vyšetřena krevní skupina. V MN systému byly výsledky následující: 32 jedinců mělo skupinu </a:t>
            </a:r>
            <a:r>
              <a:rPr lang="cs-CZ" b="1" dirty="0"/>
              <a:t>M</a:t>
            </a:r>
            <a:r>
              <a:rPr lang="cs-CZ" dirty="0"/>
              <a:t>, 96 jedinců mělo skupinu </a:t>
            </a:r>
            <a:r>
              <a:rPr lang="cs-CZ" b="1" dirty="0"/>
              <a:t>MN</a:t>
            </a:r>
            <a:r>
              <a:rPr lang="cs-CZ" dirty="0"/>
              <a:t> a 72 jedinců mělo </a:t>
            </a:r>
            <a:r>
              <a:rPr lang="cs-CZ" dirty="0" smtClean="0"/>
              <a:t>skupinu </a:t>
            </a:r>
            <a:r>
              <a:rPr lang="cs-CZ" b="1" dirty="0"/>
              <a:t>N</a:t>
            </a:r>
            <a:r>
              <a:rPr lang="cs-CZ" dirty="0"/>
              <a:t>. Vypočtěte genové frekvence </a:t>
            </a:r>
            <a:r>
              <a:rPr lang="cs-CZ" dirty="0" smtClean="0"/>
              <a:t>alel </a:t>
            </a:r>
            <a:r>
              <a:rPr lang="cs-CZ" b="1" dirty="0" smtClean="0"/>
              <a:t>M</a:t>
            </a:r>
            <a:r>
              <a:rPr lang="cs-CZ" dirty="0" smtClean="0"/>
              <a:t> a </a:t>
            </a:r>
            <a:r>
              <a:rPr lang="cs-CZ" b="1" dirty="0" smtClean="0"/>
              <a:t>N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0709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Řešení příkladu </a:t>
            </a:r>
            <a:r>
              <a:rPr lang="cs-CZ" sz="3100" b="1" dirty="0"/>
              <a:t>2:</a:t>
            </a:r>
            <a:r>
              <a:rPr lang="cs-CZ" sz="3800" b="1" dirty="0"/>
              <a:t/>
            </a:r>
            <a:br>
              <a:rPr lang="cs-CZ" sz="3800" b="1" dirty="0"/>
            </a:br>
            <a:endParaRPr lang="cs-CZ" sz="3800" b="1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492" y="1124744"/>
            <a:ext cx="6777317" cy="504056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600" dirty="0"/>
              <a:t>Krevní systém </a:t>
            </a:r>
            <a:r>
              <a:rPr lang="cs-CZ" sz="1600" b="1" dirty="0"/>
              <a:t>MN</a:t>
            </a:r>
            <a:r>
              <a:rPr lang="cs-CZ" sz="1600" dirty="0"/>
              <a:t> je jedním z vedlejších krevních systémů. Jde o </a:t>
            </a:r>
            <a:r>
              <a:rPr lang="cs-CZ" sz="1600" dirty="0" err="1"/>
              <a:t>monogenní</a:t>
            </a:r>
            <a:r>
              <a:rPr lang="cs-CZ" sz="1600" dirty="0"/>
              <a:t> znak, který se dědí </a:t>
            </a:r>
            <a:r>
              <a:rPr lang="cs-CZ" sz="1600" dirty="0" err="1"/>
              <a:t>kodominantně</a:t>
            </a:r>
            <a:r>
              <a:rPr lang="cs-CZ" sz="1600" dirty="0"/>
              <a:t>. Jinými slovy - jedinci s genotypem </a:t>
            </a:r>
            <a:r>
              <a:rPr lang="cs-CZ" sz="1600" b="1" dirty="0"/>
              <a:t>MM</a:t>
            </a:r>
            <a:r>
              <a:rPr lang="cs-CZ" sz="1600" dirty="0"/>
              <a:t> mají skupinu </a:t>
            </a:r>
            <a:r>
              <a:rPr lang="cs-CZ" sz="1600" b="1" dirty="0"/>
              <a:t>M</a:t>
            </a:r>
            <a:r>
              <a:rPr lang="cs-CZ" sz="1600" dirty="0"/>
              <a:t>, jedinci s genotypem </a:t>
            </a:r>
            <a:r>
              <a:rPr lang="cs-CZ" sz="1600" b="1" dirty="0"/>
              <a:t>MN</a:t>
            </a:r>
            <a:r>
              <a:rPr lang="cs-CZ" sz="1600" dirty="0"/>
              <a:t> mají skupinu </a:t>
            </a:r>
            <a:r>
              <a:rPr lang="cs-CZ" sz="1600" b="1" dirty="0"/>
              <a:t>MN</a:t>
            </a:r>
            <a:r>
              <a:rPr lang="cs-CZ" sz="1600" dirty="0"/>
              <a:t> a jedinci s genotypem </a:t>
            </a:r>
            <a:r>
              <a:rPr lang="cs-CZ" sz="1600" b="1" dirty="0"/>
              <a:t>NN</a:t>
            </a:r>
            <a:r>
              <a:rPr lang="cs-CZ" sz="1600" dirty="0"/>
              <a:t> mají skupinu </a:t>
            </a:r>
            <a:r>
              <a:rPr lang="cs-CZ" sz="1600" b="1" dirty="0"/>
              <a:t>N</a:t>
            </a:r>
            <a:r>
              <a:rPr lang="cs-CZ" sz="1600" dirty="0"/>
              <a:t>.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U kodominance máme tedy výhodu, že ke každému fenotypu můžeme přesně přiřadit genotyp. M</a:t>
            </a:r>
            <a:r>
              <a:rPr lang="cs-CZ" sz="1600" dirty="0" smtClean="0"/>
              <a:t>ůžeme </a:t>
            </a:r>
            <a:r>
              <a:rPr lang="cs-CZ" sz="1600" dirty="0"/>
              <a:t>tedy vypočíst rovnou procentuální zastoupení alely </a:t>
            </a:r>
            <a:r>
              <a:rPr lang="cs-CZ" sz="1600" b="1" dirty="0"/>
              <a:t>M</a:t>
            </a:r>
            <a:r>
              <a:rPr lang="cs-CZ" sz="1600" dirty="0"/>
              <a:t> v populaci. </a:t>
            </a:r>
            <a:endParaRPr lang="cs-CZ" sz="1600" dirty="0" smtClean="0"/>
          </a:p>
          <a:p>
            <a:pPr>
              <a:lnSpc>
                <a:spcPct val="80000"/>
              </a:lnSpc>
            </a:pPr>
            <a:r>
              <a:rPr lang="cs-CZ" sz="1600" dirty="0" smtClean="0"/>
              <a:t>Celek </a:t>
            </a:r>
            <a:r>
              <a:rPr lang="cs-CZ" sz="1600" dirty="0"/>
              <a:t>představuje všech 200 osob. Protože se ale budeme zabývat alelami a každý jedinec má alely 2 - musíme jako celek počítat </a:t>
            </a:r>
            <a:r>
              <a:rPr lang="cs-CZ" sz="1600" b="1" dirty="0"/>
              <a:t>400 alel</a:t>
            </a:r>
            <a:r>
              <a:rPr lang="cs-CZ" sz="1600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cs-CZ" sz="1600" dirty="0" smtClean="0"/>
              <a:t> </a:t>
            </a:r>
            <a:r>
              <a:rPr lang="cs-CZ" sz="1600" dirty="0"/>
              <a:t>Nyní - kolikrát se v tomto celku vyskytuje alela </a:t>
            </a:r>
            <a:r>
              <a:rPr lang="cs-CZ" sz="1600" b="1" dirty="0"/>
              <a:t>M</a:t>
            </a:r>
            <a:r>
              <a:rPr lang="cs-CZ" sz="1600" dirty="0"/>
              <a:t>? U 32 jedinců nacházíme skupinu </a:t>
            </a:r>
            <a:r>
              <a:rPr lang="cs-CZ" sz="1600" b="1" dirty="0"/>
              <a:t>M</a:t>
            </a:r>
            <a:r>
              <a:rPr lang="cs-CZ" sz="1600" dirty="0"/>
              <a:t> - jsou tedy dominantní homozygoti a každý z nich má alelu </a:t>
            </a:r>
            <a:r>
              <a:rPr lang="cs-CZ" sz="1600" b="1" dirty="0"/>
              <a:t>M</a:t>
            </a:r>
            <a:r>
              <a:rPr lang="cs-CZ" sz="1600" dirty="0"/>
              <a:t> dvakrát - </a:t>
            </a:r>
            <a:r>
              <a:rPr lang="cs-CZ" sz="1600" dirty="0" smtClean="0"/>
              <a:t>   </a:t>
            </a:r>
            <a:r>
              <a:rPr lang="cs-CZ" sz="1600" b="1" dirty="0" smtClean="0"/>
              <a:t>32 </a:t>
            </a:r>
            <a:r>
              <a:rPr lang="cs-CZ" sz="1600" b="1" dirty="0"/>
              <a:t>. 2 = 64</a:t>
            </a:r>
            <a:r>
              <a:rPr lang="cs-CZ" sz="1600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cs-CZ" sz="1600" dirty="0" smtClean="0"/>
              <a:t> </a:t>
            </a:r>
            <a:r>
              <a:rPr lang="cs-CZ" sz="1600" dirty="0"/>
              <a:t>Dále nacházíme alelu </a:t>
            </a:r>
            <a:r>
              <a:rPr lang="cs-CZ" sz="1600" b="1" dirty="0"/>
              <a:t>M</a:t>
            </a:r>
            <a:r>
              <a:rPr lang="cs-CZ" sz="1600" dirty="0"/>
              <a:t> u jedinců se skupinou </a:t>
            </a:r>
            <a:r>
              <a:rPr lang="cs-CZ" sz="1600" b="1" dirty="0"/>
              <a:t>MN</a:t>
            </a:r>
            <a:r>
              <a:rPr lang="cs-CZ" sz="1600" dirty="0"/>
              <a:t>. To jsou ovšem heterozygoti a alelu </a:t>
            </a:r>
            <a:r>
              <a:rPr lang="cs-CZ" sz="1600" b="1" dirty="0"/>
              <a:t>M</a:t>
            </a:r>
            <a:r>
              <a:rPr lang="cs-CZ" sz="1600" dirty="0"/>
              <a:t> najdeme u každého pouze jednou. Tedy </a:t>
            </a:r>
            <a:r>
              <a:rPr lang="cs-CZ" sz="1600" b="1" dirty="0"/>
              <a:t>96 . 1 = 96</a:t>
            </a:r>
            <a:r>
              <a:rPr lang="cs-CZ" sz="1600" dirty="0"/>
              <a:t>. U jedinců se skupinou </a:t>
            </a:r>
            <a:r>
              <a:rPr lang="cs-CZ" sz="1600" b="1" dirty="0"/>
              <a:t>N</a:t>
            </a:r>
            <a:r>
              <a:rPr lang="cs-CZ" sz="1600" dirty="0"/>
              <a:t> alelu </a:t>
            </a:r>
            <a:r>
              <a:rPr lang="cs-CZ" sz="1600" b="1" dirty="0"/>
              <a:t>M</a:t>
            </a:r>
            <a:r>
              <a:rPr lang="cs-CZ" sz="1600" dirty="0"/>
              <a:t> nenacházíme.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Celkem se v naší hypotetické populaci alela </a:t>
            </a:r>
            <a:r>
              <a:rPr lang="cs-CZ" sz="1600" b="1" dirty="0"/>
              <a:t>M</a:t>
            </a:r>
            <a:r>
              <a:rPr lang="cs-CZ" sz="1600" dirty="0"/>
              <a:t> vyskytuje </a:t>
            </a:r>
            <a:r>
              <a:rPr lang="cs-CZ" sz="1600" b="1" dirty="0"/>
              <a:t>160krát</a:t>
            </a:r>
            <a:r>
              <a:rPr lang="cs-CZ" sz="1600" dirty="0"/>
              <a:t> (64 + 96 = 160).</a:t>
            </a:r>
          </a:p>
          <a:p>
            <a:pPr>
              <a:lnSpc>
                <a:spcPct val="80000"/>
              </a:lnSpc>
            </a:pPr>
            <a:r>
              <a:rPr lang="cs-CZ" sz="1600" dirty="0"/>
              <a:t>Nyní toto číslo vyjádříme jako procento z celku: </a:t>
            </a:r>
            <a:r>
              <a:rPr lang="cs-CZ" sz="1600" b="1" dirty="0"/>
              <a:t>160 / 400 = 0,4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/>
              <a:t>A dopočteme frekvenci alely </a:t>
            </a:r>
            <a:r>
              <a:rPr lang="cs-CZ" sz="1600" b="1" dirty="0"/>
              <a:t>N</a:t>
            </a:r>
            <a:r>
              <a:rPr lang="cs-CZ" sz="1600" dirty="0"/>
              <a:t>: </a:t>
            </a:r>
            <a:r>
              <a:rPr lang="cs-CZ" sz="1600" b="1" dirty="0"/>
              <a:t>N = 1 - 0,4 = 0,6</a:t>
            </a:r>
            <a:r>
              <a:rPr lang="cs-CZ" sz="1600" dirty="0"/>
              <a:t> (vycházíme ze vzorce </a:t>
            </a:r>
            <a:r>
              <a:rPr lang="cs-CZ" sz="1600" b="1" dirty="0"/>
              <a:t>p + q = 1</a:t>
            </a:r>
            <a:r>
              <a:rPr lang="cs-CZ" sz="1600" dirty="0" smtClean="0"/>
              <a:t>).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95756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b="1" dirty="0"/>
              <a:t>Řešení příkladu 2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3"/>
            <a:ext cx="6777317" cy="32403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dirty="0"/>
              <a:t>Můžeme si opět udělat zkoušku, jestli vypočtené genové frekvence jsou správné:</a:t>
            </a:r>
          </a:p>
          <a:p>
            <a:pPr>
              <a:lnSpc>
                <a:spcPct val="80000"/>
              </a:lnSpc>
            </a:pPr>
            <a:r>
              <a:rPr lang="cs-CZ" dirty="0"/>
              <a:t>Skupina M: M2 = 0,4.0,4 = 0,16 = 16%</a:t>
            </a:r>
          </a:p>
          <a:p>
            <a:pPr>
              <a:lnSpc>
                <a:spcPct val="80000"/>
              </a:lnSpc>
            </a:pPr>
            <a:r>
              <a:rPr lang="cs-CZ" dirty="0"/>
              <a:t>0,16 . 200 = </a:t>
            </a:r>
            <a:r>
              <a:rPr lang="cs-CZ" b="1" dirty="0"/>
              <a:t>32</a:t>
            </a:r>
            <a:r>
              <a:rPr lang="cs-CZ" dirty="0"/>
              <a:t> jedinců</a:t>
            </a:r>
          </a:p>
          <a:p>
            <a:pPr>
              <a:lnSpc>
                <a:spcPct val="80000"/>
              </a:lnSpc>
            </a:pPr>
            <a:r>
              <a:rPr lang="cs-CZ" dirty="0"/>
              <a:t>Skupina MN: 2MN = 2.0,4.0,6 = 0,48 = 48%</a:t>
            </a:r>
          </a:p>
          <a:p>
            <a:pPr>
              <a:lnSpc>
                <a:spcPct val="80000"/>
              </a:lnSpc>
            </a:pPr>
            <a:r>
              <a:rPr lang="cs-CZ" dirty="0"/>
              <a:t>0,48 . 200 = </a:t>
            </a:r>
            <a:r>
              <a:rPr lang="cs-CZ" b="1" dirty="0"/>
              <a:t>96</a:t>
            </a:r>
            <a:r>
              <a:rPr lang="cs-CZ" dirty="0"/>
              <a:t> jedinců</a:t>
            </a:r>
          </a:p>
          <a:p>
            <a:pPr>
              <a:lnSpc>
                <a:spcPct val="80000"/>
              </a:lnSpc>
            </a:pPr>
            <a:r>
              <a:rPr lang="cs-CZ" dirty="0"/>
              <a:t>Skupina N: N2 = 0,6.0,6 = 0,36 = 36%</a:t>
            </a:r>
          </a:p>
          <a:p>
            <a:pPr>
              <a:lnSpc>
                <a:spcPct val="80000"/>
              </a:lnSpc>
            </a:pPr>
            <a:r>
              <a:rPr lang="cs-CZ" dirty="0"/>
              <a:t>0,36 . 200 = </a:t>
            </a:r>
            <a:r>
              <a:rPr lang="cs-CZ" b="1" dirty="0"/>
              <a:t>72</a:t>
            </a:r>
            <a:r>
              <a:rPr lang="cs-CZ" dirty="0"/>
              <a:t> jedinců</a:t>
            </a:r>
          </a:p>
          <a:p>
            <a:pPr>
              <a:lnSpc>
                <a:spcPct val="80000"/>
              </a:lnSpc>
            </a:pPr>
            <a:r>
              <a:rPr lang="cs-CZ" dirty="0"/>
              <a:t>Výsledek zkoušky potvrzuje správnost výsledků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1835696" y="4653136"/>
            <a:ext cx="4896544" cy="115212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80000"/>
              </a:lnSpc>
            </a:pP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Výsledek: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Frekvence alely M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= 0,4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Frekvence alely N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=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0,6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17512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Pomocí H-W zákona můžeme spočítat, kolik je v populaci přenašečů určité   recesivně podmíněné choroby.</a:t>
            </a:r>
          </a:p>
          <a:p>
            <a:r>
              <a:rPr lang="cs-CZ" dirty="0" smtClean="0"/>
              <a:t>Např. cystická fibróza postihuje přibližně jednoho z 2 500 jedinců. </a:t>
            </a:r>
          </a:p>
          <a:p>
            <a:r>
              <a:rPr lang="cs-CZ" dirty="0" smtClean="0"/>
              <a:t>Kolik je mezi námi heterozygotů, tedy zdravých nositelů některé z alel pro cystickou fibrózu?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3189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 příkladu 3</a:t>
            </a:r>
            <a:endParaRPr lang="cs-CZ" sz="32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971600" y="1556792"/>
                <a:ext cx="7416940" cy="420382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dirty="0" smtClean="0"/>
                  <a:t>Cystická fibróza postihuje asi 1 člověka z 2 500, frekvence výskytu této choroby je proto </a:t>
                </a:r>
              </a:p>
              <a:p>
                <a:pPr marL="68580" indent="0">
                  <a:buNone/>
                </a:pPr>
                <a:r>
                  <a:rPr lang="cs-CZ" dirty="0" smtClean="0"/>
                  <a:t>    1/ 2500</a:t>
                </a:r>
              </a:p>
              <a:p>
                <a:r>
                  <a:rPr lang="cs-CZ" dirty="0" smtClean="0"/>
                  <a:t>1/ 2500 = q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, q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1/2500</m:t>
                        </m:r>
                      </m:e>
                    </m:rad>
                  </m:oMath>
                </a14:m>
                <a:r>
                  <a:rPr lang="cs-CZ" dirty="0" smtClean="0"/>
                  <a:t> = 1/50</a:t>
                </a:r>
              </a:p>
              <a:p>
                <a:r>
                  <a:rPr lang="cs-CZ" dirty="0" smtClean="0"/>
                  <a:t>p = 1 – q = 49/50</a:t>
                </a:r>
              </a:p>
              <a:p>
                <a:r>
                  <a:rPr lang="cs-CZ" dirty="0" smtClean="0"/>
                  <a:t>Frekvence heterozygotů odpovídá hodnotě výrazu 2pq = 2 . 1/50 . 49/50 = 0,0392</a:t>
                </a:r>
              </a:p>
              <a:p>
                <a:r>
                  <a:rPr lang="cs-CZ" dirty="0" smtClean="0"/>
                  <a:t>Pokud nahradíme 49/50 přibližnou hodnotou  49/50 </a:t>
                </a:r>
                <a:r>
                  <a:rPr lang="cs-CZ" dirty="0" smtClean="0">
                    <a:latin typeface="Times New Roman"/>
                    <a:cs typeface="Times New Roman"/>
                  </a:rPr>
                  <a:t>≈ 1, </a:t>
                </a:r>
                <a:r>
                  <a:rPr lang="cs-CZ" dirty="0" smtClean="0">
                    <a:cs typeface="Times New Roman"/>
                  </a:rPr>
                  <a:t>dostaneme  tento výsledek:</a:t>
                </a:r>
              </a:p>
              <a:p>
                <a:r>
                  <a:rPr lang="cs-CZ" dirty="0" smtClean="0">
                    <a:latin typeface="Times New Roman"/>
                    <a:cs typeface="Times New Roman"/>
                  </a:rPr>
                  <a:t>2 . 1/50 . 1 = 1/25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71600" y="1556792"/>
                <a:ext cx="7416940" cy="4203829"/>
              </a:xfrm>
              <a:blipFill rotWithShape="1">
                <a:blip r:embed="rId2" cstate="print"/>
                <a:stretch>
                  <a:fillRect t="-2029" r="-2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1187624" y="5589240"/>
            <a:ext cx="6696744" cy="72008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Zhruba každý 25. člověk je u nás nositelem alely pro cystickou fibrózu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7522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971600" y="1628800"/>
            <a:ext cx="7200800" cy="4248472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6194" y="188640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Příklad 4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4536504"/>
          </a:xfrm>
        </p:spPr>
        <p:txBody>
          <a:bodyPr/>
          <a:lstStyle/>
          <a:p>
            <a:endParaRPr lang="cs-CZ" i="1" dirty="0" smtClean="0"/>
          </a:p>
          <a:p>
            <a:r>
              <a:rPr lang="cs-CZ" i="1" dirty="0" smtClean="0">
                <a:solidFill>
                  <a:schemeClr val="bg1"/>
                </a:solidFill>
              </a:rPr>
              <a:t>Další známou autozomálně recesivní chorobou je fenylketonurie, jejíž frekvence výskytu v populaci je asi 1/10 000. Vypočítejte podíl zdravých přenašečů.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Zopakujte si základní poznatky o tomto onemocnění.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Jak se provádí plošný </a:t>
            </a:r>
            <a:r>
              <a:rPr lang="cs-CZ" i="1" dirty="0" err="1" smtClean="0">
                <a:solidFill>
                  <a:schemeClr val="bg1"/>
                </a:solidFill>
              </a:rPr>
              <a:t>screening</a:t>
            </a:r>
            <a:r>
              <a:rPr lang="cs-CZ" i="1" dirty="0" smtClean="0">
                <a:solidFill>
                  <a:schemeClr val="bg1"/>
                </a:solidFill>
              </a:rPr>
              <a:t> na fenylketonurii?</a:t>
            </a:r>
            <a:endParaRPr lang="cs-CZ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672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Kočárek,E</a:t>
            </a:r>
            <a:r>
              <a:rPr lang="cs-CZ" dirty="0" smtClean="0"/>
              <a:t>.: Genetika. </a:t>
            </a:r>
            <a:r>
              <a:rPr lang="cs-CZ" dirty="0" err="1" smtClean="0"/>
              <a:t>Scientia</a:t>
            </a:r>
            <a:r>
              <a:rPr lang="cs-CZ" dirty="0" smtClean="0"/>
              <a:t>, Praha 2004</a:t>
            </a:r>
          </a:p>
          <a:p>
            <a:r>
              <a:rPr lang="cs-CZ" dirty="0" err="1" smtClean="0"/>
              <a:t>Sokolovskaja</a:t>
            </a:r>
            <a:r>
              <a:rPr lang="cs-CZ" dirty="0" smtClean="0"/>
              <a:t>, </a:t>
            </a:r>
            <a:r>
              <a:rPr lang="cs-CZ" dirty="0" err="1" smtClean="0"/>
              <a:t>B.Ch</a:t>
            </a:r>
            <a:r>
              <a:rPr lang="cs-CZ" dirty="0" smtClean="0"/>
              <a:t>., </a:t>
            </a:r>
            <a:r>
              <a:rPr lang="cs-CZ" dirty="0" err="1" smtClean="0"/>
              <a:t>Pikálek</a:t>
            </a:r>
            <a:r>
              <a:rPr lang="cs-CZ" dirty="0" smtClean="0"/>
              <a:t>, P.: Genetika v příkladech. SPN, Praha 1974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2315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2048</TotalTime>
  <Words>2444</Words>
  <Application>Microsoft Office PowerPoint</Application>
  <PresentationFormat>Předvádění na obrazovce (4:3)</PresentationFormat>
  <Paragraphs>199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Austin</vt:lpstr>
      <vt:lpstr>Snímek 1</vt:lpstr>
      <vt:lpstr>Genetika populací</vt:lpstr>
      <vt:lpstr>Populace</vt:lpstr>
      <vt:lpstr>Genofond</vt:lpstr>
      <vt:lpstr>Vlivy působící na genofond populace </vt:lpstr>
      <vt:lpstr>Vlivy působící na genofond populace</vt:lpstr>
      <vt:lpstr>Vlivy působící na genofond populace</vt:lpstr>
      <vt:lpstr>Vlivy působící na genofond populace</vt:lpstr>
      <vt:lpstr>Typy populací</vt:lpstr>
      <vt:lpstr>Typy populací</vt:lpstr>
      <vt:lpstr>Typy populací</vt:lpstr>
      <vt:lpstr>Typy populací</vt:lpstr>
      <vt:lpstr>V autogamické populaci přibývá homozygotů</vt:lpstr>
      <vt:lpstr>Inbreeding, incest</vt:lpstr>
      <vt:lpstr>Je lidská populace dokonale panmiktická?</vt:lpstr>
      <vt:lpstr>Cystická fibrózy, gen CFTR</vt:lpstr>
      <vt:lpstr>Proč nejsou alely způsobující geneticky podmíněná onemocnění eliminovány selekcí?</vt:lpstr>
      <vt:lpstr>Proč nás ohrožují mutace, které našim předkům pomáhaly přežít?</vt:lpstr>
      <vt:lpstr>Genetika x ochrana přírody</vt:lpstr>
      <vt:lpstr>Zákon Hardyho-Weinbergův </vt:lpstr>
      <vt:lpstr>Zákon Hardyho-Weinbergův</vt:lpstr>
      <vt:lpstr>Zákon Hardyho-Weinbergův</vt:lpstr>
      <vt:lpstr>Příklad 1</vt:lpstr>
      <vt:lpstr>Řešení příkladu 1</vt:lpstr>
      <vt:lpstr>Řešení příkladu 1</vt:lpstr>
      <vt:lpstr>Příklad 2</vt:lpstr>
      <vt:lpstr>Řešení příkladu 2: </vt:lpstr>
      <vt:lpstr>Řešení příkladu 2</vt:lpstr>
      <vt:lpstr>Příklad 3</vt:lpstr>
      <vt:lpstr>Řešení příkladu 3</vt:lpstr>
      <vt:lpstr>Příklad 4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 populací</dc:title>
  <dc:creator>VPCEC3M1</dc:creator>
  <cp:lastModifiedBy>Dum</cp:lastModifiedBy>
  <cp:revision>26</cp:revision>
  <dcterms:created xsi:type="dcterms:W3CDTF">2013-07-10T10:19:29Z</dcterms:created>
  <dcterms:modified xsi:type="dcterms:W3CDTF">2014-02-16T18:01:47Z</dcterms:modified>
</cp:coreProperties>
</file>