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503545-BD20-47C7-90CD-836AB9A03D64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5E76F-476F-4A14-8B53-E3CE45C5DE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56838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85B2EF-903C-42C3-93CC-DCEB06E9781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5E76F-476F-4A14-8B53-E3CE45C5DEC6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25265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sel.cz/index.php?clanek=1718" TargetMode="External"/><Relationship Id="rId2" Type="http://schemas.openxmlformats.org/officeDocument/2006/relationships/hyperlink" Target="http://www.osel.cz/index.php?clanek=160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://www.osel.cz/index.php?clanek=188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331640" y="1340768"/>
          <a:ext cx="6697662" cy="5147864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866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9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6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Geneticky modifikované organismy  (VY_32_INOVACE_05.02.20)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9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RNDr. Helena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Trkalová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9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Genetika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9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Čtvrtý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9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Prezentace je určena pro výuku genetiky v hodinách biologie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a biologického semináře ve vyšších ročnících gymnázia. Předpokládá určitou úroveň znalostí přírodních věd. Objasňuje význam biotechnologií, principy genového inženýrství, ukazuje příklady použití GMO.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1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předpokládá znalosti studentů z oblasti genetiky, molekulární biologie, biotechnologií. Slouží k aktivizaci studentů. Ukazuje praktický dopad biotechnologii na konkrétní oblasti života. Je zmíněn i legislativní rámec používání GMO. 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Časová dotace včetně brainstormingu a skupinové práce 2 hodiny.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GMO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Geneticky modifikované organismy, geneticky modifikované rostliny, biotechnologie, genové manipulace, genové inženýrství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07804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6600"/>
                </a:solidFill>
                <a:latin typeface="Tahoma" pitchFamily="34" charset="0"/>
              </a:rPr>
              <a:t>Genetické technologie v našem životě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21. století můžeme označit jako století biotechnologií</a:t>
            </a:r>
          </a:p>
          <a:p>
            <a:r>
              <a:rPr lang="cs-CZ" dirty="0" smtClean="0"/>
              <a:t>Rozvoj biotechnologií je podmíněn</a:t>
            </a:r>
          </a:p>
          <a:p>
            <a:pPr lvl="1"/>
            <a:r>
              <a:rPr lang="cs-CZ" dirty="0" smtClean="0"/>
              <a:t>Objevem genu</a:t>
            </a:r>
          </a:p>
          <a:p>
            <a:pPr lvl="1"/>
            <a:r>
              <a:rPr lang="cs-CZ" dirty="0" smtClean="0"/>
              <a:t>Víme, co je gen fyzicky</a:t>
            </a:r>
          </a:p>
          <a:p>
            <a:pPr lvl="1"/>
            <a:r>
              <a:rPr lang="cs-CZ" dirty="0" smtClean="0"/>
              <a:t>Umíme manipulovat s geny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1061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již víte o geneticky modifikovaných rostlinách?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Pokuste se napsat co nejvíc titulků pro článek, který budete připravovat pro populárně naučný časopis. Článek by se měl zabývat problematikou GMO.</a:t>
            </a:r>
          </a:p>
          <a:p>
            <a:pPr lvl="5"/>
            <a:r>
              <a:rPr lang="cs-CZ" i="1" dirty="0" smtClean="0"/>
              <a:t>(brainstorming)</a:t>
            </a:r>
            <a:endParaRPr lang="cs-CZ" i="1" dirty="0"/>
          </a:p>
        </p:txBody>
      </p:sp>
    </p:spTree>
    <p:extLst>
      <p:ext uri="{BB962C8B-B14F-4D97-AF65-F5344CB8AC3E}">
        <p14:creationId xmlns="" xmlns:p14="http://schemas.microsoft.com/office/powerpoint/2010/main" val="305627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FF6600"/>
                </a:solidFill>
                <a:latin typeface="Tahoma" pitchFamily="34" charset="0"/>
              </a:rPr>
              <a:t>Genové inženýrství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Geneticky modifikované organismy vznikají </a:t>
            </a:r>
            <a:r>
              <a:rPr lang="cs-CZ" dirty="0"/>
              <a:t> </a:t>
            </a:r>
            <a:r>
              <a:rPr lang="cs-CZ" b="1" dirty="0" smtClean="0"/>
              <a:t>cíleným zásahem </a:t>
            </a:r>
            <a:r>
              <a:rPr lang="cs-CZ" b="1" dirty="0"/>
              <a:t>do dědičné informace vybraného organismu</a:t>
            </a:r>
            <a:r>
              <a:rPr lang="cs-CZ" dirty="0"/>
              <a:t> – bakterie, rostliny nebo </a:t>
            </a:r>
            <a:r>
              <a:rPr lang="cs-CZ" dirty="0" smtClean="0"/>
              <a:t>živočicha.</a:t>
            </a:r>
          </a:p>
          <a:p>
            <a:r>
              <a:rPr lang="cs-CZ" b="1" dirty="0" smtClean="0"/>
              <a:t>Které objevy předchází rozvoji metod genového inženýrství ?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278225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744" cy="1143000"/>
          </a:xfrm>
        </p:spPr>
        <p:txBody>
          <a:bodyPr/>
          <a:lstStyle/>
          <a:p>
            <a:r>
              <a:rPr lang="cs-CZ" dirty="0" smtClean="0"/>
              <a:t>Důležité objevy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6777317" cy="424847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Genetické manipulace jsou často vnímány jako novinka. Příroda podobné postupy zná ale už odnepaměti a člověk jich využíval při výrobě vína, piva i sýrů. Cíleně však zasahuje člověk do genetické informace jen posledních několik desítek let. K této dovednosti dospěl postupně. Nejprve musely být objeveny patřičné nástroje, jež genetické manipulace umožňují: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 </a:t>
            </a:r>
            <a:r>
              <a:rPr lang="cs-CZ" dirty="0"/>
              <a:t>roce 1967 objevení </a:t>
            </a:r>
            <a:r>
              <a:rPr lang="cs-CZ" b="1" dirty="0">
                <a:solidFill>
                  <a:schemeClr val="tx1"/>
                </a:solidFill>
              </a:rPr>
              <a:t>RNA polymerázy</a:t>
            </a:r>
            <a:r>
              <a:rPr lang="cs-CZ" b="1" dirty="0"/>
              <a:t> .</a:t>
            </a:r>
          </a:p>
          <a:p>
            <a:r>
              <a:rPr lang="cs-CZ" dirty="0"/>
              <a:t>V roce 1970 objevení </a:t>
            </a:r>
            <a:r>
              <a:rPr lang="cs-CZ" b="1" dirty="0"/>
              <a:t>reverzní transkriptázy</a:t>
            </a:r>
            <a:r>
              <a:rPr lang="cs-CZ" dirty="0"/>
              <a:t>.</a:t>
            </a:r>
          </a:p>
          <a:p>
            <a:r>
              <a:rPr lang="cs-CZ" dirty="0"/>
              <a:t>V roce 1973 dokázali vědci do DNA viru </a:t>
            </a:r>
            <a:r>
              <a:rPr lang="cs-CZ" b="1" dirty="0"/>
              <a:t>začlenit geny fága lambda a galaktózový operon </a:t>
            </a:r>
            <a:r>
              <a:rPr lang="cs-CZ" b="1" dirty="0" err="1"/>
              <a:t>Escherichia</a:t>
            </a:r>
            <a:r>
              <a:rPr lang="cs-CZ" b="1" dirty="0"/>
              <a:t> coli</a:t>
            </a:r>
            <a:r>
              <a:rPr lang="cs-CZ" dirty="0"/>
              <a:t> a umožnili tak využití virů pro genové inženýrství.</a:t>
            </a:r>
          </a:p>
          <a:p>
            <a:r>
              <a:rPr lang="cs-CZ" dirty="0"/>
              <a:t>V roce 1977 objevení </a:t>
            </a:r>
            <a:r>
              <a:rPr lang="cs-CZ" b="1" dirty="0"/>
              <a:t>RNA sestřihu.</a:t>
            </a:r>
          </a:p>
          <a:p>
            <a:r>
              <a:rPr lang="cs-CZ" dirty="0"/>
              <a:t>V roce 2003 přečtení </a:t>
            </a:r>
            <a:r>
              <a:rPr lang="cs-CZ" b="1" dirty="0"/>
              <a:t>lidského genomu</a:t>
            </a:r>
          </a:p>
        </p:txBody>
      </p:sp>
    </p:spTree>
    <p:extLst>
      <p:ext uri="{BB962C8B-B14F-4D97-AF65-F5344CB8AC3E}">
        <p14:creationId xmlns="" xmlns:p14="http://schemas.microsoft.com/office/powerpoint/2010/main" val="2389553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Genové manipulace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FF6600"/>
              </a:buClr>
              <a:buSzPct val="60000"/>
              <a:buFont typeface="Wingdings" pitchFamily="2" charset="2"/>
              <a:buChar char="q"/>
            </a:pPr>
            <a:r>
              <a:rPr lang="cs-CZ" sz="2000" dirty="0">
                <a:solidFill>
                  <a:srgbClr val="003300"/>
                </a:solidFill>
                <a:cs typeface="Tahoma" pitchFamily="34" charset="0"/>
              </a:rPr>
              <a:t>V </a:t>
            </a:r>
            <a:r>
              <a:rPr lang="cs-CZ" dirty="0">
                <a:solidFill>
                  <a:srgbClr val="003300"/>
                </a:solidFill>
                <a:cs typeface="Tahoma" pitchFamily="34" charset="0"/>
              </a:rPr>
              <a:t>70. </a:t>
            </a:r>
            <a:r>
              <a:rPr lang="cs-CZ" dirty="0" smtClean="0">
                <a:solidFill>
                  <a:srgbClr val="003300"/>
                </a:solidFill>
                <a:cs typeface="Tahoma" pitchFamily="34" charset="0"/>
              </a:rPr>
              <a:t>letech tak  </a:t>
            </a:r>
            <a:r>
              <a:rPr lang="cs-CZ" dirty="0">
                <a:solidFill>
                  <a:srgbClr val="003300"/>
                </a:solidFill>
                <a:cs typeface="Tahoma" pitchFamily="34" charset="0"/>
              </a:rPr>
              <a:t>byla objevena metoda stříhání a opětovného skládání jednotlivých genů a jejich přenos z jedné buňky do druhé</a:t>
            </a:r>
          </a:p>
          <a:p>
            <a:pPr>
              <a:buClr>
                <a:srgbClr val="FF6600"/>
              </a:buClr>
              <a:buSzPct val="60000"/>
              <a:buFont typeface="Wingdings" pitchFamily="2" charset="2"/>
              <a:buChar char="q"/>
            </a:pPr>
            <a:r>
              <a:rPr lang="cs-CZ" dirty="0">
                <a:solidFill>
                  <a:srgbClr val="003300"/>
                </a:solidFill>
                <a:cs typeface="Tahoma" pitchFamily="34" charset="0"/>
              </a:rPr>
              <a:t> Následně bylo umožněno technologické využití genetických </a:t>
            </a:r>
            <a:r>
              <a:rPr lang="cs-CZ" dirty="0" smtClean="0">
                <a:solidFill>
                  <a:srgbClr val="003300"/>
                </a:solidFill>
                <a:cs typeface="Tahoma" pitchFamily="34" charset="0"/>
              </a:rPr>
              <a:t>poznatků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7452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024744" cy="11430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Jaké vlastnosti mohou získat GMR?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00808"/>
            <a:ext cx="6777317" cy="4131821"/>
          </a:xfrm>
        </p:spPr>
        <p:txBody>
          <a:bodyPr>
            <a:normAutofit fontScale="92500"/>
          </a:bodyPr>
          <a:lstStyle/>
          <a:p>
            <a:pPr marL="609600" indent="-609600"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K</a:t>
            </a:r>
            <a:r>
              <a:rPr lang="cs-CZ" dirty="0" smtClean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valitnější a výnosnější odrůdy </a:t>
            </a:r>
          </a:p>
          <a:p>
            <a:pPr marL="609600" indent="-609600"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 smtClean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Rezistence </a:t>
            </a:r>
            <a:r>
              <a:rPr lang="cs-CZ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k chorobám a škůdcům</a:t>
            </a:r>
          </a:p>
          <a:p>
            <a:pPr marL="609600" indent="-609600"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Tolerance k herbicidům, teplotním stresům, zamokřeným a zasoleným půdám</a:t>
            </a:r>
          </a:p>
          <a:p>
            <a:pPr marL="609600" indent="-609600"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Prodloužení  doby dozrávání ovoce, skladových brambor, řezaných květů</a:t>
            </a:r>
          </a:p>
          <a:p>
            <a:pPr marL="609600" indent="-609600"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Redukce vypadávání semen</a:t>
            </a:r>
          </a:p>
          <a:p>
            <a:pPr marL="609600" indent="-609600"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Zvýšení obsahu minerálů, vitamínů a protinádorových látek</a:t>
            </a:r>
          </a:p>
          <a:p>
            <a:pPr marL="609600" indent="-609600"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Změna architektury rostliny (trpasličí vzhled)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592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Jak lze zjistit přítomnost GMO např. v potravinách?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Detekce GMO je založena na přítomnosti introdukovaných genů</a:t>
            </a:r>
          </a:p>
          <a:p>
            <a:r>
              <a:rPr lang="cs-CZ" dirty="0" smtClean="0"/>
              <a:t>Provádí se tzv. ELISA test</a:t>
            </a:r>
          </a:p>
          <a:p>
            <a:r>
              <a:rPr lang="cs-CZ" dirty="0">
                <a:solidFill>
                  <a:srgbClr val="FF6600"/>
                </a:solidFill>
              </a:rPr>
              <a:t>ELISA</a:t>
            </a:r>
            <a:r>
              <a:rPr lang="cs-CZ" dirty="0">
                <a:solidFill>
                  <a:srgbClr val="003300"/>
                </a:solidFill>
              </a:rPr>
              <a:t>-(enzyme-</a:t>
            </a:r>
            <a:r>
              <a:rPr lang="cs-CZ" dirty="0" err="1">
                <a:solidFill>
                  <a:srgbClr val="003300"/>
                </a:solidFill>
              </a:rPr>
              <a:t>linked</a:t>
            </a:r>
            <a:r>
              <a:rPr lang="cs-CZ" dirty="0">
                <a:solidFill>
                  <a:srgbClr val="003300"/>
                </a:solidFill>
              </a:rPr>
              <a:t> </a:t>
            </a:r>
            <a:r>
              <a:rPr lang="cs-CZ" dirty="0" err="1">
                <a:solidFill>
                  <a:srgbClr val="003300"/>
                </a:solidFill>
              </a:rPr>
              <a:t>immunosorbent</a:t>
            </a:r>
            <a:r>
              <a:rPr lang="cs-CZ" dirty="0">
                <a:solidFill>
                  <a:srgbClr val="003300"/>
                </a:solidFill>
              </a:rPr>
              <a:t> </a:t>
            </a:r>
            <a:r>
              <a:rPr lang="cs-CZ" dirty="0" err="1">
                <a:solidFill>
                  <a:srgbClr val="003300"/>
                </a:solidFill>
              </a:rPr>
              <a:t>assay</a:t>
            </a:r>
            <a:r>
              <a:rPr lang="cs-CZ" dirty="0" smtClean="0">
                <a:solidFill>
                  <a:srgbClr val="003300"/>
                </a:solidFill>
              </a:rPr>
              <a:t>)</a:t>
            </a:r>
          </a:p>
          <a:p>
            <a:r>
              <a:rPr lang="cs-CZ" dirty="0" smtClean="0">
                <a:solidFill>
                  <a:srgbClr val="003300"/>
                </a:solidFill>
              </a:rPr>
              <a:t>Je to vysoce </a:t>
            </a:r>
            <a:r>
              <a:rPr lang="cs-CZ" dirty="0">
                <a:solidFill>
                  <a:srgbClr val="003300"/>
                </a:solidFill>
              </a:rPr>
              <a:t>citlivá metoda pro zjišťování a měření antigenů a protilátek ve vzorku, případně jejich rozlišování radioaktivním nebo fluorescenčním značkovačem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43712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použití GMO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473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1143000"/>
          </a:xfrm>
        </p:spPr>
        <p:txBody>
          <a:bodyPr/>
          <a:lstStyle/>
          <a:p>
            <a:r>
              <a:rPr lang="cs-CZ" dirty="0" err="1">
                <a:solidFill>
                  <a:srgbClr val="EA4316"/>
                </a:solidFill>
              </a:rPr>
              <a:t>Bt</a:t>
            </a:r>
            <a:r>
              <a:rPr lang="cs-CZ" dirty="0">
                <a:solidFill>
                  <a:srgbClr val="EA4316"/>
                </a:solidFill>
              </a:rPr>
              <a:t> kukuřice a gen </a:t>
            </a:r>
            <a:r>
              <a:rPr lang="cs-CZ" dirty="0" err="1">
                <a:solidFill>
                  <a:srgbClr val="EA4316"/>
                </a:solidFill>
              </a:rPr>
              <a:t>cry</a:t>
            </a:r>
            <a:r>
              <a:rPr lang="cs-CZ" dirty="0">
                <a:solidFill>
                  <a:srgbClr val="EA4316"/>
                </a:solidFill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608512"/>
          </a:xfrm>
        </p:spPr>
        <p:txBody>
          <a:bodyPr>
            <a:normAutofit fontScale="92500" lnSpcReduction="20000"/>
          </a:bodyPr>
          <a:lstStyle/>
          <a:p>
            <a:r>
              <a:rPr lang="cs-CZ" dirty="0" err="1"/>
              <a:t>Bt</a:t>
            </a:r>
            <a:r>
              <a:rPr lang="cs-CZ" dirty="0"/>
              <a:t> kukuřice je populární geneticky upravená odrůda, která v sobě nese gen </a:t>
            </a:r>
            <a:r>
              <a:rPr lang="cs-CZ" dirty="0" err="1"/>
              <a:t>cry</a:t>
            </a:r>
            <a:r>
              <a:rPr lang="cs-CZ" dirty="0"/>
              <a:t> z aerobní půdní bakterie </a:t>
            </a:r>
            <a:r>
              <a:rPr lang="cs-CZ" dirty="0" err="1"/>
              <a:t>Bacillus</a:t>
            </a:r>
            <a:r>
              <a:rPr lang="cs-CZ" dirty="0"/>
              <a:t> </a:t>
            </a:r>
            <a:r>
              <a:rPr lang="cs-CZ" dirty="0" err="1"/>
              <a:t>thuringiensis</a:t>
            </a:r>
            <a:r>
              <a:rPr lang="cs-CZ" dirty="0"/>
              <a:t>, náležející k velké vývojové linii bakterií </a:t>
            </a:r>
            <a:r>
              <a:rPr lang="cs-CZ" dirty="0" err="1"/>
              <a:t>Firmicuta</a:t>
            </a:r>
            <a:r>
              <a:rPr lang="cs-CZ" dirty="0"/>
              <a:t>. </a:t>
            </a:r>
          </a:p>
          <a:p>
            <a:r>
              <a:rPr lang="cs-CZ" dirty="0" smtClean="0"/>
              <a:t>Tento </a:t>
            </a:r>
            <a:r>
              <a:rPr lang="cs-CZ" dirty="0"/>
              <a:t>gen kóduje protein </a:t>
            </a:r>
            <a:r>
              <a:rPr lang="cs-CZ" dirty="0" err="1"/>
              <a:t>Cry</a:t>
            </a:r>
            <a:r>
              <a:rPr lang="cs-CZ" dirty="0"/>
              <a:t>, zajímavý krystalizující endotoxin, který funguje na skupiny hmyzu s dokonalou proměnou – například na motýly, dvoukřídlé nebo brouky. </a:t>
            </a:r>
          </a:p>
          <a:p>
            <a:r>
              <a:rPr lang="cs-CZ" dirty="0"/>
              <a:t>Bakterie rodu </a:t>
            </a:r>
            <a:r>
              <a:rPr lang="cs-CZ" dirty="0" err="1"/>
              <a:t>Bacillus</a:t>
            </a:r>
            <a:r>
              <a:rPr lang="cs-CZ" dirty="0"/>
              <a:t> rády vytvářejí endospory, trvanlivé útvary, v jejichž podobě mohou přežít nepříznivé podmínky.</a:t>
            </a:r>
          </a:p>
          <a:p>
            <a:r>
              <a:rPr lang="cs-CZ" dirty="0"/>
              <a:t> </a:t>
            </a:r>
            <a:r>
              <a:rPr lang="cs-CZ" dirty="0" err="1"/>
              <a:t>Bacillus</a:t>
            </a:r>
            <a:r>
              <a:rPr lang="cs-CZ" dirty="0"/>
              <a:t> </a:t>
            </a:r>
            <a:r>
              <a:rPr lang="cs-CZ" dirty="0" err="1"/>
              <a:t>thuringiensis</a:t>
            </a:r>
            <a:r>
              <a:rPr lang="cs-CZ" dirty="0"/>
              <a:t> vytváří </a:t>
            </a:r>
            <a:r>
              <a:rPr lang="cs-CZ" dirty="0" err="1"/>
              <a:t>protihmyzové</a:t>
            </a:r>
            <a:r>
              <a:rPr lang="cs-CZ" dirty="0"/>
              <a:t> proteiny </a:t>
            </a:r>
            <a:r>
              <a:rPr lang="cs-CZ" dirty="0" err="1"/>
              <a:t>Cry</a:t>
            </a:r>
            <a:r>
              <a:rPr lang="cs-CZ" dirty="0"/>
              <a:t> právě před sporulací. Není náhoda, že mimo jiné běžně žije na povrchu rostlin a také uvnitř housenek některých motýlů.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7727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1143000"/>
          </a:xfrm>
        </p:spPr>
        <p:txBody>
          <a:bodyPr/>
          <a:lstStyle/>
          <a:p>
            <a:r>
              <a:rPr lang="cs-CZ" dirty="0" err="1">
                <a:solidFill>
                  <a:srgbClr val="EA4316"/>
                </a:solidFill>
              </a:rPr>
              <a:t>Bt</a:t>
            </a:r>
            <a:r>
              <a:rPr lang="cs-CZ" dirty="0">
                <a:solidFill>
                  <a:srgbClr val="EA4316"/>
                </a:solidFill>
              </a:rPr>
              <a:t> kukuřice a gen </a:t>
            </a:r>
            <a:r>
              <a:rPr lang="cs-CZ" dirty="0" err="1">
                <a:solidFill>
                  <a:srgbClr val="EA4316"/>
                </a:solidFill>
              </a:rPr>
              <a:t>cry</a:t>
            </a:r>
            <a:r>
              <a:rPr lang="cs-CZ" dirty="0">
                <a:solidFill>
                  <a:srgbClr val="EA4316"/>
                </a:solidFill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16832"/>
            <a:ext cx="6777317" cy="4392488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Toxinu </a:t>
            </a:r>
            <a:r>
              <a:rPr lang="cs-CZ" dirty="0" err="1"/>
              <a:t>Cry</a:t>
            </a:r>
            <a:r>
              <a:rPr lang="cs-CZ" dirty="0"/>
              <a:t> si časem povšimli zemědělci a vyrobili si na jeho bázi postřiky. Ty jsou chváleny jako přátelské vůči životnímu prostředí, protože jsou velmi specifické a podle nedávných výzkumů ke svému působení potřebují střevní bakterie cílové larvy.</a:t>
            </a:r>
          </a:p>
          <a:p>
            <a:r>
              <a:rPr lang="cs-CZ" dirty="0"/>
              <a:t> V poslední době se například hojně využívá postřik s kmenem </a:t>
            </a:r>
            <a:r>
              <a:rPr lang="cs-CZ" dirty="0" err="1"/>
              <a:t>Bacillus</a:t>
            </a:r>
            <a:r>
              <a:rPr lang="cs-CZ" dirty="0"/>
              <a:t> </a:t>
            </a:r>
            <a:r>
              <a:rPr lang="cs-CZ" dirty="0" err="1"/>
              <a:t>thuringiensis</a:t>
            </a:r>
            <a:r>
              <a:rPr lang="cs-CZ" dirty="0"/>
              <a:t> </a:t>
            </a:r>
            <a:r>
              <a:rPr lang="cs-CZ" dirty="0" err="1"/>
              <a:t>serovar</a:t>
            </a:r>
            <a:r>
              <a:rPr lang="cs-CZ" dirty="0"/>
              <a:t> </a:t>
            </a:r>
            <a:r>
              <a:rPr lang="cs-CZ" dirty="0" err="1"/>
              <a:t>israelensis</a:t>
            </a:r>
            <a:r>
              <a:rPr lang="cs-CZ" dirty="0"/>
              <a:t>, jako bič na larvy komárů přenášejících malárii. I on bývá veleben za přátelský vztah k životnímu prostředí.</a:t>
            </a:r>
            <a:br>
              <a:rPr lang="cs-CZ" dirty="0"/>
            </a:br>
            <a:r>
              <a:rPr lang="cs-CZ" dirty="0"/>
              <a:t> </a:t>
            </a:r>
          </a:p>
          <a:p>
            <a:r>
              <a:rPr lang="cs-CZ" dirty="0" err="1"/>
              <a:t>Cry</a:t>
            </a:r>
            <a:r>
              <a:rPr lang="cs-CZ" dirty="0"/>
              <a:t> nakonec zaujal genetické inženýry, kteří jej vložili právě do </a:t>
            </a:r>
            <a:r>
              <a:rPr lang="cs-CZ" dirty="0" err="1"/>
              <a:t>Bt</a:t>
            </a:r>
            <a:r>
              <a:rPr lang="cs-CZ" dirty="0"/>
              <a:t> kukuřice. </a:t>
            </a:r>
            <a:endParaRPr lang="cs-CZ" dirty="0" smtClean="0"/>
          </a:p>
          <a:p>
            <a:r>
              <a:rPr lang="cs-CZ" dirty="0" smtClean="0"/>
              <a:t>Jedním </a:t>
            </a:r>
            <a:r>
              <a:rPr lang="cs-CZ" dirty="0"/>
              <a:t>z úhlavních protivníků kukuřičných polí je zavíječ kukuřičný (</a:t>
            </a:r>
            <a:r>
              <a:rPr lang="cs-CZ" dirty="0" err="1"/>
              <a:t>european</a:t>
            </a:r>
            <a:r>
              <a:rPr lang="cs-CZ" dirty="0"/>
              <a:t> </a:t>
            </a:r>
            <a:r>
              <a:rPr lang="cs-CZ" dirty="0" err="1"/>
              <a:t>corn</a:t>
            </a:r>
            <a:r>
              <a:rPr lang="cs-CZ" dirty="0"/>
              <a:t> </a:t>
            </a:r>
            <a:r>
              <a:rPr lang="cs-CZ" dirty="0" err="1"/>
              <a:t>borer</a:t>
            </a:r>
            <a:r>
              <a:rPr lang="cs-CZ" dirty="0"/>
              <a:t>, </a:t>
            </a:r>
            <a:r>
              <a:rPr lang="cs-CZ" dirty="0" err="1"/>
              <a:t>Ostrinia</a:t>
            </a:r>
            <a:r>
              <a:rPr lang="cs-CZ" dirty="0"/>
              <a:t> </a:t>
            </a:r>
            <a:r>
              <a:rPr lang="cs-CZ" dirty="0" err="1"/>
              <a:t>nubilalis</a:t>
            </a:r>
            <a:r>
              <a:rPr lang="cs-CZ" dirty="0"/>
              <a:t>), motýl se žravými housenkami, které udělají z kukuřičných klasů a stonků řešeto. </a:t>
            </a:r>
          </a:p>
          <a:p>
            <a:r>
              <a:rPr lang="cs-CZ" dirty="0"/>
              <a:t>Proti zavíječi je </a:t>
            </a:r>
            <a:r>
              <a:rPr lang="cs-CZ" dirty="0" err="1"/>
              <a:t>Cry</a:t>
            </a:r>
            <a:r>
              <a:rPr lang="cs-CZ" dirty="0"/>
              <a:t> protein, konkrétně Cry1Ab ideální.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6459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 err="1" smtClean="0"/>
              <a:t>Bt</a:t>
            </a:r>
            <a:r>
              <a:rPr lang="cs-CZ" sz="2800" dirty="0" smtClean="0"/>
              <a:t> kukuřice je oblíbeným terčem ekologických aktivistů. Ale kdo zastaví je?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Vytvořte náhodně, třeba pomocí losu, 2 stejně velké skupiny</a:t>
            </a:r>
          </a:p>
          <a:p>
            <a:r>
              <a:rPr lang="cs-CZ" dirty="0" smtClean="0"/>
              <a:t>Jedna bude představovat ekologické aktivisty, druhá bude sestavena z odborníků – genetiků</a:t>
            </a:r>
          </a:p>
          <a:p>
            <a:r>
              <a:rPr lang="cs-CZ" dirty="0" smtClean="0"/>
              <a:t>Najděte co nejvíc argumentů pro, případně proti dalšímu vyvíjení GMO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72234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>
          <a:xfrm>
            <a:off x="311150" y="669925"/>
            <a:ext cx="8153400" cy="990600"/>
          </a:xfrm>
        </p:spPr>
        <p:txBody>
          <a:bodyPr/>
          <a:lstStyle/>
          <a:p>
            <a:pPr eaLnBrk="1" hangingPunct="1">
              <a:defRPr/>
            </a:pPr>
            <a:r>
              <a:rPr lang="cs-CZ" sz="5400" dirty="0" smtClean="0">
                <a:solidFill>
                  <a:srgbClr val="FF6600"/>
                </a:solidFill>
                <a:latin typeface="Arial" charset="0"/>
              </a:rPr>
              <a:t>GM rostliny</a:t>
            </a: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611560" y="1573230"/>
            <a:ext cx="9144000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>
              <a:buClr>
                <a:srgbClr val="FF6600"/>
              </a:buClr>
              <a:buSzPct val="60000"/>
              <a:buFont typeface="Wingdings" pitchFamily="2" charset="2"/>
              <a:buChar char="q"/>
            </a:pPr>
            <a:r>
              <a:rPr lang="cs-CZ" sz="2800" dirty="0">
                <a:solidFill>
                  <a:srgbClr val="003300"/>
                </a:solidFill>
              </a:rPr>
              <a:t> </a:t>
            </a:r>
            <a:r>
              <a:rPr lang="cs-CZ" sz="2400" dirty="0">
                <a:solidFill>
                  <a:srgbClr val="003300"/>
                </a:solidFill>
              </a:rPr>
              <a:t>první GM plodina: </a:t>
            </a:r>
            <a:r>
              <a:rPr lang="cs-CZ" sz="2400" dirty="0">
                <a:solidFill>
                  <a:srgbClr val="FF6600"/>
                </a:solidFill>
              </a:rPr>
              <a:t>trvanlivé rajče  </a:t>
            </a:r>
            <a:r>
              <a:rPr lang="cs-CZ" sz="2400" dirty="0" err="1">
                <a:solidFill>
                  <a:srgbClr val="FF6600"/>
                </a:solidFill>
              </a:rPr>
              <a:t>Flavr</a:t>
            </a:r>
            <a:r>
              <a:rPr lang="cs-CZ" sz="2400" dirty="0">
                <a:solidFill>
                  <a:srgbClr val="FF6600"/>
                </a:solidFill>
              </a:rPr>
              <a:t> </a:t>
            </a:r>
            <a:r>
              <a:rPr lang="cs-CZ" sz="2400" dirty="0" err="1">
                <a:solidFill>
                  <a:srgbClr val="FF6600"/>
                </a:solidFill>
              </a:rPr>
              <a:t>Savr</a:t>
            </a:r>
            <a:endParaRPr lang="cs-CZ" sz="2400" dirty="0">
              <a:solidFill>
                <a:srgbClr val="003300"/>
              </a:solidFill>
            </a:endParaRPr>
          </a:p>
          <a:p>
            <a:pPr algn="just">
              <a:buClr>
                <a:srgbClr val="FF6600"/>
              </a:buClr>
              <a:buSzPct val="60000"/>
              <a:buFont typeface="Wingdings" pitchFamily="2" charset="2"/>
              <a:buNone/>
            </a:pPr>
            <a:r>
              <a:rPr lang="cs-CZ" sz="2400" dirty="0">
                <a:solidFill>
                  <a:srgbClr val="003300"/>
                </a:solidFill>
              </a:rPr>
              <a:t>                   - 1989 vyvinuté, na trhu v r. 1994</a:t>
            </a:r>
          </a:p>
          <a:p>
            <a:pPr algn="just"/>
            <a:r>
              <a:rPr lang="cs-CZ" sz="2400" dirty="0">
                <a:solidFill>
                  <a:srgbClr val="003300"/>
                </a:solidFill>
              </a:rPr>
              <a:t>                   - potlačená produkce </a:t>
            </a:r>
            <a:r>
              <a:rPr lang="cs-CZ" sz="2400" dirty="0" err="1">
                <a:solidFill>
                  <a:srgbClr val="003300"/>
                </a:solidFill>
              </a:rPr>
              <a:t>polygalakturonázy</a:t>
            </a:r>
            <a:r>
              <a:rPr lang="cs-CZ" sz="2400" dirty="0">
                <a:solidFill>
                  <a:srgbClr val="003300"/>
                </a:solidFill>
              </a:rPr>
              <a:t>    </a:t>
            </a:r>
          </a:p>
          <a:p>
            <a:pPr algn="just"/>
            <a:r>
              <a:rPr lang="cs-CZ" sz="2400" dirty="0">
                <a:solidFill>
                  <a:srgbClr val="003300"/>
                </a:solidFill>
              </a:rPr>
              <a:t>                     (příčina měknutí a hnití) vložením </a:t>
            </a:r>
          </a:p>
          <a:p>
            <a:pPr algn="just"/>
            <a:r>
              <a:rPr lang="cs-CZ" sz="2400" dirty="0">
                <a:solidFill>
                  <a:srgbClr val="003300"/>
                </a:solidFill>
              </a:rPr>
              <a:t>                     ,,</a:t>
            </a:r>
            <a:r>
              <a:rPr lang="cs-CZ" sz="2400" dirty="0" err="1">
                <a:solidFill>
                  <a:srgbClr val="003300"/>
                </a:solidFill>
              </a:rPr>
              <a:t>antisense</a:t>
            </a:r>
            <a:r>
              <a:rPr lang="cs-CZ" sz="2400" dirty="0">
                <a:solidFill>
                  <a:srgbClr val="003300"/>
                </a:solidFill>
              </a:rPr>
              <a:t>“ genu (uměle vytvořen)</a:t>
            </a:r>
          </a:p>
          <a:p>
            <a:pPr algn="just"/>
            <a:r>
              <a:rPr lang="cs-CZ" sz="2400" dirty="0">
                <a:solidFill>
                  <a:srgbClr val="003300"/>
                </a:solidFill>
              </a:rPr>
              <a:t>                   - na trhu neuspělo</a:t>
            </a:r>
            <a:r>
              <a:rPr lang="cs-CZ" sz="2000" dirty="0">
                <a:solidFill>
                  <a:srgbClr val="003300"/>
                </a:solidFill>
              </a:rPr>
              <a:t>.</a:t>
            </a:r>
          </a:p>
        </p:txBody>
      </p:sp>
      <p:sp>
        <p:nvSpPr>
          <p:cNvPr id="39940" name="Text Box 7"/>
          <p:cNvSpPr txBox="1">
            <a:spLocks noChangeArrowheads="1"/>
          </p:cNvSpPr>
          <p:nvPr/>
        </p:nvSpPr>
        <p:spPr bwMode="auto">
          <a:xfrm>
            <a:off x="755576" y="4149080"/>
            <a:ext cx="7704856" cy="1495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just" eaLnBrk="1" hangingPunct="1">
              <a:lnSpc>
                <a:spcPct val="120000"/>
              </a:lnSpc>
              <a:buClr>
                <a:srgbClr val="FF6600"/>
              </a:buClr>
              <a:buSzPct val="60000"/>
              <a:buFont typeface="Wingdings" pitchFamily="2" charset="2"/>
              <a:buChar char="q"/>
            </a:pPr>
            <a:r>
              <a:rPr lang="cs-CZ" sz="2800" dirty="0">
                <a:solidFill>
                  <a:srgbClr val="003300"/>
                </a:solidFill>
              </a:rPr>
              <a:t> </a:t>
            </a:r>
            <a:r>
              <a:rPr lang="cs-CZ" dirty="0">
                <a:solidFill>
                  <a:srgbClr val="003300"/>
                </a:solidFill>
              </a:rPr>
              <a:t>další GM rostliny: 70% GM rostl.:  </a:t>
            </a:r>
            <a:endParaRPr lang="cs-CZ" dirty="0" smtClean="0">
              <a:solidFill>
                <a:srgbClr val="003300"/>
              </a:solidFill>
            </a:endParaRPr>
          </a:p>
          <a:p>
            <a:pPr algn="just" eaLnBrk="1" hangingPunct="1">
              <a:lnSpc>
                <a:spcPct val="120000"/>
              </a:lnSpc>
              <a:buClr>
                <a:srgbClr val="FF6600"/>
              </a:buClr>
              <a:buSzPct val="60000"/>
            </a:pPr>
            <a:r>
              <a:rPr lang="cs-CZ" dirty="0">
                <a:solidFill>
                  <a:srgbClr val="003300"/>
                </a:solidFill>
              </a:rPr>
              <a:t>	</a:t>
            </a:r>
            <a:r>
              <a:rPr lang="cs-CZ" dirty="0" smtClean="0">
                <a:solidFill>
                  <a:srgbClr val="003300"/>
                </a:solidFill>
              </a:rPr>
              <a:t>- </a:t>
            </a:r>
            <a:r>
              <a:rPr lang="cs-CZ" dirty="0" err="1">
                <a:solidFill>
                  <a:srgbClr val="003300"/>
                </a:solidFill>
              </a:rPr>
              <a:t>Bt</a:t>
            </a:r>
            <a:r>
              <a:rPr lang="cs-CZ" dirty="0">
                <a:solidFill>
                  <a:srgbClr val="003300"/>
                </a:solidFill>
              </a:rPr>
              <a:t> rostliny: odolnost proti hmyzu</a:t>
            </a:r>
          </a:p>
          <a:p>
            <a:pPr eaLnBrk="1" hangingPunct="1">
              <a:lnSpc>
                <a:spcPct val="120000"/>
              </a:lnSpc>
            </a:pPr>
            <a:r>
              <a:rPr lang="cs-CZ" dirty="0">
                <a:solidFill>
                  <a:srgbClr val="003300"/>
                </a:solidFill>
              </a:rPr>
              <a:t> </a:t>
            </a:r>
            <a:r>
              <a:rPr lang="cs-CZ" dirty="0" smtClean="0">
                <a:solidFill>
                  <a:srgbClr val="003300"/>
                </a:solidFill>
              </a:rPr>
              <a:t>	- </a:t>
            </a:r>
            <a:r>
              <a:rPr lang="cs-CZ" dirty="0">
                <a:solidFill>
                  <a:srgbClr val="003300"/>
                </a:solidFill>
              </a:rPr>
              <a:t>odolnost proti konkrétním </a:t>
            </a:r>
            <a:r>
              <a:rPr lang="cs-CZ" dirty="0" smtClean="0">
                <a:solidFill>
                  <a:srgbClr val="003300"/>
                </a:solidFill>
              </a:rPr>
              <a:t> </a:t>
            </a:r>
            <a:r>
              <a:rPr lang="cs-CZ" dirty="0">
                <a:solidFill>
                  <a:srgbClr val="003300"/>
                </a:solidFill>
              </a:rPr>
              <a:t>herbicidům</a:t>
            </a:r>
          </a:p>
        </p:txBody>
      </p:sp>
    </p:spTree>
    <p:extLst>
      <p:ext uri="{BB962C8B-B14F-4D97-AF65-F5344CB8AC3E}">
        <p14:creationId xmlns="" xmlns:p14="http://schemas.microsoft.com/office/powerpoint/2010/main" val="32297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/>
          </p:nvPr>
        </p:nvSpPr>
        <p:spPr>
          <a:xfrm>
            <a:off x="827584" y="1196752"/>
            <a:ext cx="9144000" cy="990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dirty="0" smtClean="0">
                <a:solidFill>
                  <a:srgbClr val="FF6600"/>
                </a:solidFill>
                <a:latin typeface="Arial" charset="0"/>
              </a:rPr>
              <a:t>Odolnost proti herbicidům</a:t>
            </a:r>
            <a:r>
              <a:rPr lang="cs-CZ" sz="4000" dirty="0" smtClean="0">
                <a:solidFill>
                  <a:srgbClr val="003300"/>
                </a:solidFill>
                <a:latin typeface="Arial" charset="0"/>
              </a:rPr>
              <a:t/>
            </a:r>
            <a:br>
              <a:rPr lang="cs-CZ" sz="4000" dirty="0" smtClean="0">
                <a:solidFill>
                  <a:srgbClr val="003300"/>
                </a:solidFill>
                <a:latin typeface="Arial" charset="0"/>
              </a:rPr>
            </a:br>
            <a:endParaRPr lang="cs-CZ" sz="4000" dirty="0" smtClean="0">
              <a:solidFill>
                <a:srgbClr val="003300"/>
              </a:solidFill>
              <a:latin typeface="Arial" charset="0"/>
            </a:endParaRPr>
          </a:p>
        </p:txBody>
      </p:sp>
      <p:sp>
        <p:nvSpPr>
          <p:cNvPr id="4198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539552" y="1700808"/>
            <a:ext cx="8964612" cy="4525962"/>
          </a:xfrm>
          <a:noFill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dirty="0" smtClean="0">
              <a:latin typeface="Arial" charset="0"/>
            </a:endParaRPr>
          </a:p>
          <a:p>
            <a:pPr eaLnBrk="1" hangingPunct="1">
              <a:lnSpc>
                <a:spcPct val="120000"/>
              </a:lnSpc>
              <a:buClr>
                <a:srgbClr val="FF6600"/>
              </a:buClr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003300"/>
                </a:solidFill>
                <a:latin typeface="Tahoma" pitchFamily="34" charset="0"/>
              </a:rPr>
              <a:t> </a:t>
            </a:r>
            <a:r>
              <a:rPr lang="cs-CZ" dirty="0" err="1" smtClean="0">
                <a:solidFill>
                  <a:srgbClr val="003300"/>
                </a:solidFill>
                <a:latin typeface="Tahoma" pitchFamily="34" charset="0"/>
              </a:rPr>
              <a:t>Roundup</a:t>
            </a:r>
            <a:r>
              <a:rPr lang="cs-CZ" dirty="0" smtClean="0">
                <a:solidFill>
                  <a:srgbClr val="003300"/>
                </a:solidFill>
                <a:latin typeface="Tahoma" pitchFamily="34" charset="0"/>
              </a:rPr>
              <a:t> </a:t>
            </a:r>
            <a:r>
              <a:rPr lang="cs-CZ" dirty="0" err="1" smtClean="0">
                <a:solidFill>
                  <a:srgbClr val="003300"/>
                </a:solidFill>
                <a:latin typeface="Tahoma" pitchFamily="34" charset="0"/>
              </a:rPr>
              <a:t>Ready</a:t>
            </a:r>
            <a:r>
              <a:rPr lang="cs-CZ" dirty="0" smtClean="0">
                <a:solidFill>
                  <a:srgbClr val="003300"/>
                </a:solidFill>
                <a:latin typeface="Tahoma" pitchFamily="34" charset="0"/>
              </a:rPr>
              <a:t> (RR) rostliny: účinná složka    </a:t>
            </a:r>
          </a:p>
          <a:p>
            <a:pPr eaLnBrk="1" hangingPunct="1">
              <a:lnSpc>
                <a:spcPct val="120000"/>
              </a:lnSpc>
              <a:buClr>
                <a:srgbClr val="FF6600"/>
              </a:buClr>
              <a:buFont typeface="Wingdings" pitchFamily="2" charset="2"/>
              <a:buNone/>
            </a:pPr>
            <a:r>
              <a:rPr lang="cs-CZ" dirty="0" smtClean="0">
                <a:solidFill>
                  <a:srgbClr val="003300"/>
                </a:solidFill>
                <a:latin typeface="Tahoma" pitchFamily="34" charset="0"/>
              </a:rPr>
              <a:t>    </a:t>
            </a:r>
            <a:r>
              <a:rPr lang="cs-CZ" dirty="0" err="1" smtClean="0">
                <a:solidFill>
                  <a:srgbClr val="003300"/>
                </a:solidFill>
                <a:latin typeface="Tahoma" pitchFamily="34" charset="0"/>
              </a:rPr>
              <a:t>Roundup</a:t>
            </a:r>
            <a:r>
              <a:rPr lang="cs-CZ" dirty="0" smtClean="0">
                <a:solidFill>
                  <a:srgbClr val="003300"/>
                </a:solidFill>
                <a:latin typeface="Tahoma" pitchFamily="34" charset="0"/>
              </a:rPr>
              <a:t> je </a:t>
            </a:r>
            <a:r>
              <a:rPr lang="cs-CZ" dirty="0" err="1" smtClean="0">
                <a:solidFill>
                  <a:srgbClr val="003300"/>
                </a:solidFill>
                <a:latin typeface="Tahoma" pitchFamily="34" charset="0"/>
              </a:rPr>
              <a:t>glyfosát</a:t>
            </a:r>
            <a:endParaRPr lang="cs-CZ" dirty="0" smtClean="0">
              <a:solidFill>
                <a:srgbClr val="003300"/>
              </a:solidFill>
              <a:latin typeface="Tahoma" pitchFamily="34" charset="0"/>
            </a:endParaRPr>
          </a:p>
          <a:p>
            <a:pPr eaLnBrk="1" hangingPunct="1">
              <a:lnSpc>
                <a:spcPct val="120000"/>
              </a:lnSpc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 smtClean="0">
                <a:solidFill>
                  <a:srgbClr val="003300"/>
                </a:solidFill>
                <a:latin typeface="Tahoma" pitchFamily="34" charset="0"/>
              </a:rPr>
              <a:t> gen pro enzym (z bakterie), který ho rozkládá, je vložen       do genetické informace rostliny → odolné rostliny</a:t>
            </a:r>
          </a:p>
          <a:p>
            <a:pPr eaLnBrk="1" hangingPunct="1">
              <a:lnSpc>
                <a:spcPct val="120000"/>
              </a:lnSpc>
              <a:buClr>
                <a:srgbClr val="FF6600"/>
              </a:buClr>
              <a:buFont typeface="Wingdings" pitchFamily="2" charset="2"/>
              <a:buChar char="q"/>
            </a:pPr>
            <a:r>
              <a:rPr lang="cs-CZ" dirty="0" smtClean="0">
                <a:solidFill>
                  <a:srgbClr val="003300"/>
                </a:solidFill>
                <a:latin typeface="Tahoma" pitchFamily="34" charset="0"/>
              </a:rPr>
              <a:t> </a:t>
            </a:r>
            <a:r>
              <a:rPr lang="cs-CZ" dirty="0" err="1" smtClean="0">
                <a:solidFill>
                  <a:srgbClr val="003300"/>
                </a:solidFill>
                <a:latin typeface="Tahoma" pitchFamily="34" charset="0"/>
              </a:rPr>
              <a:t>soja</a:t>
            </a:r>
            <a:r>
              <a:rPr lang="cs-CZ" dirty="0" smtClean="0">
                <a:solidFill>
                  <a:srgbClr val="003300"/>
                </a:solidFill>
                <a:latin typeface="Tahoma" pitchFamily="34" charset="0"/>
              </a:rPr>
              <a:t>, řepka olejná, kukuřice, bavlník</a:t>
            </a:r>
          </a:p>
        </p:txBody>
      </p:sp>
    </p:spTree>
    <p:extLst>
      <p:ext uri="{BB962C8B-B14F-4D97-AF65-F5344CB8AC3E}">
        <p14:creationId xmlns="" xmlns:p14="http://schemas.microsoft.com/office/powerpoint/2010/main" val="292909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1"/>
          </p:nvPr>
        </p:nvSpPr>
        <p:spPr>
          <a:xfrm>
            <a:off x="611560" y="1600200"/>
            <a:ext cx="9144000" cy="5257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ts val="3700"/>
              </a:spcBef>
              <a:buClr>
                <a:srgbClr val="FF6600"/>
              </a:buClr>
              <a:buFont typeface="Wingdings" pitchFamily="2" charset="2"/>
              <a:buChar char="q"/>
            </a:pPr>
            <a:r>
              <a:rPr lang="cs-CZ" sz="1800" dirty="0" smtClean="0">
                <a:solidFill>
                  <a:srgbClr val="003300"/>
                </a:solidFill>
                <a:latin typeface="Tahoma" pitchFamily="34" charset="0"/>
              </a:rPr>
              <a:t>zákon č. </a:t>
            </a:r>
            <a:r>
              <a:rPr lang="cs-CZ" sz="1800" dirty="0" smtClean="0">
                <a:solidFill>
                  <a:srgbClr val="FF6600"/>
                </a:solidFill>
                <a:latin typeface="Tahoma" pitchFamily="34" charset="0"/>
              </a:rPr>
              <a:t>78/2004 </a:t>
            </a:r>
            <a:r>
              <a:rPr lang="cs-CZ" sz="1800" dirty="0" smtClean="0">
                <a:solidFill>
                  <a:srgbClr val="003300"/>
                </a:solidFill>
                <a:latin typeface="Tahoma" pitchFamily="34" charset="0"/>
              </a:rPr>
              <a:t>Sb. </a:t>
            </a:r>
            <a:r>
              <a:rPr lang="cs-CZ" sz="1800" dirty="0" smtClean="0">
                <a:solidFill>
                  <a:srgbClr val="FF6600"/>
                </a:solidFill>
                <a:latin typeface="Tahoma" pitchFamily="34" charset="0"/>
              </a:rPr>
              <a:t>o nakládání s geneticky modifikovanými organismy a genetickými produkty</a:t>
            </a:r>
          </a:p>
          <a:p>
            <a:pPr eaLnBrk="1" hangingPunct="1">
              <a:lnSpc>
                <a:spcPct val="90000"/>
              </a:lnSpc>
              <a:spcBef>
                <a:spcPts val="3700"/>
              </a:spcBef>
              <a:buClr>
                <a:srgbClr val="FF6600"/>
              </a:buClr>
              <a:buFont typeface="Wingdings" pitchFamily="2" charset="2"/>
              <a:buChar char="q"/>
            </a:pPr>
            <a:r>
              <a:rPr lang="cs-CZ" sz="1800" dirty="0" smtClean="0">
                <a:solidFill>
                  <a:srgbClr val="003300"/>
                </a:solidFill>
                <a:latin typeface="Tahoma" pitchFamily="34" charset="0"/>
              </a:rPr>
              <a:t>prováděcí vyhláška  209/2004 Sb. o bližších podmínkách nakládání s GMO                a genetickými produkty</a:t>
            </a:r>
          </a:p>
          <a:p>
            <a:pPr eaLnBrk="1" hangingPunct="1">
              <a:lnSpc>
                <a:spcPct val="90000"/>
              </a:lnSpc>
              <a:spcBef>
                <a:spcPts val="3700"/>
              </a:spcBef>
              <a:buClr>
                <a:srgbClr val="FF6600"/>
              </a:buClr>
              <a:buFont typeface="Wingdings" pitchFamily="2" charset="2"/>
              <a:buChar char="q"/>
            </a:pPr>
            <a:r>
              <a:rPr lang="cs-CZ" sz="1800" dirty="0" smtClean="0">
                <a:solidFill>
                  <a:srgbClr val="003300"/>
                </a:solidFill>
                <a:latin typeface="Tahoma" pitchFamily="34" charset="0"/>
              </a:rPr>
              <a:t>= nakládání s GMO se </a:t>
            </a:r>
            <a:r>
              <a:rPr lang="cs-CZ" sz="1800" dirty="0" smtClean="0">
                <a:solidFill>
                  <a:srgbClr val="FF6600"/>
                </a:solidFill>
                <a:latin typeface="Tahoma" pitchFamily="34" charset="0"/>
              </a:rPr>
              <a:t>zachovanou schopností reprodukce</a:t>
            </a:r>
            <a:r>
              <a:rPr lang="cs-CZ" sz="1800" dirty="0" smtClean="0">
                <a:solidFill>
                  <a:srgbClr val="003300"/>
                </a:solidFill>
                <a:latin typeface="Tahoma" pitchFamily="34" charset="0"/>
              </a:rPr>
              <a:t> a nakládání s        produkty, které tyto životaschopné organismy obsahují</a:t>
            </a:r>
          </a:p>
          <a:p>
            <a:pPr eaLnBrk="1" hangingPunct="1">
              <a:lnSpc>
                <a:spcPct val="90000"/>
              </a:lnSpc>
              <a:spcBef>
                <a:spcPts val="3700"/>
              </a:spcBef>
              <a:buClr>
                <a:srgbClr val="FF6600"/>
              </a:buClr>
              <a:buFont typeface="Wingdings" pitchFamily="2" charset="2"/>
              <a:buChar char="q"/>
            </a:pPr>
            <a:r>
              <a:rPr lang="cs-CZ" sz="1800" dirty="0" smtClean="0">
                <a:solidFill>
                  <a:srgbClr val="003300"/>
                </a:solidFill>
                <a:latin typeface="Tahoma" pitchFamily="34" charset="0"/>
              </a:rPr>
              <a:t>soulad se směrnicemi EU (98/81/EC, 90/220/EC, 2001/18/EC), dokumenty                 o biotechnologiích OECD, nařízení Evropského Parlamentu a Rady             (1946/2003, 1829/2003, 1830/2003 a </a:t>
            </a:r>
            <a:r>
              <a:rPr lang="cs-CZ" sz="1800" dirty="0" err="1" smtClean="0">
                <a:solidFill>
                  <a:srgbClr val="003300"/>
                </a:solidFill>
                <a:latin typeface="Tahoma" pitchFamily="34" charset="0"/>
              </a:rPr>
              <a:t>Cartagenským</a:t>
            </a:r>
            <a:r>
              <a:rPr lang="cs-CZ" sz="1800" dirty="0" smtClean="0">
                <a:solidFill>
                  <a:srgbClr val="003300"/>
                </a:solidFill>
                <a:latin typeface="Tahoma" pitchFamily="34" charset="0"/>
              </a:rPr>
              <a:t> protokolem o               biologické bezpečnosti k Úmluvě o biologické rozmanitosti (UNEP)</a:t>
            </a:r>
          </a:p>
        </p:txBody>
      </p:sp>
      <p:sp>
        <p:nvSpPr>
          <p:cNvPr id="52231" name="Rectangle 7"/>
          <p:cNvSpPr>
            <a:spLocks noGrp="1"/>
          </p:cNvSpPr>
          <p:nvPr>
            <p:ph type="title"/>
          </p:nvPr>
        </p:nvSpPr>
        <p:spPr>
          <a:xfrm>
            <a:off x="827584" y="548680"/>
            <a:ext cx="8153400" cy="9906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3600" dirty="0" smtClean="0">
                <a:solidFill>
                  <a:srgbClr val="FF6600"/>
                </a:solidFill>
                <a:latin typeface="Arial" charset="0"/>
              </a:rPr>
              <a:t>Legislativa GMO v ČR</a:t>
            </a:r>
          </a:p>
        </p:txBody>
      </p:sp>
    </p:spTree>
    <p:extLst>
      <p:ext uri="{BB962C8B-B14F-4D97-AF65-F5344CB8AC3E}">
        <p14:creationId xmlns="" xmlns:p14="http://schemas.microsoft.com/office/powerpoint/2010/main" val="344912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Související články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hlinkClick r:id="rId2"/>
              </a:rPr>
              <a:t>Budeme </a:t>
            </a:r>
            <a:r>
              <a:rPr lang="cs-CZ" b="1" u="sng" dirty="0">
                <a:hlinkClick r:id="rId2"/>
              </a:rPr>
              <a:t>všichni GMO?</a:t>
            </a:r>
            <a:r>
              <a:rPr lang="cs-CZ" dirty="0"/>
              <a:t>     Autor: Jaroslav Petr</a:t>
            </a:r>
          </a:p>
          <a:p>
            <a:r>
              <a:rPr lang="cs-CZ" b="1" u="sng" dirty="0">
                <a:hlinkClick r:id="rId3"/>
              </a:rPr>
              <a:t>Bramborové a jiné katastrofy aneb Evropou obchází strašidlo GMO</a:t>
            </a:r>
            <a:r>
              <a:rPr lang="cs-CZ" dirty="0"/>
              <a:t>     Autor: Zdeněk Opatrný</a:t>
            </a:r>
          </a:p>
          <a:p>
            <a:r>
              <a:rPr lang="cs-CZ" b="1" u="sng" dirty="0">
                <a:hlinkClick r:id="rId4"/>
              </a:rPr>
              <a:t>Rezistence na GM plodiny?</a:t>
            </a:r>
            <a:r>
              <a:rPr lang="cs-CZ" dirty="0"/>
              <a:t>     Autor: Josef Pazdera</a:t>
            </a:r>
          </a:p>
          <a:p>
            <a:r>
              <a:rPr lang="cs-CZ" dirty="0" smtClean="0"/>
              <a:t>Všechny články najdete na</a:t>
            </a:r>
            <a:endParaRPr lang="cs-CZ" dirty="0"/>
          </a:p>
          <a:p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226546"/>
            <a:ext cx="20574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9379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cs-CZ" dirty="0" smtClean="0"/>
              <a:t>V prezentaci byly použity materiály, které byly poskytnuty na semináři Otevřená věda pro středoškolské učitele v roce 2009, především materiály připravené</a:t>
            </a:r>
          </a:p>
          <a:p>
            <a:pPr marL="68580" indent="0">
              <a:lnSpc>
                <a:spcPct val="80000"/>
              </a:lnSpc>
              <a:buNone/>
              <a:defRPr/>
            </a:pPr>
            <a:r>
              <a:rPr lang="cs-CZ" dirty="0" smtClean="0"/>
              <a:t>  </a:t>
            </a:r>
            <a:r>
              <a:rPr lang="cs-CZ" sz="2800" dirty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ing. </a:t>
            </a:r>
            <a:r>
              <a:rPr lang="cs-CZ" sz="2800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Oxanou</a:t>
            </a:r>
            <a:r>
              <a:rPr lang="cs-CZ" sz="28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</a:t>
            </a:r>
            <a:r>
              <a:rPr lang="cs-CZ" sz="2800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Habuštovou</a:t>
            </a:r>
            <a:r>
              <a:rPr lang="cs-CZ" sz="28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</a:t>
            </a:r>
            <a:r>
              <a:rPr lang="cs-CZ" sz="2800" dirty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PhD.</a:t>
            </a:r>
            <a:r>
              <a:rPr lang="cs-CZ" dirty="0">
                <a:solidFill>
                  <a:schemeClr val="tx1"/>
                </a:solidFill>
                <a:latin typeface="Tahoma" pitchFamily="34" charset="0"/>
              </a:rPr>
              <a:t> </a:t>
            </a:r>
          </a:p>
          <a:p>
            <a:pPr marL="68580" indent="0">
              <a:lnSpc>
                <a:spcPct val="80000"/>
              </a:lnSpc>
              <a:buNone/>
              <a:defRPr/>
            </a:pPr>
            <a:r>
              <a:rPr lang="cs-CZ" dirty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	</a:t>
            </a:r>
            <a:r>
              <a:rPr lang="cs-CZ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BC </a:t>
            </a:r>
            <a:r>
              <a:rPr lang="cs-CZ" dirty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AV ČR </a:t>
            </a:r>
            <a:r>
              <a:rPr lang="cs-CZ" dirty="0" err="1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v.v.i</a:t>
            </a:r>
            <a:r>
              <a:rPr lang="cs-CZ" dirty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.,</a:t>
            </a:r>
          </a:p>
          <a:p>
            <a:pPr marL="68580" indent="0">
              <a:lnSpc>
                <a:spcPct val="80000"/>
              </a:lnSpc>
              <a:buNone/>
              <a:defRPr/>
            </a:pPr>
            <a:r>
              <a:rPr lang="cs-CZ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	Entomologický </a:t>
            </a:r>
            <a:r>
              <a:rPr lang="cs-CZ" dirty="0">
                <a:solidFill>
                  <a:srgbClr val="FF66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ústav</a:t>
            </a:r>
            <a:endParaRPr lang="fr-CA" dirty="0">
              <a:solidFill>
                <a:srgbClr val="FF66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1013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556</TotalTime>
  <Words>891</Words>
  <Application>Microsoft Office PowerPoint</Application>
  <PresentationFormat>Předvádění na obrazovce (4:3)</PresentationFormat>
  <Paragraphs>104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Austin</vt:lpstr>
      <vt:lpstr>Snímek 1</vt:lpstr>
      <vt:lpstr>GMO</vt:lpstr>
      <vt:lpstr>Genetické technologie v našem životě</vt:lpstr>
      <vt:lpstr>Co již víte o geneticky modifikovaných rostlinách?</vt:lpstr>
      <vt:lpstr>Genové inženýrství</vt:lpstr>
      <vt:lpstr>Důležité objevy</vt:lpstr>
      <vt:lpstr>Genové manipulace </vt:lpstr>
      <vt:lpstr>Jaké vlastnosti mohou získat GMR?</vt:lpstr>
      <vt:lpstr>Jak lze zjistit přítomnost GMO např. v potravinách?</vt:lpstr>
      <vt:lpstr>Příklady použití GMO</vt:lpstr>
      <vt:lpstr>Bt kukuřice a gen cry </vt:lpstr>
      <vt:lpstr>Bt kukuřice a gen cry </vt:lpstr>
      <vt:lpstr>Bt kukuřice je oblíbeným terčem ekologických aktivistů. Ale kdo zastaví je?</vt:lpstr>
      <vt:lpstr>GM rostliny</vt:lpstr>
      <vt:lpstr>Odolnost proti herbicidům </vt:lpstr>
      <vt:lpstr>Legislativa GMO v ČR</vt:lpstr>
      <vt:lpstr>Související články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GMO</dc:title>
  <dc:creator>VPCEC3M1</dc:creator>
  <cp:lastModifiedBy>Gymnázium a SOŠ</cp:lastModifiedBy>
  <cp:revision>19</cp:revision>
  <dcterms:created xsi:type="dcterms:W3CDTF">2013-03-28T17:34:10Z</dcterms:created>
  <dcterms:modified xsi:type="dcterms:W3CDTF">2013-09-24T12:57:24Z</dcterms:modified>
</cp:coreProperties>
</file>