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8" r:id="rId2"/>
    <p:sldId id="256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D82B0-8F6B-4AC6-8D23-55F5AB0EA8DD}" type="datetimeFigureOut">
              <a:rPr lang="cs-CZ" smtClean="0"/>
              <a:t>24.9.2013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B336CA-F302-47F4-992C-1EE666D5F18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-24340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052736"/>
          <a:ext cx="6697662" cy="54425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158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4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Kodominance.</a:t>
                      </a:r>
                      <a:r>
                        <a:rPr lang="cs-CZ" sz="1200" baseline="0" dirty="0" smtClean="0"/>
                        <a:t> (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VY_32_INOVACE_05.02.06)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RNDr. Helena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Červenec 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68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genetiky v hodinách biologie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 ve vyšších ročnících gymnázia.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Vysvětluje způsob dědění krevních skupin v systému ABO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39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vysvětluje pojem kodominance. Použití pojmu pro genetickou analýzu ukazuje na konkrétních příkladech. Některé příklady jsou plně řešené, jinde je řešení pouze naznačeno. Časová dotace 30 minut.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Kodominance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ešení příkladů, krevní skupiny, určení otcovství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6139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Kodominance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některých případech se mohou dvě párové dominantní alely vyjadřovat současně</a:t>
            </a:r>
          </a:p>
          <a:p>
            <a:r>
              <a:rPr lang="cs-CZ" dirty="0" smtClean="0"/>
              <a:t>Tento jev se označuje jako kodominance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7540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skupiny, systém ABO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Krevní skupiny systému ABO jsou řízeny alelami I</a:t>
            </a:r>
            <a:r>
              <a:rPr lang="cs-CZ" baseline="30000" dirty="0" smtClean="0"/>
              <a:t>A</a:t>
            </a:r>
            <a:r>
              <a:rPr lang="cs-CZ" dirty="0" smtClean="0"/>
              <a:t>, I</a:t>
            </a:r>
            <a:r>
              <a:rPr lang="cs-CZ" baseline="30000" dirty="0" smtClean="0"/>
              <a:t>B</a:t>
            </a:r>
            <a:r>
              <a:rPr lang="cs-CZ" dirty="0" smtClean="0"/>
              <a:t>, I</a:t>
            </a:r>
            <a:r>
              <a:rPr lang="cs-CZ" baseline="30000" dirty="0" smtClean="0"/>
              <a:t>0(H)</a:t>
            </a: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lely </a:t>
            </a:r>
            <a:r>
              <a:rPr lang="cs-CZ" dirty="0"/>
              <a:t>I</a:t>
            </a:r>
            <a:r>
              <a:rPr lang="cs-CZ" baseline="30000" dirty="0"/>
              <a:t>A</a:t>
            </a:r>
            <a:r>
              <a:rPr lang="cs-CZ" dirty="0"/>
              <a:t>, </a:t>
            </a:r>
            <a:r>
              <a:rPr lang="cs-CZ" dirty="0" smtClean="0"/>
              <a:t>I</a:t>
            </a:r>
            <a:r>
              <a:rPr lang="cs-CZ" baseline="30000" dirty="0" smtClean="0"/>
              <a:t>B</a:t>
            </a:r>
            <a:r>
              <a:rPr lang="cs-CZ" dirty="0"/>
              <a:t> </a:t>
            </a:r>
            <a:r>
              <a:rPr lang="cs-CZ" dirty="0" smtClean="0"/>
              <a:t>podmiňují tvorbu specifických antigenů červených krvinek</a:t>
            </a:r>
          </a:p>
          <a:p>
            <a:r>
              <a:rPr lang="cs-CZ" dirty="0" smtClean="0"/>
              <a:t>Těmto antigenům se říká aglutinogeny</a:t>
            </a:r>
          </a:p>
          <a:p>
            <a:r>
              <a:rPr lang="cs-CZ" dirty="0" smtClean="0"/>
              <a:t>V naší populaci je procentuální poměr jedinců s jednotlivými krevními skupinami vyjádřitelný přibližnými hodnotami 42% A,    12% B, 8% AB, 38% 0</a:t>
            </a:r>
          </a:p>
          <a:p>
            <a:r>
              <a:rPr lang="cs-CZ" dirty="0" smtClean="0"/>
              <a:t>V různých populacích se tyto hodnoty výrazně liší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6222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Krevní skupiny, systém ABO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Jedinec krevní skupiny A může mít genotyp</a:t>
            </a:r>
            <a:r>
              <a:rPr lang="cs-CZ" dirty="0"/>
              <a:t> </a:t>
            </a:r>
            <a:r>
              <a:rPr lang="cs-CZ" dirty="0" smtClean="0"/>
              <a:t>I</a:t>
            </a:r>
            <a:r>
              <a:rPr lang="cs-CZ" baseline="30000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I</a:t>
            </a:r>
            <a:r>
              <a:rPr lang="cs-CZ" baseline="30000" dirty="0" err="1" smtClean="0"/>
              <a:t>A</a:t>
            </a:r>
            <a:r>
              <a:rPr lang="cs-CZ" dirty="0"/>
              <a:t> </a:t>
            </a:r>
            <a:r>
              <a:rPr lang="cs-CZ" dirty="0" smtClean="0"/>
              <a:t>nebo  I</a:t>
            </a:r>
            <a:r>
              <a:rPr lang="cs-CZ" baseline="30000" dirty="0" smtClean="0"/>
              <a:t>A</a:t>
            </a:r>
            <a:r>
              <a:rPr lang="cs-CZ" dirty="0" smtClean="0"/>
              <a:t> I</a:t>
            </a:r>
            <a:r>
              <a:rPr lang="cs-CZ" baseline="30000" dirty="0" smtClean="0"/>
              <a:t>H</a:t>
            </a:r>
          </a:p>
          <a:p>
            <a:r>
              <a:rPr lang="cs-CZ" dirty="0" smtClean="0"/>
              <a:t>Obdobně pro krevní skupinu B mohou být genotypy I</a:t>
            </a:r>
            <a:r>
              <a:rPr lang="cs-CZ" baseline="30000" dirty="0" smtClean="0"/>
              <a:t>B</a:t>
            </a:r>
            <a:r>
              <a:rPr lang="cs-CZ" dirty="0" smtClean="0"/>
              <a:t> </a:t>
            </a:r>
            <a:r>
              <a:rPr lang="cs-CZ" dirty="0" err="1" smtClean="0"/>
              <a:t>I</a:t>
            </a:r>
            <a:r>
              <a:rPr lang="cs-CZ" baseline="30000" dirty="0" err="1" smtClean="0"/>
              <a:t>B</a:t>
            </a:r>
            <a:r>
              <a:rPr lang="cs-CZ" dirty="0"/>
              <a:t> </a:t>
            </a:r>
            <a:r>
              <a:rPr lang="cs-CZ" dirty="0" smtClean="0"/>
              <a:t>nebo  I</a:t>
            </a:r>
            <a:r>
              <a:rPr lang="cs-CZ" baseline="30000" dirty="0" smtClean="0"/>
              <a:t>B</a:t>
            </a:r>
            <a:r>
              <a:rPr lang="cs-CZ" dirty="0"/>
              <a:t> </a:t>
            </a:r>
            <a:r>
              <a:rPr lang="cs-CZ" dirty="0" smtClean="0"/>
              <a:t>I</a:t>
            </a:r>
            <a:r>
              <a:rPr lang="cs-CZ" baseline="30000" dirty="0" smtClean="0"/>
              <a:t>H</a:t>
            </a:r>
          </a:p>
          <a:p>
            <a:r>
              <a:rPr lang="cs-CZ" dirty="0" smtClean="0"/>
              <a:t>U jedince krevní skupiny AB se  uplatňuje kodominance, genotyp je I</a:t>
            </a:r>
            <a:r>
              <a:rPr lang="cs-CZ" baseline="30000" dirty="0" smtClean="0"/>
              <a:t>A</a:t>
            </a:r>
            <a:r>
              <a:rPr lang="cs-CZ" dirty="0" smtClean="0"/>
              <a:t> </a:t>
            </a:r>
            <a:r>
              <a:rPr lang="cs-CZ" dirty="0"/>
              <a:t>I</a:t>
            </a:r>
            <a:r>
              <a:rPr lang="cs-CZ" baseline="30000" dirty="0"/>
              <a:t>B</a:t>
            </a:r>
            <a:r>
              <a:rPr lang="cs-CZ" dirty="0"/>
              <a:t>, </a:t>
            </a:r>
            <a:r>
              <a:rPr lang="cs-CZ" dirty="0" smtClean="0"/>
              <a:t>červené krvinky mají na svém povrchu oba antigeny A i B</a:t>
            </a:r>
          </a:p>
          <a:p>
            <a:r>
              <a:rPr lang="cs-CZ" dirty="0" smtClean="0"/>
              <a:t>Jedinec s krevní skupinou 0 má homozygotně recesivní genotyp I</a:t>
            </a:r>
            <a:r>
              <a:rPr lang="cs-CZ" baseline="30000" dirty="0"/>
              <a:t>H</a:t>
            </a:r>
            <a:r>
              <a:rPr lang="cs-CZ" dirty="0" smtClean="0"/>
              <a:t> </a:t>
            </a:r>
            <a:r>
              <a:rPr lang="cs-CZ" dirty="0" err="1" smtClean="0"/>
              <a:t>I</a:t>
            </a:r>
            <a:r>
              <a:rPr lang="cs-CZ" baseline="30000" dirty="0" err="1" smtClean="0"/>
              <a:t>H</a:t>
            </a:r>
            <a:endParaRPr lang="cs-CZ" baseline="30000" dirty="0"/>
          </a:p>
          <a:p>
            <a:r>
              <a:rPr lang="cs-CZ" dirty="0" smtClean="0"/>
              <a:t>Na po vrchu červených krvinek jedince s krevní skupinou 0 nejsou ani aglutinogeny A ani 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47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Jestliže má jeden z rodičů krevní skupinu A, druhý krevní skupinu B. Jaké krevní skupiny mohou mít teoreticky jejich děti?</a:t>
            </a:r>
          </a:p>
          <a:p>
            <a:r>
              <a:rPr lang="cs-CZ" dirty="0" smtClean="0"/>
              <a:t>Řešení: </a:t>
            </a:r>
          </a:p>
          <a:p>
            <a:r>
              <a:rPr lang="cs-CZ" dirty="0" smtClean="0"/>
              <a:t>Pokud mají rodiče genotypy I</a:t>
            </a:r>
            <a:r>
              <a:rPr lang="cs-CZ" baseline="30000" dirty="0" smtClean="0"/>
              <a:t>A</a:t>
            </a:r>
            <a:r>
              <a:rPr lang="cs-CZ" dirty="0" smtClean="0"/>
              <a:t> I</a:t>
            </a:r>
            <a:r>
              <a:rPr lang="cs-CZ" baseline="30000" dirty="0" smtClean="0"/>
              <a:t>H</a:t>
            </a:r>
            <a:r>
              <a:rPr lang="cs-CZ" dirty="0"/>
              <a:t> </a:t>
            </a:r>
            <a:r>
              <a:rPr lang="cs-CZ" dirty="0" smtClean="0"/>
              <a:t>a I</a:t>
            </a:r>
            <a:r>
              <a:rPr lang="cs-CZ" baseline="30000" dirty="0" smtClean="0"/>
              <a:t>B</a:t>
            </a:r>
            <a:r>
              <a:rPr lang="cs-CZ" dirty="0" smtClean="0"/>
              <a:t> I</a:t>
            </a:r>
            <a:r>
              <a:rPr lang="cs-CZ" baseline="30000" dirty="0" smtClean="0"/>
              <a:t>H</a:t>
            </a:r>
            <a:r>
              <a:rPr lang="cs-CZ" dirty="0" smtClean="0"/>
              <a:t>, jejich děti mohou mít genotypy </a:t>
            </a:r>
            <a:r>
              <a:rPr lang="cs-CZ" dirty="0"/>
              <a:t>I</a:t>
            </a:r>
            <a:r>
              <a:rPr lang="cs-CZ" baseline="30000" dirty="0"/>
              <a:t>A</a:t>
            </a:r>
            <a:r>
              <a:rPr lang="cs-CZ" dirty="0"/>
              <a:t> I</a:t>
            </a:r>
            <a:r>
              <a:rPr lang="cs-CZ" baseline="30000" dirty="0"/>
              <a:t>H</a:t>
            </a:r>
            <a:r>
              <a:rPr lang="cs-CZ" dirty="0"/>
              <a:t> </a:t>
            </a:r>
            <a:r>
              <a:rPr lang="cs-CZ" dirty="0" smtClean="0"/>
              <a:t>,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I</a:t>
            </a:r>
            <a:r>
              <a:rPr lang="cs-CZ" baseline="30000" dirty="0"/>
              <a:t>B</a:t>
            </a:r>
            <a:r>
              <a:rPr lang="cs-CZ" dirty="0"/>
              <a:t> </a:t>
            </a:r>
            <a:r>
              <a:rPr lang="cs-CZ" dirty="0" smtClean="0"/>
              <a:t>I</a:t>
            </a:r>
            <a:r>
              <a:rPr lang="cs-CZ" baseline="30000" dirty="0" smtClean="0"/>
              <a:t>H  </a:t>
            </a:r>
            <a:r>
              <a:rPr lang="cs-CZ" dirty="0" smtClean="0"/>
              <a:t>,</a:t>
            </a:r>
          </a:p>
          <a:p>
            <a:pPr marL="68580" indent="0">
              <a:buNone/>
            </a:pPr>
            <a:r>
              <a:rPr lang="cs-CZ" baseline="30000" dirty="0" smtClean="0"/>
              <a:t> </a:t>
            </a:r>
            <a:r>
              <a:rPr lang="cs-CZ" dirty="0" smtClean="0"/>
              <a:t>  I</a:t>
            </a:r>
            <a:r>
              <a:rPr lang="cs-CZ" baseline="30000" dirty="0" smtClean="0"/>
              <a:t>H</a:t>
            </a:r>
            <a:r>
              <a:rPr lang="cs-CZ" dirty="0" smtClean="0"/>
              <a:t> </a:t>
            </a:r>
            <a:r>
              <a:rPr lang="cs-CZ" dirty="0" err="1"/>
              <a:t>I</a:t>
            </a:r>
            <a:r>
              <a:rPr lang="cs-CZ" baseline="30000" dirty="0" err="1"/>
              <a:t>H</a:t>
            </a:r>
            <a:r>
              <a:rPr lang="cs-CZ" baseline="30000" dirty="0" smtClean="0"/>
              <a:t>  </a:t>
            </a:r>
            <a:r>
              <a:rPr lang="cs-CZ" dirty="0" smtClean="0"/>
              <a:t>i </a:t>
            </a:r>
            <a:r>
              <a:rPr lang="cs-CZ" dirty="0"/>
              <a:t>I</a:t>
            </a:r>
            <a:r>
              <a:rPr lang="cs-CZ" baseline="30000" dirty="0"/>
              <a:t>A</a:t>
            </a:r>
            <a:r>
              <a:rPr lang="cs-CZ" dirty="0"/>
              <a:t> </a:t>
            </a:r>
            <a:r>
              <a:rPr lang="cs-CZ" dirty="0" smtClean="0"/>
              <a:t>I</a:t>
            </a:r>
            <a:r>
              <a:rPr lang="cs-CZ" baseline="30000" dirty="0" smtClean="0"/>
              <a:t>B</a:t>
            </a:r>
          </a:p>
          <a:p>
            <a:r>
              <a:rPr lang="cs-CZ" dirty="0" smtClean="0"/>
              <a:t>Mohou mít tedy </a:t>
            </a:r>
            <a:r>
              <a:rPr lang="cs-CZ" baseline="30000" dirty="0" smtClean="0"/>
              <a:t> </a:t>
            </a:r>
            <a:r>
              <a:rPr lang="cs-CZ" dirty="0" smtClean="0"/>
              <a:t>všechny krevní skupiny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1201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dirty="0"/>
              <a:t>Určete genotypy rodičů:</a:t>
            </a:r>
          </a:p>
          <a:p>
            <a:r>
              <a:rPr lang="cs-CZ" dirty="0"/>
              <a:t>a) Jeden z rodičů měl krevní skupinu A, druhý B, </a:t>
            </a:r>
            <a:r>
              <a:rPr lang="cs-CZ" dirty="0" smtClean="0"/>
              <a:t>u jejich 8 </a:t>
            </a:r>
            <a:r>
              <a:rPr lang="cs-CZ" dirty="0"/>
              <a:t>dětí byly zastoupeny všechny 4 skupiny.</a:t>
            </a:r>
          </a:p>
          <a:p>
            <a:r>
              <a:rPr lang="cs-CZ" dirty="0"/>
              <a:t>b) Oba rodiče měli krevní skupinu A, ¾ </a:t>
            </a:r>
            <a:r>
              <a:rPr lang="cs-CZ" dirty="0" smtClean="0"/>
              <a:t>z jejich 16 </a:t>
            </a:r>
            <a:r>
              <a:rPr lang="cs-CZ" dirty="0"/>
              <a:t>dětí krevní skupinu A </a:t>
            </a:r>
            <a:r>
              <a:rPr lang="cs-CZ" dirty="0" err="1"/>
              <a:t>a</a:t>
            </a:r>
            <a:r>
              <a:rPr lang="cs-CZ" dirty="0"/>
              <a:t> ¼ skupinu 0.</a:t>
            </a:r>
          </a:p>
          <a:p>
            <a:r>
              <a:rPr lang="cs-CZ" dirty="0"/>
              <a:t>c) Otec měl skupinu AB, matka B a </a:t>
            </a:r>
            <a:r>
              <a:rPr lang="cs-CZ" dirty="0" smtClean="0"/>
              <a:t>z jejich 16 děti </a:t>
            </a:r>
            <a:r>
              <a:rPr lang="cs-CZ" dirty="0"/>
              <a:t> ¼ A, ¼ AB a ½ B.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6146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-171400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Řešení příkladu 2b: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80728"/>
            <a:ext cx="6777317" cy="5661248"/>
          </a:xfrm>
        </p:spPr>
        <p:txBody>
          <a:bodyPr>
            <a:normAutofit/>
          </a:bodyPr>
          <a:lstStyle/>
          <a:p>
            <a:r>
              <a:rPr lang="cs-CZ" sz="2000" dirty="0"/>
              <a:t>Oba rodiče měli krevní skupinu A, ¾ z jejich 16 dětí krevní skupinu A </a:t>
            </a:r>
            <a:r>
              <a:rPr lang="cs-CZ" sz="2000" dirty="0" err="1"/>
              <a:t>a</a:t>
            </a:r>
            <a:r>
              <a:rPr lang="cs-CZ" sz="2000" dirty="0"/>
              <a:t> ¼ skupinu 0.</a:t>
            </a:r>
          </a:p>
          <a:p>
            <a:r>
              <a:rPr lang="cs-CZ" sz="2000" dirty="0" smtClean="0"/>
              <a:t>A0  a  A0 jsou genotypy rodičů s krevní skupinou 0</a:t>
            </a:r>
          </a:p>
          <a:p>
            <a:r>
              <a:rPr lang="cs-CZ" sz="2000" dirty="0" smtClean="0"/>
              <a:t>A0  x  A0</a:t>
            </a:r>
          </a:p>
          <a:p>
            <a:r>
              <a:rPr lang="cs-CZ" sz="2000" dirty="0" smtClean="0"/>
              <a:t>Rodiče vytvářejí oba dva typy gamet A nebo 0</a:t>
            </a:r>
          </a:p>
          <a:p>
            <a:r>
              <a:rPr lang="cs-CZ" sz="2000" dirty="0" smtClean="0"/>
              <a:t>Vytvoříme Mendelův čtverec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95982029"/>
              </p:ext>
            </p:extLst>
          </p:nvPr>
        </p:nvGraphicFramePr>
        <p:xfrm>
          <a:off x="1259632" y="3284984"/>
          <a:ext cx="6096000" cy="11125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1087151" y="4653136"/>
            <a:ext cx="7128792" cy="1008112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Potomci s genotypy AA a A0 mají krevní skupinu A, jsou jich teoreticky ¾, zbylá ¼ má krevní skupinu 0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187624" y="5877272"/>
            <a:ext cx="7344816" cy="504056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85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Pozn. Teoretické štěpné poměry nemusí odpovídat skutečným poměrům. </a:t>
            </a:r>
          </a:p>
          <a:p>
            <a:pPr marL="685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          Úmyslně je zvolen relativně velký počet potomků, aby se tento problém         	eliminoval.</a:t>
            </a:r>
          </a:p>
        </p:txBody>
      </p:sp>
    </p:spTree>
    <p:extLst>
      <p:ext uri="{BB962C8B-B14F-4D97-AF65-F5344CB8AC3E}">
        <p14:creationId xmlns:p14="http://schemas.microsoft.com/office/powerpoint/2010/main" xmlns="" val="3869368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 2a a 2c řešte analogicky</a:t>
            </a:r>
          </a:p>
          <a:p>
            <a:r>
              <a:rPr lang="cs-CZ" dirty="0" smtClean="0"/>
              <a:t>V případě potřeby si nakreslete příslušné Mendelovy čtverce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2384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Příklad 3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1522162"/>
            <a:ext cx="7488832" cy="1402782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/>
              <a:t>Kterého z mužů lze vyloučit jako otce dítěte</a:t>
            </a:r>
            <a:r>
              <a:rPr lang="cs-CZ" dirty="0" smtClean="0"/>
              <a:t>? </a:t>
            </a:r>
            <a:r>
              <a:rPr lang="cs-CZ" dirty="0"/>
              <a:t>M</a:t>
            </a:r>
            <a:r>
              <a:rPr lang="cs-CZ" dirty="0" smtClean="0"/>
              <a:t>atka </a:t>
            </a:r>
            <a:r>
              <a:rPr lang="cs-CZ" dirty="0"/>
              <a:t>má krevní skupinu B, dítě 0, jeden muž A, druhý AB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71600" y="2852935"/>
            <a:ext cx="7093408" cy="2953503"/>
          </a:xfrm>
        </p:spPr>
        <p:txBody>
          <a:bodyPr/>
          <a:lstStyle/>
          <a:p>
            <a:r>
              <a:rPr lang="cs-CZ" dirty="0"/>
              <a:t>Řešení:</a:t>
            </a:r>
          </a:p>
          <a:p>
            <a:r>
              <a:rPr lang="cs-CZ" dirty="0"/>
              <a:t>B0  x  A0                </a:t>
            </a:r>
            <a:r>
              <a:rPr lang="cs-CZ" dirty="0" err="1"/>
              <a:t>A0</a:t>
            </a:r>
            <a:r>
              <a:rPr lang="cs-CZ" dirty="0"/>
              <a:t>, B0, AB, 00             lze</a:t>
            </a:r>
          </a:p>
          <a:p>
            <a:r>
              <a:rPr lang="cs-CZ" dirty="0"/>
              <a:t>B0  x  AB                A0, BB, AB, B0             nelze</a:t>
            </a:r>
          </a:p>
          <a:p>
            <a:r>
              <a:rPr lang="cs-CZ" dirty="0"/>
              <a:t>Můžeme vyloučit otce s krevní skupinou AB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882415" y="3509238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084168" y="3456346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882415" y="3861048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084168" y="3905309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1728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024744" cy="1143000"/>
          </a:xfrm>
        </p:spPr>
        <p:txBody>
          <a:bodyPr>
            <a:normAutofit/>
          </a:bodyPr>
          <a:lstStyle/>
          <a:p>
            <a:r>
              <a:rPr lang="cs-CZ" sz="2800" dirty="0"/>
              <a:t>Příklad </a:t>
            </a:r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132856"/>
            <a:ext cx="6777317" cy="4419853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/>
              <a:t>Zjistěte krevní skupiny mužů, u kterých lze vyloučit paternitu, znáte-li krevní skupiny matky a dítěte:</a:t>
            </a:r>
          </a:p>
          <a:p>
            <a:r>
              <a:rPr lang="cs-CZ" dirty="0"/>
              <a:t>a) </a:t>
            </a:r>
            <a:r>
              <a:rPr lang="cs-CZ" dirty="0" smtClean="0"/>
              <a:t>matka 0</a:t>
            </a:r>
            <a:r>
              <a:rPr lang="cs-CZ" dirty="0"/>
              <a:t>, dítě 0        b) matka 0, dítě A        c) matka A, dítě B       d) matka AB, dítě </a:t>
            </a:r>
            <a:r>
              <a:rPr lang="cs-CZ" dirty="0" smtClean="0"/>
              <a:t>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7085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Řešení a):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00  </a:t>
            </a:r>
            <a:r>
              <a:rPr lang="cs-CZ" dirty="0"/>
              <a:t>x 00, 00  x  A0, 00  x  B0              lze získat  dítě 00</a:t>
            </a:r>
          </a:p>
          <a:p>
            <a:r>
              <a:rPr lang="cs-CZ" dirty="0"/>
              <a:t>Můžeme vyloučit otce s krevní skupinou AB</a:t>
            </a:r>
          </a:p>
          <a:p>
            <a:r>
              <a:rPr lang="cs-CZ" dirty="0"/>
              <a:t>Obdobně postupujte u ostatních příkladů </a:t>
            </a:r>
            <a:r>
              <a:rPr lang="cs-CZ" dirty="0">
                <a:sym typeface="Wingdings" pitchFamily="2" charset="2"/>
              </a:rPr>
              <a:t></a:t>
            </a:r>
            <a:endParaRPr lang="cs-CZ" dirty="0"/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364088" y="2492896"/>
            <a:ext cx="978408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2433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Nečásek,J</a:t>
            </a:r>
            <a:r>
              <a:rPr lang="cs-CZ" dirty="0" smtClean="0"/>
              <a:t>.: Genetika, </a:t>
            </a:r>
            <a:r>
              <a:rPr lang="cs-CZ" dirty="0" err="1" smtClean="0"/>
              <a:t>Scientia</a:t>
            </a:r>
            <a:r>
              <a:rPr lang="cs-CZ" dirty="0" smtClean="0"/>
              <a:t>, Praha 1997</a:t>
            </a:r>
          </a:p>
          <a:p>
            <a:r>
              <a:rPr lang="cs-CZ" dirty="0" err="1"/>
              <a:t>Sokolovskaja</a:t>
            </a:r>
            <a:r>
              <a:rPr lang="cs-CZ" dirty="0"/>
              <a:t>, </a:t>
            </a:r>
            <a:r>
              <a:rPr lang="cs-CZ" dirty="0" err="1"/>
              <a:t>B.Ch</a:t>
            </a:r>
            <a:r>
              <a:rPr lang="cs-CZ" dirty="0"/>
              <a:t>., </a:t>
            </a:r>
            <a:r>
              <a:rPr lang="cs-CZ" dirty="0" err="1"/>
              <a:t>Pikálek,P</a:t>
            </a:r>
            <a:r>
              <a:rPr lang="cs-CZ"/>
              <a:t>.: Genetika v příkladech, SPN Praha 1974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0104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110</TotalTime>
  <Words>607</Words>
  <Application>Microsoft Office PowerPoint</Application>
  <PresentationFormat>Předvádění na obrazovce (4:3)</PresentationFormat>
  <Paragraphs>87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Snímek 1</vt:lpstr>
      <vt:lpstr>Kodominance</vt:lpstr>
      <vt:lpstr>Kodominance</vt:lpstr>
      <vt:lpstr>Krevní skupiny, systém ABO</vt:lpstr>
      <vt:lpstr>Krevní skupiny, systém ABO</vt:lpstr>
      <vt:lpstr>Příklad 1</vt:lpstr>
      <vt:lpstr>Příklad 2</vt:lpstr>
      <vt:lpstr>Řešení příkladu 2b:</vt:lpstr>
      <vt:lpstr>Snímek 9</vt:lpstr>
      <vt:lpstr>Příklad 3</vt:lpstr>
      <vt:lpstr>Příklad 4</vt:lpstr>
      <vt:lpstr>Řešení a): 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Kodominance</dc:title>
  <dc:creator>VPCEC3M1</dc:creator>
  <cp:lastModifiedBy>Gymnázium a SOŠ</cp:lastModifiedBy>
  <cp:revision>12</cp:revision>
  <dcterms:created xsi:type="dcterms:W3CDTF">2013-05-13T13:45:35Z</dcterms:created>
  <dcterms:modified xsi:type="dcterms:W3CDTF">2013-09-24T12:01:18Z</dcterms:modified>
</cp:coreProperties>
</file>