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9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90" r:id="rId36"/>
    <p:sldId id="28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2A3377-317D-4BCA-A41A-ED6D7F6B343D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CDA2A2-1CC3-4F7B-AE12-5CF8CEC08A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-24340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052736"/>
          <a:ext cx="6697662" cy="5472609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158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4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Příklady z genetiky. Složitější příklady z alelové analýzy, kombinace různých typů dědičnosti. (VY_32_INOVACE_05.02.19)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RNDr. Helena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genetiky v hodinách biologie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 ve vyšších ročnících gymnázia. Předpokládá určitou úroveň znalostí z genetiky. Požaduje znalost pojmů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1100" dirty="0" smtClean="0"/>
                        <a:t>onohybridní a dihybridní křížení,</a:t>
                      </a:r>
                      <a:r>
                        <a:rPr lang="cs-CZ" sz="1100" baseline="0" dirty="0" smtClean="0"/>
                        <a:t> ú</a:t>
                      </a:r>
                      <a:r>
                        <a:rPr lang="cs-CZ" sz="1100" dirty="0" smtClean="0"/>
                        <a:t>plná a neúplná dominance, znaky vázané na pohlaví, </a:t>
                      </a:r>
                      <a:r>
                        <a:rPr lang="cs-CZ" sz="1100" dirty="0" err="1" smtClean="0"/>
                        <a:t>nealelické</a:t>
                      </a:r>
                      <a:r>
                        <a:rPr lang="cs-CZ" sz="1100" dirty="0" smtClean="0"/>
                        <a:t> interakce, inhibice a snížená vitalita.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39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Příklady jsou buď úplně řešené, s tím, že žáci mohou odvozovat řešení postupně, u některých příkladů je způsob řešení pouze naznačen. Žáci by měli tyto příklady řešit samostatně. Časová dotace 2 hodiny.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Příklady z genetiky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5282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Složitější příklady z alelové analýzy, kombinace různých typů dědičnosti. Monohybridní a dihybridní křížení. Úplná a neúplná dominance. Znaky vázané na pohlaví. </a:t>
            </a:r>
            <a:r>
              <a:rPr lang="cs-CZ" dirty="0" err="1" smtClean="0"/>
              <a:t>Nealelické</a:t>
            </a:r>
            <a:r>
              <a:rPr lang="cs-CZ" dirty="0" smtClean="0"/>
              <a:t> interakce. Inhibice a snížená vitalita.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0460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Příklad 1 – </a:t>
            </a:r>
            <a:r>
              <a:rPr lang="cs-CZ" sz="3200" dirty="0" err="1" smtClean="0"/>
              <a:t>Thalasémie</a:t>
            </a:r>
            <a:r>
              <a:rPr lang="cs-CZ" sz="3200" dirty="0" smtClean="0"/>
              <a:t> + barvoslepost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72816"/>
            <a:ext cx="6777317" cy="4059813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/>
              <a:t>Thalasemie</a:t>
            </a:r>
            <a:r>
              <a:rPr lang="cs-CZ" dirty="0" smtClean="0"/>
              <a:t> se v USA vyskytovala poměrně často v komunitě italských přistěhovalců (</a:t>
            </a:r>
            <a:r>
              <a:rPr lang="cs-CZ" i="1" dirty="0" smtClean="0"/>
              <a:t>přemýšlej proč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V této populaci se objevuje i daltonismus, vrozená barvoslepost. Barvoslepost se dědí</a:t>
            </a:r>
            <a:r>
              <a:rPr lang="cs-CZ" dirty="0"/>
              <a:t> recesivně </a:t>
            </a:r>
            <a:r>
              <a:rPr lang="cs-CZ" dirty="0" smtClean="0"/>
              <a:t> na chromozomu X (X</a:t>
            </a:r>
            <a:r>
              <a:rPr lang="cs-CZ" baseline="30000" dirty="0" smtClean="0"/>
              <a:t>D</a:t>
            </a:r>
            <a:r>
              <a:rPr lang="cs-CZ" dirty="0" smtClean="0"/>
              <a:t> /</a:t>
            </a:r>
            <a:r>
              <a:rPr lang="cs-CZ" dirty="0" err="1" smtClean="0"/>
              <a:t>X</a:t>
            </a:r>
            <a:r>
              <a:rPr lang="cs-CZ" baseline="30000" dirty="0" err="1" smtClean="0"/>
              <a:t>d</a:t>
            </a:r>
            <a:r>
              <a:rPr lang="cs-CZ" baseline="30000" dirty="0"/>
              <a:t> </a:t>
            </a:r>
            <a:r>
              <a:rPr lang="cs-CZ" dirty="0"/>
              <a:t>)</a:t>
            </a:r>
          </a:p>
          <a:p>
            <a:endParaRPr lang="cs-CZ" dirty="0" smtClean="0"/>
          </a:p>
          <a:p>
            <a:r>
              <a:rPr lang="cs-CZ" dirty="0" err="1" smtClean="0"/>
              <a:t>Thalasémie</a:t>
            </a:r>
            <a:r>
              <a:rPr lang="cs-CZ" dirty="0" smtClean="0"/>
              <a:t> se dědí autozomálně, jedinci s genotypem TT jsou zdraví,  heterozygoti </a:t>
            </a:r>
            <a:r>
              <a:rPr lang="cs-CZ" dirty="0" err="1" smtClean="0"/>
              <a:t>Tt</a:t>
            </a:r>
            <a:r>
              <a:rPr lang="cs-CZ" dirty="0" smtClean="0"/>
              <a:t> trpí lehčí formou onemocnění (</a:t>
            </a:r>
            <a:r>
              <a:rPr lang="cs-CZ" dirty="0" err="1" smtClean="0"/>
              <a:t>thalasemia</a:t>
            </a:r>
            <a:r>
              <a:rPr lang="cs-CZ" dirty="0" smtClean="0"/>
              <a:t> minor), homozygoti </a:t>
            </a:r>
            <a:r>
              <a:rPr lang="cs-CZ" dirty="0" err="1" smtClean="0"/>
              <a:t>tt</a:t>
            </a:r>
            <a:r>
              <a:rPr lang="cs-CZ" dirty="0" smtClean="0"/>
              <a:t> trpí těžkou formou onemocnění (</a:t>
            </a:r>
            <a:r>
              <a:rPr lang="cs-CZ" dirty="0" err="1" smtClean="0"/>
              <a:t>thalasemia</a:t>
            </a:r>
            <a:r>
              <a:rPr lang="cs-CZ" dirty="0" smtClean="0"/>
              <a:t> maior)</a:t>
            </a:r>
          </a:p>
          <a:p>
            <a:r>
              <a:rPr lang="cs-CZ" dirty="0" smtClean="0"/>
              <a:t>Jaké jsou prognózy pro potomky obou pohlaví, kteří se narodí z manželství dvou jedinců trpících </a:t>
            </a:r>
            <a:r>
              <a:rPr lang="cs-CZ" dirty="0" err="1" smtClean="0"/>
              <a:t>thalasemií</a:t>
            </a:r>
            <a:r>
              <a:rPr lang="cs-CZ" dirty="0" smtClean="0"/>
              <a:t> minor, přitom muž je navíc barvoslepý?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58723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 1 – </a:t>
            </a:r>
            <a:r>
              <a:rPr lang="cs-CZ" dirty="0" err="1"/>
              <a:t>Thalasémie</a:t>
            </a:r>
            <a:r>
              <a:rPr lang="cs-CZ" dirty="0"/>
              <a:t> + barvoslepost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234304127"/>
              </p:ext>
            </p:extLst>
          </p:nvPr>
        </p:nvGraphicFramePr>
        <p:xfrm>
          <a:off x="1042988" y="2324100"/>
          <a:ext cx="6777036" cy="34747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TX</a:t>
                      </a:r>
                      <a:r>
                        <a:rPr lang="cs-CZ" baseline="30000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tX</a:t>
                      </a:r>
                      <a:r>
                        <a:rPr lang="cs-CZ" baseline="30000" dirty="0" err="1" smtClean="0"/>
                        <a:t>D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/>
                        <a:t>TT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/>
                        <a:t>Tt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TtX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ttX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TTX</a:t>
                      </a:r>
                      <a:r>
                        <a:rPr lang="cs-CZ" sz="1800" b="1" kern="1200" baseline="300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TtX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TtX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ttX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768699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 1 – </a:t>
            </a:r>
            <a:r>
              <a:rPr lang="cs-CZ" dirty="0" err="1"/>
              <a:t>Thalasémie</a:t>
            </a:r>
            <a:r>
              <a:rPr lang="cs-CZ" dirty="0"/>
              <a:t> + barvoslepost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Vzhledem k </a:t>
            </a:r>
            <a:r>
              <a:rPr lang="cs-CZ" dirty="0" err="1" smtClean="0"/>
              <a:t>thalasemii</a:t>
            </a:r>
            <a:r>
              <a:rPr lang="cs-CZ" dirty="0" smtClean="0"/>
              <a:t> bude prognóza pro obě pohlaví  stejná:</a:t>
            </a:r>
          </a:p>
          <a:p>
            <a:r>
              <a:rPr lang="cs-CZ" dirty="0" smtClean="0"/>
              <a:t>25% jedinců bude zdravých</a:t>
            </a:r>
          </a:p>
          <a:p>
            <a:r>
              <a:rPr lang="cs-CZ" dirty="0" smtClean="0"/>
              <a:t>50% jedinců bude trpět </a:t>
            </a:r>
            <a:r>
              <a:rPr lang="cs-CZ" dirty="0" err="1" smtClean="0"/>
              <a:t>thalasémií</a:t>
            </a:r>
            <a:r>
              <a:rPr lang="cs-CZ" dirty="0" smtClean="0"/>
              <a:t> minor</a:t>
            </a:r>
          </a:p>
          <a:p>
            <a:r>
              <a:rPr lang="cs-CZ" dirty="0" smtClean="0"/>
              <a:t>25% jedinců bude mít těžkou formu nemoci – </a:t>
            </a:r>
            <a:r>
              <a:rPr lang="cs-CZ" dirty="0" err="1" smtClean="0"/>
              <a:t>thalasémii</a:t>
            </a:r>
            <a:r>
              <a:rPr lang="cs-CZ" dirty="0" smtClean="0"/>
              <a:t> maior</a:t>
            </a:r>
          </a:p>
          <a:p>
            <a:r>
              <a:rPr lang="cs-CZ" dirty="0" smtClean="0"/>
              <a:t>Dcery budou přenašečkami daltonismu, synové budou vidět normálně a neponesou do dalších generací alelu pro barvoslepost.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4848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 2 - daltonismus + hemofilie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Jaká je prognóza na onemocnění dětí, které se narodí z manželství hemofilika s </a:t>
            </a:r>
            <a:r>
              <a:rPr lang="cs-CZ" dirty="0" err="1" smtClean="0"/>
              <a:t>daltoničkou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1371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 2 - daltonismus + hemofilie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Musíme si uvědomit, že hemofilie i daltonismus se dědí na chromozomu X, geny jsou tedy ve vazbě.</a:t>
            </a:r>
          </a:p>
          <a:p>
            <a:r>
              <a:rPr lang="cs-CZ" dirty="0" smtClean="0"/>
              <a:t>Matka </a:t>
            </a:r>
            <a:r>
              <a:rPr lang="cs-CZ" dirty="0" err="1" smtClean="0"/>
              <a:t>daltonička</a:t>
            </a:r>
            <a:r>
              <a:rPr lang="cs-CZ" dirty="0" smtClean="0"/>
              <a:t> nese na obou svých chromozomech X recesivní alelu pro barvoslepost</a:t>
            </a:r>
          </a:p>
          <a:p>
            <a:r>
              <a:rPr lang="cs-CZ" dirty="0" smtClean="0"/>
              <a:t>Otec hemofilik má jeden chromozom X s recesivní alelou podmiňující hemofilii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01686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 2 - daltonismus + hemofilie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z genů (</a:t>
            </a:r>
            <a:r>
              <a:rPr lang="cs-CZ" sz="2800" dirty="0" smtClean="0"/>
              <a:t>pro hemofilii a daltonismus) můžeme napsat zvlášť, ale s tím, že jsou geny ve vazbě</a:t>
            </a:r>
          </a:p>
          <a:p>
            <a:r>
              <a:rPr lang="cs-CZ" sz="2800" dirty="0" smtClean="0"/>
              <a:t>X</a:t>
            </a:r>
            <a:r>
              <a:rPr lang="cs-CZ" sz="2800" baseline="30000" dirty="0" smtClean="0"/>
              <a:t>D</a:t>
            </a:r>
            <a:r>
              <a:rPr lang="cs-CZ" sz="2800" dirty="0" smtClean="0"/>
              <a:t>/</a:t>
            </a:r>
            <a:r>
              <a:rPr lang="cs-CZ" sz="2800" dirty="0" err="1" smtClean="0"/>
              <a:t>X</a:t>
            </a:r>
            <a:r>
              <a:rPr lang="cs-CZ" sz="2800" baseline="30000" dirty="0" err="1" smtClean="0"/>
              <a:t>d</a:t>
            </a:r>
            <a:r>
              <a:rPr lang="cs-CZ" sz="2800" baseline="30000" dirty="0" smtClean="0"/>
              <a:t>    </a:t>
            </a:r>
          </a:p>
          <a:p>
            <a:r>
              <a:rPr lang="cs-CZ" sz="2800" dirty="0" smtClean="0"/>
              <a:t>X</a:t>
            </a:r>
            <a:r>
              <a:rPr lang="cs-CZ" sz="2800" baseline="30000" dirty="0" smtClean="0"/>
              <a:t>H</a:t>
            </a:r>
            <a:r>
              <a:rPr lang="cs-CZ" sz="2800" dirty="0" smtClean="0"/>
              <a:t>/</a:t>
            </a:r>
            <a:r>
              <a:rPr lang="cs-CZ" sz="2800" dirty="0" err="1" smtClean="0"/>
              <a:t>X</a:t>
            </a:r>
            <a:r>
              <a:rPr lang="cs-CZ" sz="2800" baseline="30000" dirty="0" err="1"/>
              <a:t>h</a:t>
            </a:r>
            <a:r>
              <a:rPr lang="cs-CZ" sz="2800" baseline="30000" dirty="0" smtClean="0"/>
              <a:t>  </a:t>
            </a:r>
            <a:r>
              <a:rPr lang="cs-CZ" baseline="30000" dirty="0" smtClean="0"/>
              <a:t>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22782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0778" y="836712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Příklad 2 - daltonismus + hemofilie 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29827817"/>
              </p:ext>
            </p:extLst>
          </p:nvPr>
        </p:nvGraphicFramePr>
        <p:xfrm>
          <a:off x="1096204" y="2132856"/>
          <a:ext cx="6777036" cy="219456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err="1" smtClean="0"/>
                        <a:t>X</a:t>
                      </a:r>
                      <a:r>
                        <a:rPr lang="cs-CZ" sz="1800" baseline="30000" dirty="0" err="1" smtClean="0"/>
                        <a:t>D</a:t>
                      </a:r>
                      <a:r>
                        <a:rPr lang="cs-CZ" sz="1800" dirty="0" err="1" smtClean="0"/>
                        <a:t>X</a:t>
                      </a:r>
                      <a:r>
                        <a:rPr lang="cs-CZ" sz="1800" baseline="30000" dirty="0" err="1" smtClean="0"/>
                        <a:t>h</a:t>
                      </a: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err="1" smtClean="0"/>
                        <a:t>X</a:t>
                      </a:r>
                      <a:r>
                        <a:rPr lang="cs-CZ" sz="1800" baseline="30000" dirty="0" err="1" smtClean="0"/>
                        <a:t>d</a:t>
                      </a:r>
                      <a:r>
                        <a:rPr lang="cs-CZ" sz="1800" dirty="0" err="1" smtClean="0"/>
                        <a:t>X</a:t>
                      </a:r>
                      <a:r>
                        <a:rPr lang="cs-CZ" sz="1800" baseline="30000" dirty="0" err="1" smtClean="0"/>
                        <a:t>H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err="1" smtClean="0"/>
                        <a:t>X</a:t>
                      </a:r>
                      <a:r>
                        <a:rPr lang="cs-CZ" sz="1800" b="1" baseline="30000" dirty="0" err="1" smtClean="0"/>
                        <a:t>D</a:t>
                      </a:r>
                      <a:r>
                        <a:rPr lang="cs-CZ" sz="1800" b="1" dirty="0" err="1" smtClean="0"/>
                        <a:t>X</a:t>
                      </a:r>
                      <a:r>
                        <a:rPr lang="cs-CZ" sz="1800" b="1" baseline="30000" dirty="0" err="1" smtClean="0"/>
                        <a:t>d</a:t>
                      </a:r>
                      <a:r>
                        <a:rPr lang="cs-CZ" sz="1800" b="1" dirty="0" err="1" smtClean="0"/>
                        <a:t>X</a:t>
                      </a:r>
                      <a:r>
                        <a:rPr lang="cs-CZ" sz="1800" b="1" baseline="30000" dirty="0" err="1" smtClean="0"/>
                        <a:t>H</a:t>
                      </a:r>
                      <a:r>
                        <a:rPr lang="cs-CZ" sz="1800" b="1" dirty="0" err="1" smtClean="0"/>
                        <a:t>X</a:t>
                      </a:r>
                      <a:r>
                        <a:rPr lang="cs-CZ" sz="1800" b="1" baseline="30000" dirty="0" err="1" smtClean="0"/>
                        <a:t>h</a:t>
                      </a:r>
                      <a:endParaRPr lang="cs-CZ" b="1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err="1" smtClean="0"/>
                        <a:t>X</a:t>
                      </a:r>
                      <a:r>
                        <a:rPr lang="cs-CZ" sz="1800" b="1" baseline="30000" dirty="0" err="1" smtClean="0"/>
                        <a:t>D</a:t>
                      </a:r>
                      <a:r>
                        <a:rPr lang="cs-CZ" sz="1800" b="1" dirty="0" err="1" smtClean="0"/>
                        <a:t>X</a:t>
                      </a:r>
                      <a:r>
                        <a:rPr lang="cs-CZ" sz="1800" b="1" baseline="30000" dirty="0" err="1" smtClean="0"/>
                        <a:t>d</a:t>
                      </a:r>
                      <a:r>
                        <a:rPr lang="cs-CZ" sz="1800" b="1" dirty="0" err="1" smtClean="0"/>
                        <a:t>X</a:t>
                      </a:r>
                      <a:r>
                        <a:rPr lang="cs-CZ" sz="1800" b="1" baseline="30000" dirty="0" err="1" smtClean="0"/>
                        <a:t>H</a:t>
                      </a:r>
                      <a:r>
                        <a:rPr lang="cs-CZ" sz="1800" b="1" dirty="0" err="1" smtClean="0"/>
                        <a:t>X</a:t>
                      </a:r>
                      <a:r>
                        <a:rPr lang="cs-CZ" sz="1800" b="1" baseline="30000" dirty="0" err="1" smtClean="0"/>
                        <a:t>h</a:t>
                      </a:r>
                      <a:endParaRPr lang="cs-CZ" b="1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115616" y="4581128"/>
            <a:ext cx="7128792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Všichni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synové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budou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daltonici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, protože získávají svůj jediný chromozom X po matce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daltoničce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, z hlediska hemofilie však budou zdraví.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Dcery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budou v obou příslušných alelických párech heterozygotní, neměly by trpět žádnou z uvedených poruch, ale recesivní alely budou přenášet do další generace.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47127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 3 – tříbarevná koťata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Černá a rezavá barva  srsti u koček je řízena dvěma rozdílnými alelami téhož genu. Tříbarevnost je pak výsledkem heterozygotní sestavy těchto alel. Příslušný gen je vázán na chromozom X. V somatických buňkách bývá jeden z X chromozomů tzv. „uspán“.</a:t>
            </a:r>
          </a:p>
          <a:p>
            <a:r>
              <a:rPr lang="cs-CZ" dirty="0" smtClean="0"/>
              <a:t> </a:t>
            </a:r>
            <a:r>
              <a:rPr lang="cs-CZ" dirty="0"/>
              <a:t>Proč se tříbarevní kocouři téměř nevyskytují</a:t>
            </a:r>
            <a:r>
              <a:rPr lang="cs-CZ" dirty="0" smtClean="0"/>
              <a:t>?</a:t>
            </a:r>
          </a:p>
          <a:p>
            <a:r>
              <a:rPr lang="cs-CZ" dirty="0" smtClean="0"/>
              <a:t>Jaká budou koťata z křížení tříbarevné kočky s černým kocourem?</a:t>
            </a:r>
          </a:p>
          <a:p>
            <a:r>
              <a:rPr lang="cs-CZ" dirty="0"/>
              <a:t>Jaká budou koťata z křížení tříbarevné kočky </a:t>
            </a:r>
            <a:r>
              <a:rPr lang="cs-CZ" dirty="0" smtClean="0"/>
              <a:t>s rezavým kocourem?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57523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 3 – tříbarevná koťata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Kocour obvykle nese jen jeden chromozom X, může být tedy černý nebo rezavý</a:t>
            </a:r>
          </a:p>
          <a:p>
            <a:r>
              <a:rPr lang="cs-CZ" dirty="0" smtClean="0"/>
              <a:t>Tříbarevný kocour by vznikl výjimečně při určité chybě během redukčního dělení, např. ze zygoty s genotypem XXY</a:t>
            </a:r>
          </a:p>
          <a:p>
            <a:r>
              <a:rPr lang="cs-CZ" dirty="0" smtClean="0"/>
              <a:t>Chromozom Y se tu nijak neuplatňuje, neobsahuje žádnou alelu tohoto genu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16679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Křížení </a:t>
            </a:r>
            <a:r>
              <a:rPr lang="cs-CZ" dirty="0"/>
              <a:t>tříbarevné kočky s černým </a:t>
            </a:r>
            <a:r>
              <a:rPr lang="cs-CZ" dirty="0" smtClean="0"/>
              <a:t>kocourem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Označíme např. X</a:t>
            </a:r>
            <a:r>
              <a:rPr lang="cs-CZ" baseline="30000" dirty="0" smtClean="0"/>
              <a:t>B</a:t>
            </a:r>
            <a:r>
              <a:rPr lang="cs-CZ" dirty="0" smtClean="0"/>
              <a:t> alelu pro černou barvu, </a:t>
            </a:r>
            <a:r>
              <a:rPr lang="cs-CZ" dirty="0" err="1" smtClean="0"/>
              <a:t>X</a:t>
            </a:r>
            <a:r>
              <a:rPr lang="cs-CZ" baseline="30000" dirty="0" err="1" smtClean="0"/>
              <a:t>b</a:t>
            </a:r>
            <a:r>
              <a:rPr lang="cs-CZ" dirty="0" smtClean="0"/>
              <a:t> alelu pro rezavou barvu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9091998"/>
              </p:ext>
            </p:extLst>
          </p:nvPr>
        </p:nvGraphicFramePr>
        <p:xfrm>
          <a:off x="1043608" y="3284984"/>
          <a:ext cx="6096000" cy="138176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r>
                        <a:rPr lang="cs-CZ" baseline="30000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r>
                        <a:rPr lang="cs-CZ" baseline="30000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X</a:t>
                      </a:r>
                      <a:r>
                        <a:rPr lang="cs-CZ" b="1" baseline="30000" dirty="0" smtClean="0"/>
                        <a:t>B</a:t>
                      </a:r>
                      <a:r>
                        <a:rPr lang="cs-CZ" b="1" dirty="0" smtClean="0"/>
                        <a:t>X</a:t>
                      </a:r>
                      <a:r>
                        <a:rPr lang="cs-CZ" b="1" baseline="30000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X</a:t>
                      </a:r>
                      <a:r>
                        <a:rPr lang="cs-CZ" b="1" baseline="30000" dirty="0" smtClean="0"/>
                        <a:t>B</a:t>
                      </a:r>
                      <a:r>
                        <a:rPr lang="cs-CZ" b="1" baseline="0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X</a:t>
                      </a:r>
                      <a:r>
                        <a:rPr lang="cs-CZ" baseline="30000" dirty="0" err="1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/>
                        <a:t>X</a:t>
                      </a:r>
                      <a:r>
                        <a:rPr lang="cs-CZ" b="1" baseline="30000" dirty="0" err="1" smtClean="0"/>
                        <a:t>B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b="1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/>
                        <a:t>X</a:t>
                      </a:r>
                      <a:r>
                        <a:rPr lang="cs-CZ" b="1" baseline="30000" dirty="0" err="1" smtClean="0"/>
                        <a:t>b</a:t>
                      </a:r>
                      <a:r>
                        <a:rPr lang="cs-CZ" b="1" dirty="0" err="1" smtClean="0"/>
                        <a:t>Y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115616" y="5013176"/>
            <a:ext cx="619268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Kočky mohou být černé nebo tříbarevné, kocouři černí nebo rezaví, všechny genotypy budou vznikat se stejnou pravděpodobností.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3862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Křížení </a:t>
            </a:r>
            <a:r>
              <a:rPr lang="cs-CZ" dirty="0"/>
              <a:t>tříbarevné kočky s </a:t>
            </a:r>
            <a:r>
              <a:rPr lang="cs-CZ" dirty="0" smtClean="0"/>
              <a:t>rezavým kocourem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99285950"/>
              </p:ext>
            </p:extLst>
          </p:nvPr>
        </p:nvGraphicFramePr>
        <p:xfrm>
          <a:off x="1042988" y="2324100"/>
          <a:ext cx="6777036" cy="192024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kern="1200" baseline="300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r>
                        <a:rPr lang="cs-CZ" baseline="30000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/>
                        <a:t>X</a:t>
                      </a:r>
                      <a:r>
                        <a:rPr lang="cs-CZ" b="1" baseline="30000" dirty="0" err="1" smtClean="0"/>
                        <a:t>B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b="1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X</a:t>
                      </a:r>
                      <a:r>
                        <a:rPr lang="cs-CZ" b="1" baseline="30000" dirty="0" smtClean="0"/>
                        <a:t>B</a:t>
                      </a:r>
                      <a:r>
                        <a:rPr lang="cs-CZ" b="1" baseline="0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dirty="0" smtClean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b="1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1115616" y="4365104"/>
            <a:ext cx="6840760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Opět se stejnou pravděpodobností dostáváme tříbarevné a rezavé kočičky a černé a rezavé kocourky.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82341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 4 – zbarvení peří u slepic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U kura domácího je vloha pro žíhané zbarvení peří (B) dominantní nad hnědým nebo černým zbarvením peří bez žíhání (b) a je lokalizována na chromozomu Z. </a:t>
            </a:r>
          </a:p>
          <a:p>
            <a:r>
              <a:rPr lang="cs-CZ" dirty="0" smtClean="0"/>
              <a:t>U ptáků je samčí pohlaví </a:t>
            </a:r>
            <a:r>
              <a:rPr lang="cs-CZ" dirty="0" err="1" smtClean="0"/>
              <a:t>homogametické</a:t>
            </a:r>
            <a:r>
              <a:rPr lang="cs-CZ" dirty="0" smtClean="0"/>
              <a:t>, (ZZ), samičí </a:t>
            </a:r>
            <a:r>
              <a:rPr lang="cs-CZ" dirty="0" err="1" smtClean="0"/>
              <a:t>heterogametické</a:t>
            </a:r>
            <a:r>
              <a:rPr lang="cs-CZ" dirty="0" smtClean="0"/>
              <a:t>, (ZW)</a:t>
            </a:r>
          </a:p>
          <a:p>
            <a:r>
              <a:rPr lang="cs-CZ" dirty="0" smtClean="0"/>
              <a:t>Vykombinujte sestavy </a:t>
            </a:r>
            <a:r>
              <a:rPr lang="cs-CZ" dirty="0" err="1" smtClean="0"/>
              <a:t>gonozomů</a:t>
            </a:r>
            <a:r>
              <a:rPr lang="cs-CZ" dirty="0" smtClean="0"/>
              <a:t> Z a W a alel B a b, které lze očekávat v potomstvu z těchto páření: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4578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 4 – zbarvení peří u slepic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Hnědého kohouta se žíhanou slepicí</a:t>
            </a:r>
          </a:p>
          <a:p>
            <a:r>
              <a:rPr lang="cs-CZ" dirty="0" smtClean="0"/>
              <a:t>Čistokrevného žíhaného kohouta s hnědou slepicí</a:t>
            </a:r>
          </a:p>
          <a:p>
            <a:r>
              <a:rPr lang="cs-CZ" dirty="0" smtClean="0"/>
              <a:t>Hybridního žíhaného kohouta s hnědou slepicí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90910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26876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Křížení hnědého </a:t>
            </a:r>
            <a:r>
              <a:rPr lang="cs-CZ" dirty="0"/>
              <a:t>kohouta se žíhanou slepicí</a:t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677528195"/>
              </p:ext>
            </p:extLst>
          </p:nvPr>
        </p:nvGraphicFramePr>
        <p:xfrm>
          <a:off x="1042988" y="2324100"/>
          <a:ext cx="6777036" cy="192024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</a:t>
                      </a:r>
                      <a:r>
                        <a:rPr lang="cs-CZ" baseline="30000" dirty="0" err="1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Z</a:t>
                      </a:r>
                      <a:r>
                        <a:rPr lang="cs-CZ" baseline="30000" dirty="0" err="1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lang="cs-CZ" sz="1800" b="1" kern="1200" baseline="300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lang="cs-CZ" sz="1800" b="1" kern="1200" baseline="300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cs-CZ" sz="1800" b="1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lang="cs-CZ" sz="1800" b="1" kern="1200" baseline="300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r>
                        <a:rPr lang="cs-CZ" sz="1800" b="1" kern="1200" baseline="300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187624" y="4797152"/>
            <a:ext cx="705678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Všichni kohouti budou žíhaní, slepice tmavé.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69571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 4 – zbarvení peří u slepic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Ostatní kombinace vyřešte samostatně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4352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 5 – barva očí a tvar křídel u </a:t>
            </a:r>
            <a:r>
              <a:rPr lang="cs-CZ" dirty="0" err="1" smtClean="0"/>
              <a:t>drosofily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mušky banánové (</a:t>
            </a:r>
            <a:r>
              <a:rPr lang="cs-CZ" dirty="0" err="1" smtClean="0"/>
              <a:t>Drosophila</a:t>
            </a:r>
            <a:r>
              <a:rPr lang="cs-CZ" dirty="0" smtClean="0"/>
              <a:t> </a:t>
            </a:r>
            <a:r>
              <a:rPr lang="cs-CZ" dirty="0" err="1" smtClean="0"/>
              <a:t>melanogaster</a:t>
            </a:r>
            <a:r>
              <a:rPr lang="cs-CZ" dirty="0" smtClean="0"/>
              <a:t>) je vloha pro barvu očí vázána na chromozom X:</a:t>
            </a:r>
          </a:p>
          <a:p>
            <a:r>
              <a:rPr lang="cs-CZ" dirty="0" smtClean="0"/>
              <a:t>Alela W podmiňuje červenou barvu očí, alela w bílou barvu.</a:t>
            </a:r>
          </a:p>
          <a:p>
            <a:r>
              <a:rPr lang="cs-CZ" dirty="0" smtClean="0"/>
              <a:t>Tvar křídel je lokalizován na autozomu, </a:t>
            </a:r>
            <a:r>
              <a:rPr lang="cs-CZ" dirty="0" err="1" smtClean="0"/>
              <a:t>Vg</a:t>
            </a:r>
            <a:r>
              <a:rPr lang="cs-CZ" dirty="0" smtClean="0"/>
              <a:t> podmiňuje normální dlouhá křídla, </a:t>
            </a:r>
            <a:r>
              <a:rPr lang="cs-CZ" dirty="0" err="1" smtClean="0"/>
              <a:t>vg</a:t>
            </a:r>
            <a:r>
              <a:rPr lang="cs-CZ" dirty="0" smtClean="0"/>
              <a:t> zakrnělá křídla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04144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 5 – barva očí a tvar křídel u </a:t>
            </a:r>
            <a:r>
              <a:rPr lang="cs-CZ" dirty="0" err="1"/>
              <a:t>drosofily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budou vypadat co do pohlaví, genotypů a fenotypů potomci z těchto křížení:</a:t>
            </a:r>
          </a:p>
          <a:p>
            <a:r>
              <a:rPr lang="cs-CZ" dirty="0" err="1" smtClean="0"/>
              <a:t>WwVgvg</a:t>
            </a:r>
            <a:r>
              <a:rPr lang="cs-CZ" dirty="0" smtClean="0"/>
              <a:t>  x  </a:t>
            </a:r>
            <a:r>
              <a:rPr lang="cs-CZ" dirty="0" err="1" smtClean="0"/>
              <a:t>wvgvg</a:t>
            </a:r>
            <a:endParaRPr lang="cs-CZ" dirty="0" smtClean="0"/>
          </a:p>
          <a:p>
            <a:r>
              <a:rPr lang="cs-CZ" dirty="0" err="1" smtClean="0"/>
              <a:t>wwVgvg</a:t>
            </a:r>
            <a:r>
              <a:rPr lang="cs-CZ" dirty="0" smtClean="0"/>
              <a:t>  x  </a:t>
            </a:r>
            <a:r>
              <a:rPr lang="cs-CZ" dirty="0" err="1" smtClean="0"/>
              <a:t>WVgvg</a:t>
            </a:r>
            <a:r>
              <a:rPr lang="cs-CZ" dirty="0" smtClean="0"/>
              <a:t>	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7761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 5 – barva očí a tvar křídel u </a:t>
            </a:r>
            <a:r>
              <a:rPr lang="cs-CZ" dirty="0" err="1"/>
              <a:t>drosofily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WwVgvg</a:t>
            </a:r>
            <a:r>
              <a:rPr lang="cs-CZ" dirty="0"/>
              <a:t>  x  </a:t>
            </a:r>
            <a:r>
              <a:rPr lang="cs-CZ" dirty="0" err="1"/>
              <a:t>wvgvg</a:t>
            </a:r>
            <a:endParaRPr lang="cs-CZ" dirty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44863238"/>
              </p:ext>
            </p:extLst>
          </p:nvPr>
        </p:nvGraphicFramePr>
        <p:xfrm>
          <a:off x="1043608" y="3068960"/>
          <a:ext cx="60960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WVg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Wvg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wVg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wvg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wvg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WwVgvg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Wwvgvg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wwVgvg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wwvgvg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Yvg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WYVgvg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WYvgvg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wYVgvg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wYvgvg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899592" y="4365104"/>
            <a:ext cx="669674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Samičky: ¼ červenooká s dlouhými křídly,                            ¼  červenooká s krátkými křídly, ¼  </a:t>
            </a:r>
            <a:r>
              <a:rPr lang="cs-CZ" dirty="0" err="1" smtClean="0">
                <a:solidFill>
                  <a:schemeClr val="tx1"/>
                </a:solidFill>
              </a:rPr>
              <a:t>bělooká</a:t>
            </a:r>
            <a:r>
              <a:rPr lang="cs-CZ" dirty="0" smtClean="0">
                <a:solidFill>
                  <a:schemeClr val="tx1"/>
                </a:solidFill>
              </a:rPr>
              <a:t> s dlouhými křídly, ¼  </a:t>
            </a:r>
            <a:r>
              <a:rPr lang="cs-CZ" dirty="0" err="1" smtClean="0">
                <a:solidFill>
                  <a:schemeClr val="tx1"/>
                </a:solidFill>
              </a:rPr>
              <a:t>bělooká</a:t>
            </a:r>
            <a:r>
              <a:rPr lang="cs-CZ" dirty="0" smtClean="0">
                <a:solidFill>
                  <a:schemeClr val="tx1"/>
                </a:solidFill>
              </a:rPr>
              <a:t> s krátkými křídly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5373216"/>
            <a:ext cx="6840760" cy="93610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Samečci: ¼ červenooká s dlouhými křídly, ¼ červenooká s krátkými křídly, ¼ </a:t>
            </a:r>
            <a:r>
              <a:rPr lang="cs-CZ" dirty="0" err="1" smtClean="0">
                <a:solidFill>
                  <a:schemeClr val="tx1"/>
                </a:solidFill>
              </a:rPr>
              <a:t>bělooká</a:t>
            </a:r>
            <a:r>
              <a:rPr lang="cs-CZ" dirty="0" smtClean="0">
                <a:solidFill>
                  <a:schemeClr val="tx1"/>
                </a:solidFill>
              </a:rPr>
              <a:t> s dlouhými křídly a ¼ </a:t>
            </a:r>
            <a:r>
              <a:rPr lang="cs-CZ" dirty="0" err="1" smtClean="0">
                <a:solidFill>
                  <a:schemeClr val="tx1"/>
                </a:solidFill>
              </a:rPr>
              <a:t>bělooká</a:t>
            </a:r>
            <a:r>
              <a:rPr lang="cs-CZ" dirty="0" smtClean="0">
                <a:solidFill>
                  <a:schemeClr val="tx1"/>
                </a:solidFill>
              </a:rPr>
              <a:t> s krátkými křídly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8173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 5 – barva očí a tvar křídel u </a:t>
            </a:r>
            <a:r>
              <a:rPr lang="cs-CZ" dirty="0" err="1"/>
              <a:t>drosofily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Druhou část příkladu si odvoďte sami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0914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 6 - </a:t>
            </a:r>
            <a:r>
              <a:rPr lang="cs-CZ" dirty="0"/>
              <a:t>barva očí a tvar křídel u </a:t>
            </a:r>
            <a:r>
              <a:rPr lang="cs-CZ" dirty="0" err="1"/>
              <a:t>drosofily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budou genotypy dvou červenookých a </a:t>
            </a:r>
            <a:r>
              <a:rPr lang="cs-CZ" dirty="0" err="1" smtClean="0"/>
              <a:t>dlouhokřídlých</a:t>
            </a:r>
            <a:r>
              <a:rPr lang="cs-CZ" dirty="0" smtClean="0"/>
              <a:t> jedinců </a:t>
            </a:r>
            <a:r>
              <a:rPr lang="cs-CZ" dirty="0" err="1" smtClean="0"/>
              <a:t>drosofil</a:t>
            </a:r>
            <a:r>
              <a:rPr lang="cs-CZ" dirty="0" smtClean="0"/>
              <a:t> z minulého příkladu, jestliže spolu dávají vznik potomstvu tohoto složení: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547664" y="4005064"/>
            <a:ext cx="590465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Samičky: ¾ červenookých </a:t>
            </a:r>
            <a:r>
              <a:rPr lang="cs-CZ" dirty="0" err="1" smtClean="0">
                <a:solidFill>
                  <a:schemeClr val="tx1"/>
                </a:solidFill>
              </a:rPr>
              <a:t>dlouhokřídlých</a:t>
            </a:r>
            <a:r>
              <a:rPr lang="cs-CZ" dirty="0" smtClean="0">
                <a:solidFill>
                  <a:schemeClr val="tx1"/>
                </a:solidFill>
              </a:rPr>
              <a:t> a ¼ červenookých se </a:t>
            </a:r>
            <a:r>
              <a:rPr lang="cs-CZ" dirty="0" err="1" smtClean="0">
                <a:solidFill>
                  <a:schemeClr val="tx1"/>
                </a:solidFill>
              </a:rPr>
              <a:t>zakrnělýmí</a:t>
            </a:r>
            <a:r>
              <a:rPr lang="cs-CZ" dirty="0" smtClean="0">
                <a:solidFill>
                  <a:schemeClr val="tx1"/>
                </a:solidFill>
              </a:rPr>
              <a:t> křídly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547664" y="5157192"/>
            <a:ext cx="5904656" cy="108012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Samečci: 3/8 červenookých </a:t>
            </a:r>
            <a:r>
              <a:rPr lang="cs-CZ" dirty="0" err="1" smtClean="0">
                <a:solidFill>
                  <a:schemeClr val="tx1"/>
                </a:solidFill>
              </a:rPr>
              <a:t>dlouhokřídlých</a:t>
            </a:r>
            <a:r>
              <a:rPr lang="cs-CZ" dirty="0" smtClean="0">
                <a:solidFill>
                  <a:schemeClr val="tx1"/>
                </a:solidFill>
              </a:rPr>
              <a:t>, 3/8 </a:t>
            </a:r>
            <a:r>
              <a:rPr lang="cs-CZ" dirty="0" err="1" smtClean="0">
                <a:solidFill>
                  <a:schemeClr val="tx1"/>
                </a:solidFill>
              </a:rPr>
              <a:t>bělookých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dlouhokřídlých</a:t>
            </a:r>
            <a:r>
              <a:rPr lang="cs-CZ" dirty="0" smtClean="0">
                <a:solidFill>
                  <a:schemeClr val="tx1"/>
                </a:solidFill>
              </a:rPr>
              <a:t>, 1/8 červenookých se zakrnělými křídly, 1/8 </a:t>
            </a:r>
            <a:r>
              <a:rPr lang="cs-CZ" dirty="0" err="1" smtClean="0">
                <a:solidFill>
                  <a:schemeClr val="tx1"/>
                </a:solidFill>
              </a:rPr>
              <a:t>bělookých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se zakrnělými křídly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0757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6 - 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Ověřte, že dané poměry vzniknou při křížení jedinců s genotypy</a:t>
            </a:r>
          </a:p>
          <a:p>
            <a:endParaRPr lang="cs-CZ" dirty="0" smtClean="0"/>
          </a:p>
          <a:p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WwVgvg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 x 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WYVgvg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5544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7 – barva srsti u myší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344932" cy="391366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U určitého druhu myši se vyskytuje několik typů zbarvení: tak zvané aguti, tj. normální, divoké, dále černé a albinotické, tedy bílé.</a:t>
            </a:r>
          </a:p>
          <a:p>
            <a:r>
              <a:rPr lang="cs-CZ" dirty="0" smtClean="0"/>
              <a:t>Jaký je vzájemný vztah těchto forem, pokud víme:</a:t>
            </a:r>
          </a:p>
          <a:p>
            <a:r>
              <a:rPr lang="cs-CZ" dirty="0" smtClean="0"/>
              <a:t>Když se kříží čistá linie aguti s čistou linií černou, jsou kříženci všichni typu aguti a jejich potomstvo se štěpí v poměru 3 aguti:1 černá ( černé zbarvení srsti tedy není dominantní nad divokým)</a:t>
            </a:r>
          </a:p>
          <a:p>
            <a:r>
              <a:rPr lang="cs-CZ" dirty="0" smtClean="0"/>
              <a:t>Podobně linie aguti křížená s bílou dává křížence opět typu aguti, jehož potomstvo štěpí v poměru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3 aguti : 1 bílá </a:t>
            </a:r>
          </a:p>
          <a:p>
            <a:r>
              <a:rPr lang="cs-CZ" dirty="0" smtClean="0"/>
              <a:t>Také kříženci mezi linií černou a bílou jsou fenotypu aguti, jejich potomstvo však štěpí v jiném poměru: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9 aguti : 3 černé : 4 bílé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5891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 7 – barva srsti u myší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99592" y="2459762"/>
            <a:ext cx="6840760" cy="208823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Napište genotypy všech tří barevných linií myší a zodpovězte otázku, jak je dědičně podmíněna uvedená barevnost myší srsti, jak se takový typ dědičnosti nazývá. 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3561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 7 – barva srsti u myší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Naznačení řešení:</a:t>
            </a:r>
          </a:p>
          <a:p>
            <a:r>
              <a:rPr lang="cs-CZ" dirty="0" smtClean="0"/>
              <a:t>Genotyp AABB 	vzniká pigment, je aguti</a:t>
            </a:r>
          </a:p>
          <a:p>
            <a:r>
              <a:rPr lang="cs-CZ" dirty="0" smtClean="0"/>
              <a:t>Genotyp </a:t>
            </a:r>
            <a:r>
              <a:rPr lang="cs-CZ" dirty="0" err="1" smtClean="0"/>
              <a:t>aaBB</a:t>
            </a:r>
            <a:r>
              <a:rPr lang="cs-CZ" dirty="0" smtClean="0"/>
              <a:t> 	pigment se netvoří, je bílá</a:t>
            </a:r>
          </a:p>
          <a:p>
            <a:r>
              <a:rPr lang="cs-CZ" dirty="0" smtClean="0"/>
              <a:t>Genotyp </a:t>
            </a:r>
            <a:r>
              <a:rPr lang="cs-CZ" dirty="0" err="1" smtClean="0"/>
              <a:t>AAbb</a:t>
            </a:r>
            <a:r>
              <a:rPr lang="cs-CZ" dirty="0" smtClean="0"/>
              <a:t> 	pigment vznikne, není aguti, je černá</a:t>
            </a:r>
          </a:p>
          <a:p>
            <a:pPr marL="6858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27702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 7 – barva srsti u myší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Aguti  x  černá</a:t>
            </a:r>
          </a:p>
          <a:p>
            <a:r>
              <a:rPr lang="cs-CZ" dirty="0" smtClean="0"/>
              <a:t>AABB  x  </a:t>
            </a:r>
            <a:r>
              <a:rPr lang="cs-CZ" dirty="0" err="1" smtClean="0"/>
              <a:t>AAbb</a:t>
            </a:r>
            <a:endParaRPr lang="cs-CZ" dirty="0" smtClean="0"/>
          </a:p>
          <a:p>
            <a:r>
              <a:rPr lang="cs-CZ" dirty="0" smtClean="0"/>
              <a:t>F1	</a:t>
            </a:r>
            <a:r>
              <a:rPr lang="cs-CZ" dirty="0" err="1" smtClean="0"/>
              <a:t>AABb</a:t>
            </a:r>
            <a:r>
              <a:rPr lang="cs-CZ" dirty="0" smtClean="0"/>
              <a:t> (aguti)</a:t>
            </a:r>
          </a:p>
          <a:p>
            <a:r>
              <a:rPr lang="cs-CZ" dirty="0" smtClean="0"/>
              <a:t>F2	</a:t>
            </a:r>
            <a:r>
              <a:rPr lang="cs-CZ" dirty="0" err="1" smtClean="0"/>
              <a:t>AABb</a:t>
            </a:r>
            <a:r>
              <a:rPr lang="cs-CZ" dirty="0" smtClean="0"/>
              <a:t>  x  </a:t>
            </a:r>
            <a:r>
              <a:rPr lang="cs-CZ" dirty="0" err="1" smtClean="0"/>
              <a:t>AABb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19542476"/>
              </p:ext>
            </p:extLst>
          </p:nvPr>
        </p:nvGraphicFramePr>
        <p:xfrm>
          <a:off x="1187624" y="4221088"/>
          <a:ext cx="6096000" cy="111252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619672" y="5661248"/>
            <a:ext cx="5328592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3 aguti : 1 černá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3270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 7 – barva srsti u myší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Aguti  x  bílá</a:t>
            </a:r>
          </a:p>
          <a:p>
            <a:r>
              <a:rPr lang="cs-CZ" dirty="0" smtClean="0"/>
              <a:t>AABB  x  </a:t>
            </a:r>
            <a:r>
              <a:rPr lang="cs-CZ" dirty="0" err="1" smtClean="0"/>
              <a:t>aaBB</a:t>
            </a:r>
            <a:r>
              <a:rPr lang="cs-CZ" dirty="0" smtClean="0"/>
              <a:t>  (lze i </a:t>
            </a:r>
            <a:r>
              <a:rPr lang="cs-CZ" dirty="0" err="1" smtClean="0"/>
              <a:t>aabb</a:t>
            </a:r>
            <a:r>
              <a:rPr lang="cs-CZ" dirty="0" smtClean="0"/>
              <a:t>?)</a:t>
            </a:r>
          </a:p>
          <a:p>
            <a:r>
              <a:rPr lang="cs-CZ" dirty="0" smtClean="0"/>
              <a:t>F1	</a:t>
            </a:r>
            <a:r>
              <a:rPr lang="cs-CZ" dirty="0" err="1" smtClean="0"/>
              <a:t>AaBB</a:t>
            </a:r>
            <a:r>
              <a:rPr lang="cs-CZ" dirty="0" smtClean="0"/>
              <a:t> (aguti)</a:t>
            </a:r>
          </a:p>
          <a:p>
            <a:r>
              <a:rPr lang="cs-CZ" dirty="0" smtClean="0"/>
              <a:t>F2	</a:t>
            </a:r>
            <a:r>
              <a:rPr lang="cs-CZ" dirty="0" err="1" smtClean="0"/>
              <a:t>AaBB</a:t>
            </a:r>
            <a:r>
              <a:rPr lang="cs-CZ" dirty="0" smtClean="0"/>
              <a:t>  x  </a:t>
            </a:r>
            <a:r>
              <a:rPr lang="cs-CZ" dirty="0" err="1" smtClean="0"/>
              <a:t>AaBB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28358767"/>
              </p:ext>
            </p:extLst>
          </p:nvPr>
        </p:nvGraphicFramePr>
        <p:xfrm>
          <a:off x="1187624" y="4221088"/>
          <a:ext cx="6096000" cy="111252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2123728" y="5589240"/>
            <a:ext cx="4032448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3aguti : 1 bílá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61949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1143000"/>
          </a:xfrm>
        </p:spPr>
        <p:txBody>
          <a:bodyPr/>
          <a:lstStyle/>
          <a:p>
            <a:r>
              <a:rPr lang="cs-CZ" dirty="0"/>
              <a:t>Příklad 7 – barva srsti u myší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556792"/>
            <a:ext cx="6777317" cy="3508977"/>
          </a:xfrm>
        </p:spPr>
        <p:txBody>
          <a:bodyPr/>
          <a:lstStyle/>
          <a:p>
            <a:r>
              <a:rPr lang="cs-CZ" dirty="0" smtClean="0"/>
              <a:t>Černá  x  bílá</a:t>
            </a:r>
          </a:p>
          <a:p>
            <a:r>
              <a:rPr lang="cs-CZ" dirty="0" err="1" smtClean="0"/>
              <a:t>AAbb</a:t>
            </a:r>
            <a:r>
              <a:rPr lang="cs-CZ" dirty="0" smtClean="0"/>
              <a:t>  x  </a:t>
            </a:r>
            <a:r>
              <a:rPr lang="cs-CZ" dirty="0" err="1" smtClean="0"/>
              <a:t>aaBB</a:t>
            </a:r>
            <a:endParaRPr lang="cs-CZ" dirty="0" smtClean="0"/>
          </a:p>
          <a:p>
            <a:r>
              <a:rPr lang="cs-CZ" dirty="0" smtClean="0"/>
              <a:t>F1	</a:t>
            </a:r>
            <a:r>
              <a:rPr lang="cs-CZ" dirty="0" err="1" smtClean="0"/>
              <a:t>AaBb</a:t>
            </a:r>
            <a:r>
              <a:rPr lang="cs-CZ" dirty="0" smtClean="0"/>
              <a:t> (aguti)</a:t>
            </a:r>
          </a:p>
          <a:p>
            <a:r>
              <a:rPr lang="cs-CZ" dirty="0" smtClean="0"/>
              <a:t>F2	</a:t>
            </a:r>
            <a:r>
              <a:rPr lang="cs-CZ" dirty="0" err="1" smtClean="0"/>
              <a:t>AaBb</a:t>
            </a:r>
            <a:r>
              <a:rPr lang="cs-CZ" dirty="0" smtClean="0"/>
              <a:t>  x  </a:t>
            </a:r>
            <a:r>
              <a:rPr lang="cs-CZ" dirty="0" err="1" smtClean="0"/>
              <a:t>AaBb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21915520"/>
              </p:ext>
            </p:extLst>
          </p:nvPr>
        </p:nvGraphicFramePr>
        <p:xfrm>
          <a:off x="1259632" y="3429000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AAbb</a:t>
                      </a:r>
                      <a:endParaRPr lang="cs-CZ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Aabb</a:t>
                      </a:r>
                      <a:endParaRPr lang="cs-CZ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aaBB</a:t>
                      </a:r>
                      <a:endParaRPr lang="cs-CZ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aaBb</a:t>
                      </a:r>
                      <a:endParaRPr lang="cs-CZ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AaBb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Aabb</a:t>
                      </a:r>
                      <a:endParaRPr lang="cs-CZ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aaBb</a:t>
                      </a:r>
                      <a:endParaRPr lang="cs-CZ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aabb</a:t>
                      </a:r>
                      <a:endParaRPr lang="cs-CZ" b="1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331640" y="5589240"/>
            <a:ext cx="6192688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9aguti : 3 černé : 4 bílé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5618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 7 – barva srsti u myší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403648" y="2564904"/>
            <a:ext cx="57606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jaký typ dědičnosti se tedy jedná?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547664" y="4005064"/>
            <a:ext cx="5688632" cy="115212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Jde o recesivní </a:t>
            </a:r>
            <a:r>
              <a:rPr lang="cs-CZ" sz="2800" dirty="0" err="1" smtClean="0">
                <a:solidFill>
                  <a:schemeClr val="accent3">
                    <a:lumMod val="50000"/>
                  </a:schemeClr>
                </a:solidFill>
              </a:rPr>
              <a:t>epistázi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26492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8 – letalita u myší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13660"/>
          </a:xfrm>
        </p:spPr>
        <p:txBody>
          <a:bodyPr>
            <a:normAutofit fontScale="77500" lnSpcReduction="20000"/>
          </a:bodyPr>
          <a:lstStyle/>
          <a:p>
            <a:r>
              <a:rPr lang="cs-CZ" i="1" dirty="0" smtClean="0"/>
              <a:t>Letalitou rozumíme stav, kdy gamety odumírají ještě před okamžikem oplození nebo kdy zygoty a stádia jejich dalšího vývinu nedosahují plodnosti</a:t>
            </a:r>
          </a:p>
          <a:p>
            <a:r>
              <a:rPr lang="cs-CZ" i="1" dirty="0" smtClean="0"/>
              <a:t>Při snížené gametové nebo </a:t>
            </a:r>
            <a:r>
              <a:rPr lang="cs-CZ" i="1" dirty="0" err="1" smtClean="0"/>
              <a:t>zygotové</a:t>
            </a:r>
            <a:r>
              <a:rPr lang="cs-CZ" i="1" dirty="0" smtClean="0"/>
              <a:t> vitalitě je takto postižená jen určitá definovatelná část gamet či zygot</a:t>
            </a:r>
          </a:p>
          <a:p>
            <a:r>
              <a:rPr lang="cs-CZ" i="1" dirty="0" smtClean="0"/>
              <a:t>V jednotlivých konkrétních případech se vitalita může pohybovat od 100% (úplná vitalita) do 0% (úplná letalita)</a:t>
            </a:r>
          </a:p>
          <a:p>
            <a:r>
              <a:rPr lang="cs-CZ" i="1" dirty="0" smtClean="0"/>
              <a:t>Letalita a snížená vitalita jsou často spojeny s alelami, které vyvolávají určité „viditelné“  fenotypové účinky. Vedou pak ke změnám fenotypových a genotypových štěpných poměrů v autogamním potomstvu monohybridů a tím znesnadňují hybridizační analýzu   </a:t>
            </a:r>
            <a:endParaRPr lang="cs-CZ" i="1" dirty="0"/>
          </a:p>
        </p:txBody>
      </p:sp>
    </p:spTree>
    <p:extLst>
      <p:ext uri="{BB962C8B-B14F-4D97-AF65-F5344CB8AC3E}">
        <p14:creationId xmlns="" xmlns:p14="http://schemas.microsoft.com/office/powerpoint/2010/main" val="1616376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 8 – letalita u myší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 myší existuje alelový pár </a:t>
            </a:r>
            <a:r>
              <a:rPr lang="cs-CZ" dirty="0" err="1" smtClean="0"/>
              <a:t>A</a:t>
            </a:r>
            <a:r>
              <a:rPr lang="cs-CZ" baseline="30000" dirty="0" err="1" smtClean="0"/>
              <a:t>y</a:t>
            </a:r>
            <a:r>
              <a:rPr lang="cs-CZ" dirty="0" smtClean="0"/>
              <a:t>/a , dominantní alela </a:t>
            </a:r>
            <a:r>
              <a:rPr lang="cs-CZ" dirty="0" err="1" smtClean="0"/>
              <a:t>A</a:t>
            </a:r>
            <a:r>
              <a:rPr lang="cs-CZ" baseline="30000" dirty="0" err="1" smtClean="0"/>
              <a:t>y</a:t>
            </a:r>
            <a:r>
              <a:rPr lang="cs-CZ" baseline="30000" dirty="0" smtClean="0"/>
              <a:t> </a:t>
            </a:r>
            <a:r>
              <a:rPr lang="cs-CZ" dirty="0" smtClean="0"/>
              <a:t>podmiňuje žluté zbarvení srsti, recesivní alela a černé zbarvení. Přitom žluté myši jsou vesměs heterozygotní, homozygotní žluté myši v důsledku úplné recesivní letality tohoto genotypu nemohou existovat.</a:t>
            </a:r>
          </a:p>
          <a:p>
            <a:r>
              <a:rPr lang="cs-CZ" dirty="0" smtClean="0"/>
              <a:t>Alela </a:t>
            </a:r>
            <a:r>
              <a:rPr lang="cs-CZ" dirty="0" err="1" smtClean="0"/>
              <a:t>A</a:t>
            </a:r>
            <a:r>
              <a:rPr lang="cs-CZ" baseline="30000" dirty="0" err="1" smtClean="0"/>
              <a:t>y</a:t>
            </a:r>
            <a:r>
              <a:rPr lang="cs-CZ" dirty="0" smtClean="0"/>
              <a:t> má </a:t>
            </a:r>
            <a:r>
              <a:rPr lang="cs-CZ" dirty="0" err="1" smtClean="0"/>
              <a:t>pleiotropní</a:t>
            </a:r>
            <a:r>
              <a:rPr lang="cs-CZ" dirty="0" smtClean="0"/>
              <a:t> efekt, jedna forma projevu – žlutá srst- je dominantní, druhá – letalita – je recesivní</a:t>
            </a:r>
          </a:p>
          <a:p>
            <a:r>
              <a:rPr lang="cs-CZ" dirty="0" smtClean="0"/>
              <a:t>Každé páření žlutých myší je tedy páření heterozygotů. Jaký bude štěpný poměr v F2 generaci? Jaký budě štěpný poměr u B1?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0105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 8 – letalita u myší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</a:t>
            </a:r>
            <a:r>
              <a:rPr lang="cs-CZ" baseline="30000" dirty="0" err="1" smtClean="0"/>
              <a:t>y</a:t>
            </a:r>
            <a:r>
              <a:rPr lang="cs-CZ" dirty="0" err="1" smtClean="0"/>
              <a:t>a</a:t>
            </a:r>
            <a:r>
              <a:rPr lang="cs-CZ" dirty="0" smtClean="0"/>
              <a:t>  x </a:t>
            </a:r>
            <a:r>
              <a:rPr lang="cs-CZ" dirty="0" err="1" smtClean="0"/>
              <a:t>A</a:t>
            </a:r>
            <a:r>
              <a:rPr lang="cs-CZ" baseline="30000" dirty="0" err="1" smtClean="0"/>
              <a:t>y</a:t>
            </a:r>
            <a:r>
              <a:rPr lang="cs-CZ" dirty="0" err="1" smtClean="0"/>
              <a:t>a</a:t>
            </a:r>
            <a:r>
              <a:rPr lang="cs-CZ" dirty="0" smtClean="0"/>
              <a:t>		žlutá  x  žlutá myš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4599188"/>
              </p:ext>
            </p:extLst>
          </p:nvPr>
        </p:nvGraphicFramePr>
        <p:xfrm>
          <a:off x="1259632" y="3140968"/>
          <a:ext cx="6096000" cy="111252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baseline="30000" dirty="0" err="1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baseline="30000" dirty="0" err="1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baseline="30000" dirty="0" err="1" smtClean="0"/>
                        <a:t>y</a:t>
                      </a:r>
                      <a:r>
                        <a:rPr lang="cs-CZ" dirty="0" err="1" smtClean="0"/>
                        <a:t>A</a:t>
                      </a:r>
                      <a:r>
                        <a:rPr lang="cs-CZ" baseline="30000" dirty="0" err="1" smtClean="0"/>
                        <a:t>y</a:t>
                      </a:r>
                      <a:r>
                        <a:rPr lang="cs-CZ" baseline="30000" dirty="0" smtClean="0"/>
                        <a:t> </a:t>
                      </a:r>
                      <a:r>
                        <a:rPr lang="cs-CZ" baseline="0" dirty="0" smtClean="0"/>
                        <a:t> letální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baseline="30000" dirty="0" err="1" smtClean="0"/>
                        <a:t>y</a:t>
                      </a:r>
                      <a:r>
                        <a:rPr lang="cs-CZ" dirty="0" err="1" smtClean="0"/>
                        <a:t>a</a:t>
                      </a:r>
                      <a:r>
                        <a:rPr lang="cs-CZ" dirty="0" smtClean="0"/>
                        <a:t>  žlutá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baseline="30000" dirty="0" err="1" smtClean="0"/>
                        <a:t>y</a:t>
                      </a:r>
                      <a:r>
                        <a:rPr lang="cs-CZ" dirty="0" err="1" smtClean="0"/>
                        <a:t>a</a:t>
                      </a:r>
                      <a:r>
                        <a:rPr lang="cs-CZ" dirty="0" smtClean="0"/>
                        <a:t>    žlutá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</a:t>
                      </a:r>
                      <a:r>
                        <a:rPr lang="cs-CZ" dirty="0" smtClean="0"/>
                        <a:t> černá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2195736" y="4581128"/>
            <a:ext cx="4032448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2 žluté  :  1 černá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3106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 8 – letalita u myší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B1:</a:t>
            </a:r>
          </a:p>
          <a:p>
            <a:r>
              <a:rPr lang="cs-CZ" dirty="0" err="1" smtClean="0"/>
              <a:t>A</a:t>
            </a:r>
            <a:r>
              <a:rPr lang="cs-CZ" baseline="30000" dirty="0" err="1" smtClean="0"/>
              <a:t>y</a:t>
            </a:r>
            <a:r>
              <a:rPr lang="cs-CZ" dirty="0" err="1" smtClean="0"/>
              <a:t>a</a:t>
            </a:r>
            <a:r>
              <a:rPr lang="cs-CZ" dirty="0" smtClean="0"/>
              <a:t>  x  </a:t>
            </a:r>
            <a:r>
              <a:rPr lang="cs-CZ" dirty="0" err="1" smtClean="0"/>
              <a:t>aa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05640672"/>
              </p:ext>
            </p:extLst>
          </p:nvPr>
        </p:nvGraphicFramePr>
        <p:xfrm>
          <a:off x="1331640" y="3501008"/>
          <a:ext cx="6096000" cy="111252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baseline="30000" dirty="0" err="1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baseline="30000" dirty="0" err="1" smtClean="0"/>
                        <a:t>y</a:t>
                      </a:r>
                      <a:r>
                        <a:rPr lang="cs-CZ" dirty="0" err="1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baseline="30000" dirty="0" err="1" smtClean="0"/>
                        <a:t>y</a:t>
                      </a:r>
                      <a:r>
                        <a:rPr lang="cs-CZ" dirty="0" err="1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475656" y="5157192"/>
            <a:ext cx="6048672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Štěpný poměr 1 : 1 zůstává u B1 generace zachován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98079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Snížená vitalita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můžeme očekávat štěpné poměry v generaci F2 u recesivní či dominantní snížené vitality?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14094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Sokolovskaja</a:t>
            </a:r>
            <a:r>
              <a:rPr lang="cs-CZ" dirty="0"/>
              <a:t>, </a:t>
            </a:r>
            <a:r>
              <a:rPr lang="cs-CZ" dirty="0" err="1"/>
              <a:t>B.Ch</a:t>
            </a:r>
            <a:r>
              <a:rPr lang="cs-CZ" dirty="0"/>
              <a:t>., </a:t>
            </a:r>
            <a:r>
              <a:rPr lang="cs-CZ" dirty="0" err="1"/>
              <a:t>Pikálek,P</a:t>
            </a:r>
            <a:r>
              <a:rPr lang="cs-CZ" dirty="0"/>
              <a:t>.: Genetika v příkladech, SPN Praha </a:t>
            </a:r>
            <a:r>
              <a:rPr lang="cs-CZ" dirty="0" smtClean="0"/>
              <a:t>1974</a:t>
            </a:r>
          </a:p>
          <a:p>
            <a:r>
              <a:rPr lang="cs-CZ" dirty="0" err="1"/>
              <a:t>Nečásek</a:t>
            </a:r>
            <a:r>
              <a:rPr lang="cs-CZ" dirty="0"/>
              <a:t>, J., </a:t>
            </a:r>
            <a:r>
              <a:rPr lang="cs-CZ" dirty="0" err="1"/>
              <a:t>Cetl</a:t>
            </a:r>
            <a:r>
              <a:rPr lang="cs-CZ" dirty="0"/>
              <a:t>, I.: Obecná genetika, SPN. Praha 1984</a:t>
            </a:r>
          </a:p>
          <a:p>
            <a:r>
              <a:rPr lang="cs-CZ" dirty="0"/>
              <a:t>Hendrychová, J. a kol.: Cvičení z genetiky. UK Praha 1982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74919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2189</TotalTime>
  <Words>1720</Words>
  <Application>Microsoft Office PowerPoint</Application>
  <PresentationFormat>Předvádění na obrazovce (4:3)</PresentationFormat>
  <Paragraphs>269</Paragraphs>
  <Slides>36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Austin</vt:lpstr>
      <vt:lpstr>Snímek 1</vt:lpstr>
      <vt:lpstr>Příklady z genetiky</vt:lpstr>
      <vt:lpstr>Příklad 1 – Thalasémie + barvoslepost</vt:lpstr>
      <vt:lpstr>Příklad 1 – Thalasémie + barvoslepost</vt:lpstr>
      <vt:lpstr>Příklad 1 – Thalasémie + barvoslepost</vt:lpstr>
      <vt:lpstr>Příklad 2 - daltonismus + hemofilie  </vt:lpstr>
      <vt:lpstr>Příklad 2 - daltonismus + hemofilie </vt:lpstr>
      <vt:lpstr>Příklad 2 - daltonismus + hemofilie </vt:lpstr>
      <vt:lpstr>Příklad 2 - daltonismus + hemofilie </vt:lpstr>
      <vt:lpstr>Příklad 3 – tříbarevná koťata</vt:lpstr>
      <vt:lpstr>Příklad 3 – tříbarevná koťata</vt:lpstr>
      <vt:lpstr>Křížení tříbarevné kočky s černým kocourem</vt:lpstr>
      <vt:lpstr>Křížení tříbarevné kočky s rezavým kocourem</vt:lpstr>
      <vt:lpstr>Příklad 4 – zbarvení peří u slepic</vt:lpstr>
      <vt:lpstr>Příklad 4 – zbarvení peří u slepic</vt:lpstr>
      <vt:lpstr>Křížení hnědého kohouta se žíhanou slepicí </vt:lpstr>
      <vt:lpstr>Příklad 4 – zbarvení peří u slepic</vt:lpstr>
      <vt:lpstr>Příklad 5 – barva očí a tvar křídel u drosofily</vt:lpstr>
      <vt:lpstr>Příklad 5 – barva očí a tvar křídel u drosofily</vt:lpstr>
      <vt:lpstr>Příklad 5 – barva očí a tvar křídel u drosofily</vt:lpstr>
      <vt:lpstr>Příklad 5 – barva očí a tvar křídel u drosofily</vt:lpstr>
      <vt:lpstr>Příklad 6 - barva očí a tvar křídel u drosofily  </vt:lpstr>
      <vt:lpstr>Příklad 6 - výsledek</vt:lpstr>
      <vt:lpstr>Příklad 7 – barva srsti u myší</vt:lpstr>
      <vt:lpstr>Příklad 7 – barva srsti u myší</vt:lpstr>
      <vt:lpstr>Příklad 7 – barva srsti u myší</vt:lpstr>
      <vt:lpstr>Příklad 7 – barva srsti u myší</vt:lpstr>
      <vt:lpstr>Příklad 7 – barva srsti u myší</vt:lpstr>
      <vt:lpstr>Příklad 7 – barva srsti u myší</vt:lpstr>
      <vt:lpstr>Příklad 7 – barva srsti u myší</vt:lpstr>
      <vt:lpstr>Příklad 8 – letalita u myší</vt:lpstr>
      <vt:lpstr>Příklad 8 – letalita u myší</vt:lpstr>
      <vt:lpstr>Příklad 8 – letalita u myší</vt:lpstr>
      <vt:lpstr>Příklad 8 – letalita u myší</vt:lpstr>
      <vt:lpstr>Snížená vitalita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Příklady z genetiky</dc:title>
  <dc:creator>VPCEC3M1</dc:creator>
  <cp:lastModifiedBy>Gymnázium a SOŠ</cp:lastModifiedBy>
  <cp:revision>35</cp:revision>
  <dcterms:created xsi:type="dcterms:W3CDTF">2013-07-10T14:44:19Z</dcterms:created>
  <dcterms:modified xsi:type="dcterms:W3CDTF">2013-09-24T12:05:51Z</dcterms:modified>
</cp:coreProperties>
</file>