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B882B-E6C2-467C-B76A-CC702666F753}" type="datetimeFigureOut">
              <a:rPr lang="cs-CZ" smtClean="0"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39EDB6-879C-4ABE-B6FE-F179E145FC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726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Genové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smtClean="0"/>
                        <a:t>interakce. Komplemantarita</a:t>
                      </a:r>
                      <a:r>
                        <a:rPr lang="cs-CZ" sz="1200" dirty="0" smtClean="0"/>
                        <a:t>. Řešení příkladu.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(VY_32_INOVACE_05.02.12)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Řeší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konkrétní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příklad s komplementaritou.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vysvětluje pojmy genová interakce a komplementarita. Použití pojmů pro genetickou analýzu ukazuje na konkrétním příkladu. Časová dotace 20 minut.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Genové interakce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Komplementarita, řešení příkladu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904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Komplementarita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Jde o vzájemný vztah alel dvou či více spolupůsobících genů</a:t>
            </a:r>
          </a:p>
          <a:p>
            <a:r>
              <a:rPr lang="cs-CZ" dirty="0" smtClean="0"/>
              <a:t>Přitom  dominantní alely (např. </a:t>
            </a:r>
            <a:r>
              <a:rPr lang="cs-CZ" b="1" dirty="0" smtClean="0"/>
              <a:t>R</a:t>
            </a:r>
            <a:r>
              <a:rPr lang="cs-CZ" dirty="0" smtClean="0"/>
              <a:t> a </a:t>
            </a:r>
            <a:r>
              <a:rPr lang="cs-CZ" b="1" dirty="0" smtClean="0"/>
              <a:t>S</a:t>
            </a:r>
            <a:r>
              <a:rPr lang="cs-CZ" dirty="0" smtClean="0"/>
              <a:t>) dvou alelových párů (např. R/r, S/s) spolupracují tak, že ani alela </a:t>
            </a:r>
            <a:r>
              <a:rPr lang="cs-CZ" b="1" dirty="0" smtClean="0"/>
              <a:t>R</a:t>
            </a:r>
            <a:r>
              <a:rPr lang="cs-CZ" dirty="0" smtClean="0"/>
              <a:t> ani alela </a:t>
            </a:r>
            <a:r>
              <a:rPr lang="cs-CZ" b="1" dirty="0" smtClean="0"/>
              <a:t>S </a:t>
            </a:r>
            <a:r>
              <a:rPr lang="cs-CZ" dirty="0" smtClean="0"/>
              <a:t>samy o sobě nemají schopnost vyvolat určitý znak. </a:t>
            </a:r>
          </a:p>
          <a:p>
            <a:r>
              <a:rPr lang="cs-CZ" dirty="0" smtClean="0"/>
              <a:t>Teprve tehdy, když jsou obě tyto alely přítomny spolu, může se tento znak objevit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733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Komplementarita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Předpokládejme, že za současné přítomnosti alel </a:t>
            </a:r>
            <a:r>
              <a:rPr lang="cs-CZ" b="1" dirty="0" smtClean="0"/>
              <a:t>R </a:t>
            </a:r>
            <a:r>
              <a:rPr lang="cs-CZ" dirty="0" smtClean="0"/>
              <a:t>a </a:t>
            </a:r>
            <a:r>
              <a:rPr lang="cs-CZ" b="1" dirty="0" smtClean="0"/>
              <a:t>S</a:t>
            </a:r>
            <a:r>
              <a:rPr lang="cs-CZ" dirty="0" smtClean="0"/>
              <a:t> nastane tvorba určitého pigmentu, v ostatních případech se jeho tvorba neuskuteční</a:t>
            </a:r>
          </a:p>
          <a:p>
            <a:r>
              <a:rPr lang="cs-CZ" dirty="0" smtClean="0"/>
              <a:t>Kombinací alel dvou komplementárních genů mohou tedy vzniknout pouze dva fenotypy</a:t>
            </a:r>
          </a:p>
          <a:p>
            <a:r>
              <a:rPr lang="cs-CZ" dirty="0" smtClean="0"/>
              <a:t>Jeden barevný – při genotypu </a:t>
            </a:r>
            <a:r>
              <a:rPr lang="cs-CZ" b="1" dirty="0" smtClean="0"/>
              <a:t>R-S-</a:t>
            </a:r>
            <a:r>
              <a:rPr lang="cs-CZ" dirty="0" smtClean="0"/>
              <a:t>, druhý bezbarvý- </a:t>
            </a:r>
            <a:r>
              <a:rPr lang="cs-CZ" b="1" dirty="0" smtClean="0"/>
              <a:t>R-</a:t>
            </a:r>
            <a:r>
              <a:rPr lang="cs-CZ" b="1" dirty="0" err="1" smtClean="0"/>
              <a:t>ss</a:t>
            </a:r>
            <a:r>
              <a:rPr lang="cs-CZ" b="1" dirty="0" smtClean="0"/>
              <a:t>, </a:t>
            </a:r>
            <a:r>
              <a:rPr lang="cs-CZ" b="1" dirty="0" err="1" smtClean="0"/>
              <a:t>rrS</a:t>
            </a:r>
            <a:r>
              <a:rPr lang="cs-CZ" b="1" dirty="0" smtClean="0"/>
              <a:t>-, </a:t>
            </a:r>
            <a:r>
              <a:rPr lang="cs-CZ" b="1" dirty="0" err="1" smtClean="0"/>
              <a:t>rrss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932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Komplementarita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 smtClean="0"/>
              <a:t>Jak může vzniknout dihybrid? Uvažujte genotypy i fenotypy rodičovských linií.</a:t>
            </a:r>
          </a:p>
          <a:p>
            <a:endParaRPr lang="cs-CZ" i="1" dirty="0" smtClean="0"/>
          </a:p>
          <a:p>
            <a:r>
              <a:rPr lang="cs-CZ" dirty="0" smtClean="0"/>
              <a:t>1. křížením </a:t>
            </a:r>
            <a:r>
              <a:rPr lang="cs-CZ" dirty="0" smtClean="0">
                <a:solidFill>
                  <a:srgbClr val="C00000"/>
                </a:solidFill>
              </a:rPr>
              <a:t>RRSS</a:t>
            </a:r>
            <a:r>
              <a:rPr lang="cs-CZ" dirty="0" smtClean="0"/>
              <a:t>  x  </a:t>
            </a:r>
            <a:r>
              <a:rPr lang="cs-CZ" dirty="0" err="1" smtClean="0"/>
              <a:t>rrss</a:t>
            </a:r>
            <a:endParaRPr lang="cs-CZ" dirty="0" smtClean="0"/>
          </a:p>
          <a:p>
            <a:r>
              <a:rPr lang="cs-CZ" dirty="0" smtClean="0"/>
              <a:t>2. křížením </a:t>
            </a:r>
            <a:r>
              <a:rPr lang="cs-CZ" dirty="0" err="1" smtClean="0"/>
              <a:t>RRss</a:t>
            </a:r>
            <a:r>
              <a:rPr lang="cs-CZ" dirty="0" smtClean="0"/>
              <a:t>  x  </a:t>
            </a:r>
            <a:r>
              <a:rPr lang="cs-CZ" dirty="0" err="1" smtClean="0"/>
              <a:t>rrSS</a:t>
            </a:r>
            <a:endParaRPr lang="cs-CZ" dirty="0" smtClean="0"/>
          </a:p>
          <a:p>
            <a:r>
              <a:rPr lang="cs-CZ" dirty="0" smtClean="0"/>
              <a:t>F1 </a:t>
            </a:r>
            <a:r>
              <a:rPr lang="cs-CZ" dirty="0" err="1" smtClean="0">
                <a:solidFill>
                  <a:srgbClr val="C00000"/>
                </a:solidFill>
              </a:rPr>
              <a:t>RrSs</a:t>
            </a:r>
            <a:endParaRPr lang="cs-CZ" dirty="0" smtClean="0"/>
          </a:p>
          <a:p>
            <a:r>
              <a:rPr lang="cs-CZ" dirty="0" smtClean="0"/>
              <a:t>Po prvním křížení bude fenotyp F1 budit dojem jednoduché dominantní dědičnosti pigmentace, při druhém se nečekaně objeví barevný </a:t>
            </a:r>
            <a:r>
              <a:rPr lang="cs-CZ" dirty="0" err="1" smtClean="0"/>
              <a:t>nerodičovský</a:t>
            </a:r>
            <a:r>
              <a:rPr lang="cs-CZ" dirty="0" smtClean="0"/>
              <a:t> fenotyp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975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Komplementarita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Spočítejte štěpné poměry barevných a bezbarvých v F2 a B1. Udělejte si Mendelův čtverec pro </a:t>
            </a:r>
            <a:r>
              <a:rPr lang="cs-CZ" i="1" dirty="0" err="1" smtClean="0"/>
              <a:t>dihybrida</a:t>
            </a:r>
            <a:r>
              <a:rPr lang="cs-CZ" i="1" dirty="0" smtClean="0"/>
              <a:t>. Uvažujte, které fenotypické štěpné třídy splynou v jednu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4797152"/>
            <a:ext cx="6408712" cy="72008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 F2 bude poměr barevných  :  bezbarvým 9 : 7,             v B1 1  :  3, poslední tři třídy vytvořily třídu jedinou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97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Komplementarita -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hrachoru se mohou objevit červené nebo bílé květy. Červené květy vzniknou pouze tehdy, obsahuje-li genotyp současně obě komplementární alely C a R. Ve všech ostatních případech je květ bílý.</a:t>
            </a:r>
          </a:p>
          <a:p>
            <a:r>
              <a:rPr lang="cs-CZ" dirty="0" smtClean="0"/>
              <a:t>Spočítejte štěpné poměry v generacích F2 a B1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544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r>
              <a:rPr lang="cs-CZ" dirty="0"/>
              <a:t>Komplementarita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02571405"/>
              </p:ext>
            </p:extLst>
          </p:nvPr>
        </p:nvGraphicFramePr>
        <p:xfrm>
          <a:off x="899592" y="3429000"/>
          <a:ext cx="6777035" cy="185420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355407"/>
                <a:gridCol w="1355407"/>
                <a:gridCol w="1355407"/>
                <a:gridCol w="1355407"/>
                <a:gridCol w="13554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899592" y="1556792"/>
            <a:ext cx="5328592" cy="172819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  </a:t>
            </a:r>
            <a:r>
              <a:rPr lang="cs-CZ" dirty="0" smtClean="0">
                <a:solidFill>
                  <a:srgbClr val="C00000"/>
                </a:solidFill>
              </a:rPr>
              <a:t>CCRR 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x 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ccrr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nebo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CCrr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x 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ccRR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F1		</a:t>
            </a:r>
            <a:r>
              <a:rPr lang="cs-CZ" dirty="0" err="1" smtClean="0">
                <a:solidFill>
                  <a:srgbClr val="C00000"/>
                </a:solidFill>
              </a:rPr>
              <a:t>CcRr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5720650"/>
            <a:ext cx="6768752" cy="37264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Štěpný poměr pro F2 je 9barevných : 7bezbarvým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187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Komplementarita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Chceme zjistit štěpný poměr v B1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CcRr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x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ccrr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6919826"/>
              </p:ext>
            </p:extLst>
          </p:nvPr>
        </p:nvGraphicFramePr>
        <p:xfrm>
          <a:off x="1115616" y="3573016"/>
          <a:ext cx="6096000" cy="74168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CcRr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ccrr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187624" y="5085184"/>
            <a:ext cx="6408712" cy="8640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Štěpný poměr je 1 barevný  :  3 bezbarvým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095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Komplementarita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056900" cy="3508977"/>
          </a:xfrm>
        </p:spPr>
        <p:txBody>
          <a:bodyPr/>
          <a:lstStyle/>
          <a:p>
            <a:endParaRPr lang="cs-CZ" dirty="0" smtClean="0"/>
          </a:p>
          <a:p>
            <a:pPr lvl="2">
              <a:buFont typeface="Courier New" pitchFamily="49" charset="0"/>
              <a:buChar char="o"/>
            </a:pPr>
            <a:r>
              <a:rPr lang="cs-CZ" dirty="0" smtClean="0"/>
              <a:t>Pokuste se spočítat fenotypové štěpné poměry pro F2 a B1 v případě, že je komplementárních více genů (pro n = 3, n = 4)</a:t>
            </a:r>
          </a:p>
          <a:p>
            <a:pPr marL="685800" lvl="2" indent="0">
              <a:buNone/>
            </a:pPr>
            <a:endParaRPr lang="cs-CZ" dirty="0"/>
          </a:p>
          <a:p>
            <a:pPr marL="685800" lvl="2" indent="0">
              <a:buNone/>
            </a:pPr>
            <a:endParaRPr lang="cs-CZ" dirty="0" smtClean="0"/>
          </a:p>
          <a:p>
            <a:pPr lvl="2">
              <a:buFont typeface="Courier New" pitchFamily="49" charset="0"/>
              <a:buChar char="o"/>
            </a:pPr>
            <a:r>
              <a:rPr lang="cs-CZ" dirty="0" smtClean="0"/>
              <a:t>Obecně je fenotypový štěpný poměr pro F2</a:t>
            </a:r>
          </a:p>
          <a:p>
            <a:pPr marL="685800" lvl="2" indent="0">
              <a:buNone/>
            </a:pPr>
            <a:r>
              <a:rPr lang="cs-CZ" smtClean="0"/>
              <a:t>    3</a:t>
            </a:r>
            <a:r>
              <a:rPr lang="cs-CZ" baseline="30000" smtClean="0"/>
              <a:t>n</a:t>
            </a:r>
            <a:r>
              <a:rPr lang="cs-CZ" smtClean="0"/>
              <a:t> </a:t>
            </a:r>
            <a:r>
              <a:rPr lang="cs-CZ" dirty="0" smtClean="0"/>
              <a:t>: (4</a:t>
            </a:r>
            <a:r>
              <a:rPr lang="cs-CZ" baseline="30000" dirty="0" smtClean="0"/>
              <a:t>n  </a:t>
            </a:r>
            <a:r>
              <a:rPr lang="cs-CZ" dirty="0" smtClean="0"/>
              <a:t>- 3</a:t>
            </a:r>
            <a:r>
              <a:rPr lang="cs-CZ" baseline="30000" dirty="0" smtClean="0"/>
              <a:t>n 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921296" y="2420888"/>
            <a:ext cx="626368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90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Nečásek</a:t>
            </a:r>
            <a:r>
              <a:rPr lang="cs-CZ" dirty="0" smtClean="0"/>
              <a:t>, J., </a:t>
            </a:r>
            <a:r>
              <a:rPr lang="cs-CZ" dirty="0" err="1" smtClean="0"/>
              <a:t>Cetl</a:t>
            </a:r>
            <a:r>
              <a:rPr lang="cs-CZ" dirty="0" smtClean="0"/>
              <a:t>, I.: </a:t>
            </a:r>
            <a:r>
              <a:rPr lang="cs-CZ" dirty="0"/>
              <a:t>Obecná </a:t>
            </a:r>
            <a:r>
              <a:rPr lang="cs-CZ" dirty="0" smtClean="0"/>
              <a:t>genetika, SPN. Praha 1984</a:t>
            </a:r>
          </a:p>
          <a:p>
            <a:r>
              <a:rPr lang="cs-CZ" dirty="0" smtClean="0"/>
              <a:t>Hendrychová, J. a kol.: Cvičení z genetiky. UK Praha 1982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304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96</TotalTime>
  <Words>505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Genové interakce</vt:lpstr>
      <vt:lpstr>Komplementarita</vt:lpstr>
      <vt:lpstr>Komplementarita</vt:lpstr>
      <vt:lpstr>Komplementarita</vt:lpstr>
      <vt:lpstr>Komplementarita</vt:lpstr>
      <vt:lpstr>Komplementarita - příklad</vt:lpstr>
      <vt:lpstr>Komplementarita</vt:lpstr>
      <vt:lpstr>Komplementarita</vt:lpstr>
      <vt:lpstr>Komplementarita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Genové interakce</dc:title>
  <dc:creator>VPCEC3M1</dc:creator>
  <cp:lastModifiedBy>Gymnázium a SOŠ</cp:lastModifiedBy>
  <cp:revision>10</cp:revision>
  <dcterms:created xsi:type="dcterms:W3CDTF">2013-07-09T07:07:28Z</dcterms:created>
  <dcterms:modified xsi:type="dcterms:W3CDTF">2013-09-24T12:00:59Z</dcterms:modified>
</cp:coreProperties>
</file>