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56" r:id="rId3"/>
    <p:sldId id="257" r:id="rId4"/>
    <p:sldId id="265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E3596-73D9-46CE-8F1E-40DEE1531C9C}" type="datetimeFigureOut">
              <a:rPr lang="cs-CZ" smtClean="0"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ABB7EA-83B2-4455-95E7-33BD369AEC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726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Neúplná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dominance. Řešení příkladů.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(VY_32_INOVACE_05.02.03)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Červenec 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gymnázia. Vysvětluje pojem neúplná dominance, který využívá při řešení několika příkladů.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Studenti si uvědomí, jak poznáme při alelové analýze, zda se jedná o úplnou či neúplnou dominanci. Některé příklady jsou úplně, jiné neúplně řešené. Časová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dotace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30 minut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Neúplná dominance, řešení příkladů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Úplná a neúplná dominance, </a:t>
            </a:r>
            <a:r>
              <a:rPr lang="cs-CZ" dirty="0" err="1" smtClean="0"/>
              <a:t>intermediarita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125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Neúplná dominance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76964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Při úplné dominanci nelze </a:t>
            </a:r>
            <a:r>
              <a:rPr lang="cs-CZ" dirty="0" err="1" smtClean="0"/>
              <a:t>fenotypicky</a:t>
            </a:r>
            <a:r>
              <a:rPr lang="cs-CZ" dirty="0" smtClean="0"/>
              <a:t> rozlišit heterozygoty od homozygotů dominantních</a:t>
            </a:r>
          </a:p>
          <a:p>
            <a:r>
              <a:rPr lang="cs-CZ" dirty="0" smtClean="0"/>
              <a:t>Dominantní alela zcela potlačuje projev alely recesivní</a:t>
            </a:r>
          </a:p>
          <a:p>
            <a:r>
              <a:rPr lang="cs-CZ" dirty="0" smtClean="0"/>
              <a:t>Existují však alely, které označujeme jako neúplně dominantní</a:t>
            </a:r>
          </a:p>
          <a:p>
            <a:r>
              <a:rPr lang="cs-CZ" dirty="0" smtClean="0"/>
              <a:t>V tomto případě má homozygot dominantní jiný fenotypový projev než heterozygot (a samozřejmě i než homozygot recesivní, tak to je vždycky)</a:t>
            </a:r>
          </a:p>
          <a:p>
            <a:r>
              <a:rPr lang="cs-CZ" dirty="0" smtClean="0"/>
              <a:t>Pokud je fenotypový projev hybrida přibližně uprostřed mezi projevy obou z rodičů, mluvíme o </a:t>
            </a:r>
            <a:r>
              <a:rPr lang="cs-CZ" dirty="0" err="1" smtClean="0"/>
              <a:t>intermediaritě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763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Neúplná dominance – př. 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276872"/>
            <a:ext cx="475252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 1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28800"/>
            <a:ext cx="6777317" cy="350897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křížení žlutokvěté (genotyp CC) a bělokvěté (</a:t>
            </a:r>
            <a:r>
              <a:rPr lang="cs-CZ" dirty="0" err="1" smtClean="0"/>
              <a:t>cc</a:t>
            </a:r>
            <a:r>
              <a:rPr lang="cs-CZ" dirty="0" smtClean="0"/>
              <a:t>) nocenky (</a:t>
            </a:r>
            <a:r>
              <a:rPr lang="cs-CZ" i="1" dirty="0" err="1" smtClean="0"/>
              <a:t>Mirabilis</a:t>
            </a:r>
            <a:r>
              <a:rPr lang="cs-CZ" i="1" dirty="0" smtClean="0"/>
              <a:t> </a:t>
            </a:r>
            <a:r>
              <a:rPr lang="cs-CZ" i="1" dirty="0" err="1" smtClean="0"/>
              <a:t>jalapa</a:t>
            </a:r>
            <a:r>
              <a:rPr lang="cs-CZ" i="1" dirty="0" smtClean="0"/>
              <a:t>) </a:t>
            </a:r>
            <a:r>
              <a:rPr lang="cs-CZ" dirty="0" smtClean="0"/>
              <a:t>má kříženec v generaci F</a:t>
            </a:r>
            <a:r>
              <a:rPr lang="cs-CZ" baseline="-25000" dirty="0" smtClean="0"/>
              <a:t>1</a:t>
            </a:r>
            <a:r>
              <a:rPr lang="cs-CZ" dirty="0" smtClean="0"/>
              <a:t> květy světle žluté</a:t>
            </a:r>
          </a:p>
          <a:p>
            <a:r>
              <a:rPr lang="cs-CZ" dirty="0" smtClean="0"/>
              <a:t>Jejich </a:t>
            </a:r>
            <a:r>
              <a:rPr lang="cs-CZ" dirty="0" err="1" smtClean="0"/>
              <a:t>samosprášením</a:t>
            </a:r>
            <a:r>
              <a:rPr lang="cs-CZ" dirty="0" smtClean="0"/>
              <a:t> vznikne potomstvo s květy žlutými, světle žlutými i bílými. Jaký bude fenotypický štěpný poměr v F</a:t>
            </a:r>
            <a:r>
              <a:rPr lang="cs-CZ" baseline="-25000" dirty="0" smtClean="0"/>
              <a:t>2</a:t>
            </a:r>
            <a:r>
              <a:rPr lang="cs-CZ" dirty="0" smtClean="0"/>
              <a:t> ?</a:t>
            </a:r>
          </a:p>
          <a:p>
            <a:r>
              <a:rPr lang="cs-CZ" dirty="0" smtClean="0"/>
              <a:t>Jaký je genotypický štěpný poměr, liší se od fenotypického? </a:t>
            </a:r>
          </a:p>
          <a:p>
            <a:r>
              <a:rPr lang="cs-CZ" i="1" dirty="0" smtClean="0"/>
              <a:t>(asi tušíte, že barva květu u nocenky je založena neúplně dominantně)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42407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462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1. příkladu: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6777317" cy="345638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Určíme si příslušné genotypy a fenotypy:</a:t>
            </a:r>
          </a:p>
          <a:p>
            <a:pPr marL="6858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žluté květy CC</a:t>
            </a:r>
          </a:p>
          <a:p>
            <a:pPr marL="6858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světle žluté květy </a:t>
            </a:r>
            <a:r>
              <a:rPr lang="cs-CZ" sz="2000" dirty="0" err="1" smtClean="0"/>
              <a:t>Cc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bílé květy </a:t>
            </a:r>
            <a:r>
              <a:rPr lang="cs-CZ" sz="2000" dirty="0" err="1" smtClean="0"/>
              <a:t>cc</a:t>
            </a:r>
            <a:endParaRPr lang="cs-CZ" sz="2000" dirty="0" smtClean="0"/>
          </a:p>
          <a:p>
            <a:r>
              <a:rPr lang="cs-CZ" sz="2000" dirty="0" err="1" smtClean="0"/>
              <a:t>Samosprášením</a:t>
            </a:r>
            <a:r>
              <a:rPr lang="cs-CZ" sz="2000" dirty="0" smtClean="0"/>
              <a:t> F</a:t>
            </a:r>
            <a:r>
              <a:rPr lang="cs-CZ" sz="2000" baseline="-25000" dirty="0" smtClean="0"/>
              <a:t>1  </a:t>
            </a:r>
            <a:r>
              <a:rPr lang="cs-CZ" sz="2000" dirty="0" smtClean="0"/>
              <a:t>generace dostaneme generaci F</a:t>
            </a:r>
            <a:r>
              <a:rPr lang="cs-CZ" sz="2000" baseline="-25000" dirty="0" smtClean="0"/>
              <a:t>2</a:t>
            </a:r>
          </a:p>
          <a:p>
            <a:r>
              <a:rPr lang="cs-CZ" sz="2000" dirty="0" smtClean="0"/>
              <a:t>Heterozygot v F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tvoří 2 typy gamet C/c</a:t>
            </a:r>
          </a:p>
          <a:p>
            <a:r>
              <a:rPr lang="cs-CZ" sz="2000" dirty="0" smtClean="0"/>
              <a:t>Připravíme si Mendelův čtverec</a:t>
            </a:r>
          </a:p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82832301"/>
              </p:ext>
            </p:extLst>
          </p:nvPr>
        </p:nvGraphicFramePr>
        <p:xfrm>
          <a:off x="1043608" y="4221088"/>
          <a:ext cx="5256585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752195"/>
                <a:gridCol w="1752195"/>
                <a:gridCol w="175219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971600" y="5589240"/>
            <a:ext cx="7560840" cy="86409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Genotypový i fenotypový štěpný poměr je stejný, 1 : 2 : 1, tj. jedna rostlina bude žlutá, dvě světle žluté a jedna bílá (samozřejmě teoreticky)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383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462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/>
              <a:t>Příklad </a:t>
            </a:r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268760"/>
            <a:ext cx="6777317" cy="456386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Thalasémie</a:t>
            </a:r>
            <a:r>
              <a:rPr lang="cs-CZ" dirty="0" smtClean="0"/>
              <a:t> </a:t>
            </a:r>
            <a:r>
              <a:rPr lang="cs-CZ" dirty="0"/>
              <a:t>je druh lidské anemie. Tato nemoc má dvě formy zvané minor a major, druhá z nich je velmi vážná. Vážně postižení jedinci jsou </a:t>
            </a:r>
            <a:r>
              <a:rPr lang="cs-CZ" dirty="0" smtClean="0"/>
              <a:t>homozygotní se sestavou </a:t>
            </a:r>
            <a:r>
              <a:rPr lang="cs-CZ" dirty="0" err="1" smtClean="0"/>
              <a:t>tt</a:t>
            </a:r>
            <a:r>
              <a:rPr lang="cs-CZ" dirty="0" smtClean="0"/>
              <a:t>, </a:t>
            </a:r>
            <a:r>
              <a:rPr lang="cs-CZ" dirty="0"/>
              <a:t>méně postižení jedinci jsou heterozygoti </a:t>
            </a:r>
            <a:r>
              <a:rPr lang="cs-CZ" dirty="0" err="1"/>
              <a:t>Tt</a:t>
            </a:r>
            <a:r>
              <a:rPr lang="cs-CZ" u="sng" dirty="0"/>
              <a:t>. </a:t>
            </a:r>
            <a:endParaRPr lang="cs-CZ" dirty="0"/>
          </a:p>
          <a:p>
            <a:r>
              <a:rPr lang="cs-CZ" dirty="0"/>
              <a:t>a) Muž s </a:t>
            </a:r>
            <a:r>
              <a:rPr lang="cs-CZ" dirty="0" err="1" smtClean="0"/>
              <a:t>thalasémií</a:t>
            </a:r>
            <a:r>
              <a:rPr lang="cs-CZ" dirty="0" smtClean="0"/>
              <a:t> </a:t>
            </a:r>
            <a:r>
              <a:rPr lang="cs-CZ" dirty="0"/>
              <a:t>minor se oženil se zdravou ženou. </a:t>
            </a:r>
            <a:r>
              <a:rPr lang="cs-CZ" dirty="0" smtClean="0"/>
              <a:t>Jaká je prognóza pro jejich děti vzhledem </a:t>
            </a:r>
            <a:r>
              <a:rPr lang="cs-CZ" dirty="0"/>
              <a:t>k </a:t>
            </a:r>
            <a:r>
              <a:rPr lang="cs-CZ" dirty="0" err="1" smtClean="0"/>
              <a:t>thalasémii</a:t>
            </a:r>
            <a:r>
              <a:rPr lang="cs-CZ" dirty="0"/>
              <a:t>?</a:t>
            </a:r>
          </a:p>
          <a:p>
            <a:r>
              <a:rPr lang="cs-CZ" dirty="0"/>
              <a:t>b) Otec i matka trpí </a:t>
            </a:r>
            <a:r>
              <a:rPr lang="cs-CZ" dirty="0" err="1" smtClean="0"/>
              <a:t>thalasémií</a:t>
            </a:r>
            <a:r>
              <a:rPr lang="cs-CZ" dirty="0" smtClean="0"/>
              <a:t> </a:t>
            </a:r>
            <a:r>
              <a:rPr lang="cs-CZ" dirty="0"/>
              <a:t>minor. Jaká je pravděpodobnost, že jejich dítě bude postiženo </a:t>
            </a:r>
            <a:r>
              <a:rPr lang="cs-CZ" dirty="0" smtClean="0"/>
              <a:t>vážně, </a:t>
            </a:r>
            <a:r>
              <a:rPr lang="cs-CZ" dirty="0" err="1" smtClean="0"/>
              <a:t>tj</a:t>
            </a:r>
            <a:r>
              <a:rPr lang="cs-CZ" dirty="0" smtClean="0"/>
              <a:t> bude trpět </a:t>
            </a:r>
            <a:r>
              <a:rPr lang="cs-CZ" dirty="0" err="1" smtClean="0"/>
              <a:t>thalasémií</a:t>
            </a:r>
            <a:r>
              <a:rPr lang="cs-CZ" dirty="0" smtClean="0"/>
              <a:t> major? S</a:t>
            </a:r>
            <a:r>
              <a:rPr lang="cs-CZ" dirty="0"/>
              <a:t> jakou pravděpodobností budou mít zdravé dítě?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64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462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příkladu 2b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96753"/>
            <a:ext cx="6777317" cy="27363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Oba rodiče trpí </a:t>
            </a:r>
            <a:r>
              <a:rPr lang="cs-CZ" dirty="0" err="1" smtClean="0"/>
              <a:t>thalasémií</a:t>
            </a:r>
            <a:r>
              <a:rPr lang="cs-CZ" dirty="0" smtClean="0"/>
              <a:t> minor, jejich genotypy jsou stejné – </a:t>
            </a:r>
            <a:r>
              <a:rPr lang="cs-CZ" dirty="0" err="1" smtClean="0"/>
              <a:t>Tt</a:t>
            </a:r>
            <a:endParaRPr lang="cs-CZ" dirty="0" smtClean="0"/>
          </a:p>
          <a:p>
            <a:r>
              <a:rPr lang="cs-CZ" dirty="0" smtClean="0"/>
              <a:t>Oba tvoří gamety jednak s alelou T, jednak s alelou t</a:t>
            </a:r>
          </a:p>
          <a:p>
            <a:r>
              <a:rPr lang="cs-CZ" dirty="0" smtClean="0"/>
              <a:t>Připravíme si Mendelův čtverec, ze zadání je zřejmé, že </a:t>
            </a:r>
            <a:r>
              <a:rPr lang="cs-CZ" dirty="0" err="1" smtClean="0"/>
              <a:t>thalasémie</a:t>
            </a:r>
            <a:r>
              <a:rPr lang="cs-CZ" dirty="0" smtClean="0"/>
              <a:t> se dědí neúplně dominantně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8325504"/>
              </p:ext>
            </p:extLst>
          </p:nvPr>
        </p:nvGraphicFramePr>
        <p:xfrm>
          <a:off x="1331640" y="4077072"/>
          <a:ext cx="5256585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752195"/>
                <a:gridCol w="1752195"/>
                <a:gridCol w="175219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gamety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187624" y="5373216"/>
            <a:ext cx="6984776" cy="86409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Zdravé dítě se narodí se stejně velkou pravděpodobností jako dítě trpící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thalasémií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major, tj. 25%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7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Řešení příkladu 2a bude obdobné, samozřejmě ne stejné</a:t>
            </a:r>
          </a:p>
          <a:p>
            <a:endParaRPr lang="cs-CZ" dirty="0"/>
          </a:p>
          <a:p>
            <a:r>
              <a:rPr lang="cs-CZ" dirty="0" err="1" smtClean="0"/>
              <a:t>Thalasémie</a:t>
            </a:r>
            <a:r>
              <a:rPr lang="cs-CZ" dirty="0" smtClean="0"/>
              <a:t> je ve větší míře rozšířena v oblastech, kde lidé trpí malárií. Vysvětli.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443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Nečásek</a:t>
            </a:r>
            <a:r>
              <a:rPr lang="cs-CZ" dirty="0"/>
              <a:t>,J.: Genetika, </a:t>
            </a:r>
            <a:r>
              <a:rPr lang="cs-CZ" dirty="0" err="1"/>
              <a:t>Scientia</a:t>
            </a:r>
            <a:r>
              <a:rPr lang="cs-CZ" dirty="0"/>
              <a:t>, Praha </a:t>
            </a:r>
            <a:r>
              <a:rPr lang="cs-CZ" dirty="0" smtClean="0"/>
              <a:t>1997</a:t>
            </a:r>
          </a:p>
          <a:p>
            <a:r>
              <a:rPr lang="cs-CZ" smtClean="0"/>
              <a:t>http://upload.wikimedia.org/wikipedia/commons/e/e1/2006-10-18Mirabilis_jalapa03.jpg</a:t>
            </a:r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305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271</TotalTime>
  <Words>451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Neúplná dominance, řešení příkladů</vt:lpstr>
      <vt:lpstr>Neúplná dominance</vt:lpstr>
      <vt:lpstr>Neúplná dominance – př. 1</vt:lpstr>
      <vt:lpstr>Příklad 1</vt:lpstr>
      <vt:lpstr>Řešení 1. příkladu:</vt:lpstr>
      <vt:lpstr>Příklad 2</vt:lpstr>
      <vt:lpstr>Řešení příkladu 2b</vt:lpstr>
      <vt:lpstr>Snímek 9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Neúplná dominance, řešení příkladů</dc:title>
  <dc:creator>VPCEC3M1</dc:creator>
  <cp:lastModifiedBy>Gymnázium a SOŠ</cp:lastModifiedBy>
  <cp:revision>13</cp:revision>
  <dcterms:created xsi:type="dcterms:W3CDTF">2013-05-13T18:10:34Z</dcterms:created>
  <dcterms:modified xsi:type="dcterms:W3CDTF">2013-09-24T13:31:50Z</dcterms:modified>
</cp:coreProperties>
</file>