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756739-329C-4DDB-8FAB-7D08A293ABFF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766A62-39F5-4A84-A6DE-958F325EE4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85B2EF-903C-42C3-93CC-DCEB06E9781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-24340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052736"/>
          <a:ext cx="6697662" cy="536123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1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4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Genové interakce. Recesivní </a:t>
                      </a:r>
                      <a:r>
                        <a:rPr lang="cs-CZ" sz="1200" dirty="0" err="1" smtClean="0"/>
                        <a:t>epistáze</a:t>
                      </a:r>
                      <a:r>
                        <a:rPr lang="cs-CZ" sz="1200" dirty="0" smtClean="0"/>
                        <a:t>. Řešení příkladů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(VY_32_INOVACE_05.02.14)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RNDr. Helena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Trkalová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Genetika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Čtvrtý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2012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68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genetiky v hodinách biologie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a biologického semináře ve vyšších ročnících 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gymnázia. Na příkladech  vysvětluje konkrétní případ genové interakce –recesivní </a:t>
                      </a:r>
                      <a:r>
                        <a:rPr lang="cs-CZ" sz="11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epistázi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.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Řešením příkladů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objasnit jeden z případů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nealelických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interakcí –recesivní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epistázi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 Štěpné poměry by studenti měli odvodit samostatně.  Větší pozornost je dobré věnovat tzv.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Bombayskému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fenotypu. Časová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dotace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25 - 30 minut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Genové interakce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Recesivní </a:t>
            </a:r>
            <a:r>
              <a:rPr lang="cs-CZ" dirty="0" err="1" smtClean="0"/>
              <a:t>epistáze</a:t>
            </a:r>
            <a:r>
              <a:rPr lang="cs-CZ" dirty="0" smtClean="0"/>
              <a:t>. Řešení příkladů. </a:t>
            </a:r>
            <a:r>
              <a:rPr lang="cs-CZ" dirty="0" err="1" smtClean="0"/>
              <a:t>Bombayský</a:t>
            </a:r>
            <a:r>
              <a:rPr lang="cs-CZ" dirty="0" smtClean="0"/>
              <a:t> fenotyp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8566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Recesivní </a:t>
            </a:r>
            <a:r>
              <a:rPr lang="cs-CZ" dirty="0" err="1" smtClean="0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Epistatický</a:t>
            </a:r>
            <a:r>
              <a:rPr lang="cs-CZ" dirty="0" smtClean="0"/>
              <a:t> účinek nad dominantní alelou hypostatického genu projevuje recesivní alela </a:t>
            </a:r>
            <a:r>
              <a:rPr lang="cs-CZ" dirty="0" err="1" smtClean="0"/>
              <a:t>epistatického</a:t>
            </a:r>
            <a:r>
              <a:rPr lang="cs-CZ" dirty="0" smtClean="0"/>
              <a:t> genu v homozygotním stavu, např. </a:t>
            </a:r>
            <a:r>
              <a:rPr lang="cs-CZ" b="1" dirty="0" err="1" smtClean="0"/>
              <a:t>oo</a:t>
            </a:r>
            <a:r>
              <a:rPr lang="cs-CZ" b="1" dirty="0" smtClean="0"/>
              <a:t> </a:t>
            </a:r>
            <a:r>
              <a:rPr lang="cs-CZ" dirty="0" smtClean="0"/>
              <a:t>nad </a:t>
            </a:r>
            <a:r>
              <a:rPr lang="cs-CZ" b="1" dirty="0" smtClean="0"/>
              <a:t>P. </a:t>
            </a:r>
            <a:r>
              <a:rPr lang="cs-CZ" dirty="0" smtClean="0"/>
              <a:t>Je-li přítomna alela </a:t>
            </a:r>
            <a:r>
              <a:rPr lang="cs-CZ" b="1" dirty="0" smtClean="0"/>
              <a:t>o</a:t>
            </a:r>
            <a:r>
              <a:rPr lang="cs-CZ" dirty="0" smtClean="0"/>
              <a:t> v homozygotním stavu jako </a:t>
            </a:r>
            <a:r>
              <a:rPr lang="cs-CZ" b="1" dirty="0" err="1" smtClean="0"/>
              <a:t>oo</a:t>
            </a:r>
            <a:r>
              <a:rPr lang="cs-CZ" dirty="0" smtClean="0"/>
              <a:t>, dominantní alela </a:t>
            </a:r>
            <a:r>
              <a:rPr lang="cs-CZ" b="1" dirty="0" smtClean="0"/>
              <a:t>P</a:t>
            </a:r>
            <a:r>
              <a:rPr lang="cs-CZ" dirty="0" smtClean="0"/>
              <a:t> se neprojeví, nezáleží na tom, jestli je ve stavu homozygotním </a:t>
            </a:r>
            <a:r>
              <a:rPr lang="cs-CZ" b="1" dirty="0" smtClean="0"/>
              <a:t>PP</a:t>
            </a:r>
            <a:r>
              <a:rPr lang="cs-CZ" dirty="0" smtClean="0"/>
              <a:t> nebo heterozygotním </a:t>
            </a:r>
            <a:r>
              <a:rPr lang="cs-CZ" b="1" dirty="0" smtClean="0"/>
              <a:t>Pp</a:t>
            </a:r>
            <a:r>
              <a:rPr lang="cs-CZ" dirty="0" smtClean="0"/>
              <a:t>.</a:t>
            </a:r>
          </a:p>
          <a:p>
            <a:r>
              <a:rPr lang="cs-CZ" dirty="0" smtClean="0"/>
              <a:t>Fenotypově se alela </a:t>
            </a:r>
            <a:r>
              <a:rPr lang="cs-CZ" b="1" dirty="0" smtClean="0"/>
              <a:t>P</a:t>
            </a:r>
            <a:r>
              <a:rPr lang="cs-CZ" dirty="0" smtClean="0"/>
              <a:t> uplatní pouze tehdy, je-li alelový pár </a:t>
            </a:r>
            <a:r>
              <a:rPr lang="cs-CZ" b="1" dirty="0" smtClean="0"/>
              <a:t>O/o</a:t>
            </a:r>
            <a:r>
              <a:rPr lang="cs-CZ" dirty="0" smtClean="0"/>
              <a:t> zastoupen dominantní alelou </a:t>
            </a:r>
            <a:r>
              <a:rPr lang="cs-CZ" b="1" dirty="0" smtClean="0"/>
              <a:t>O</a:t>
            </a:r>
            <a:r>
              <a:rPr lang="cs-CZ" dirty="0" smtClean="0"/>
              <a:t>, která nemá </a:t>
            </a:r>
            <a:r>
              <a:rPr lang="cs-CZ" dirty="0" err="1" smtClean="0"/>
              <a:t>epistatický</a:t>
            </a:r>
            <a:r>
              <a:rPr lang="cs-CZ" dirty="0" smtClean="0"/>
              <a:t> účinek</a:t>
            </a:r>
          </a:p>
          <a:p>
            <a:r>
              <a:rPr lang="cs-CZ" dirty="0"/>
              <a:t> je jedno, jestli je sestava </a:t>
            </a:r>
            <a:r>
              <a:rPr lang="cs-CZ" b="1" dirty="0" smtClean="0"/>
              <a:t>OO</a:t>
            </a:r>
            <a:r>
              <a:rPr lang="cs-CZ" dirty="0" smtClean="0"/>
              <a:t> nebo </a:t>
            </a:r>
            <a:r>
              <a:rPr lang="cs-CZ" b="1" dirty="0" err="1" smtClean="0"/>
              <a:t>Oo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13087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Recesivní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Přemýšlejte, kolik může vzniknout různých fenotypů, když budeme kombinovat alely těchto dvou alelových párů? </a:t>
            </a:r>
          </a:p>
          <a:p>
            <a:endParaRPr lang="cs-CZ" i="1" dirty="0"/>
          </a:p>
          <a:p>
            <a:r>
              <a:rPr lang="cs-CZ" dirty="0" smtClean="0"/>
              <a:t>Mohou vzniknout 3 fenotypy:</a:t>
            </a:r>
          </a:p>
          <a:p>
            <a:r>
              <a:rPr lang="cs-CZ" dirty="0" smtClean="0"/>
              <a:t>O-P-			1. fenotyp</a:t>
            </a:r>
          </a:p>
          <a:p>
            <a:r>
              <a:rPr lang="cs-CZ" dirty="0" smtClean="0"/>
              <a:t>O-pp			2. fenotyp</a:t>
            </a:r>
          </a:p>
          <a:p>
            <a:r>
              <a:rPr lang="cs-CZ" dirty="0" err="1" smtClean="0"/>
              <a:t>ooP</a:t>
            </a:r>
            <a:r>
              <a:rPr lang="cs-CZ" dirty="0" smtClean="0"/>
              <a:t>- nebo </a:t>
            </a:r>
            <a:r>
              <a:rPr lang="cs-CZ" dirty="0" err="1" smtClean="0"/>
              <a:t>oopp</a:t>
            </a:r>
            <a:r>
              <a:rPr lang="cs-CZ" dirty="0" smtClean="0"/>
              <a:t>	3. fenotyp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6069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Recesivní </a:t>
            </a:r>
            <a:r>
              <a:rPr lang="cs-CZ" dirty="0" err="1" smtClean="0"/>
              <a:t>epistáze</a:t>
            </a:r>
            <a:r>
              <a:rPr lang="cs-CZ" dirty="0" smtClean="0"/>
              <a:t> – 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U šalvěje zelené (</a:t>
            </a:r>
            <a:r>
              <a:rPr lang="cs-CZ" i="1" dirty="0" err="1" smtClean="0"/>
              <a:t>Salvia</a:t>
            </a:r>
            <a:r>
              <a:rPr lang="cs-CZ" i="1" dirty="0" smtClean="0"/>
              <a:t> </a:t>
            </a:r>
            <a:r>
              <a:rPr lang="cs-CZ" i="1" dirty="0" err="1" smtClean="0"/>
              <a:t>viridis</a:t>
            </a:r>
            <a:r>
              <a:rPr lang="cs-CZ" i="1" dirty="0" smtClean="0"/>
              <a:t> var. </a:t>
            </a:r>
            <a:r>
              <a:rPr lang="cs-CZ" i="1" dirty="0" err="1" smtClean="0"/>
              <a:t>horminum</a:t>
            </a:r>
            <a:r>
              <a:rPr lang="cs-CZ" dirty="0" smtClean="0"/>
              <a:t>)podmiňuje dominantní alela P tvorbu antokyanu a tedy růžové zbarvení květu, které dominantní alela A přeměňuje ve fialové. Recesivní alely p a </a:t>
            </a:r>
            <a:r>
              <a:rPr lang="cs-CZ" dirty="0" err="1" smtClean="0"/>
              <a:t>a</a:t>
            </a:r>
            <a:r>
              <a:rPr lang="cs-CZ" dirty="0" smtClean="0"/>
              <a:t> na tvorbu pigmentu nemají vliv, takže květ zůstává bílý. Alela p je zároveň recesivně </a:t>
            </a:r>
            <a:r>
              <a:rPr lang="cs-CZ" dirty="0" err="1" smtClean="0"/>
              <a:t>epistatická</a:t>
            </a:r>
            <a:r>
              <a:rPr lang="cs-CZ" dirty="0" smtClean="0"/>
              <a:t> nad alelou A (pp</a:t>
            </a:r>
            <a:r>
              <a:rPr lang="cs-CZ" dirty="0" smtClean="0">
                <a:sym typeface="Symbol"/>
              </a:rPr>
              <a:t> A)</a:t>
            </a:r>
          </a:p>
          <a:p>
            <a:r>
              <a:rPr lang="cs-CZ" i="1" dirty="0" smtClean="0">
                <a:sym typeface="Symbol"/>
              </a:rPr>
              <a:t>Jaké barvy mohou mít čisté rodičovské linie?</a:t>
            </a:r>
          </a:p>
          <a:p>
            <a:r>
              <a:rPr lang="cs-CZ" i="1" dirty="0" smtClean="0">
                <a:sym typeface="Symbol"/>
              </a:rPr>
              <a:t>Jakou barvu má hybrid?</a:t>
            </a:r>
          </a:p>
          <a:p>
            <a:r>
              <a:rPr lang="cs-CZ" i="1" dirty="0" smtClean="0">
                <a:sym typeface="Symbol"/>
              </a:rPr>
              <a:t>Odvoďte štěpné poměry pro F2 a B1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126191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/>
          <a:lstStyle/>
          <a:p>
            <a:r>
              <a:rPr lang="cs-CZ" dirty="0"/>
              <a:t>Recesivní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/>
          <a:lstStyle/>
          <a:p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PPAA</a:t>
            </a: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</a:t>
            </a:r>
            <a:r>
              <a:rPr lang="cs-CZ" dirty="0" smtClean="0">
                <a:solidFill>
                  <a:schemeClr val="tx1"/>
                </a:solidFill>
              </a:rPr>
              <a:t>x  </a:t>
            </a:r>
            <a:r>
              <a:rPr lang="cs-CZ" dirty="0" err="1" smtClean="0">
                <a:solidFill>
                  <a:schemeClr val="tx1"/>
                </a:solidFill>
              </a:rPr>
              <a:t>ppaa</a:t>
            </a:r>
            <a:r>
              <a:rPr lang="cs-CZ" dirty="0" smtClean="0">
                <a:solidFill>
                  <a:schemeClr val="tx1"/>
                </a:solidFill>
              </a:rPr>
              <a:t>, 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fialová  </a:t>
            </a:r>
            <a:r>
              <a:rPr lang="cs-CZ" dirty="0" smtClean="0">
                <a:solidFill>
                  <a:schemeClr val="tx1"/>
                </a:solidFill>
              </a:rPr>
              <a:t>x  bílá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PPaa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x  </a:t>
            </a:r>
            <a:r>
              <a:rPr lang="cs-CZ" dirty="0" err="1" smtClean="0">
                <a:solidFill>
                  <a:schemeClr val="tx1"/>
                </a:solidFill>
              </a:rPr>
              <a:t>ppAA</a:t>
            </a:r>
            <a:r>
              <a:rPr lang="cs-CZ" dirty="0" smtClean="0">
                <a:solidFill>
                  <a:schemeClr val="tx1"/>
                </a:solidFill>
              </a:rPr>
              <a:t>,  </a:t>
            </a:r>
            <a:r>
              <a:rPr lang="cs-CZ" dirty="0" smtClean="0">
                <a:solidFill>
                  <a:srgbClr val="FF0000"/>
                </a:solidFill>
              </a:rPr>
              <a:t>růžová</a:t>
            </a:r>
            <a:r>
              <a:rPr lang="cs-CZ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</a:t>
            </a:r>
            <a:r>
              <a:rPr lang="cs-CZ" dirty="0" smtClean="0">
                <a:solidFill>
                  <a:schemeClr val="tx1"/>
                </a:solidFill>
              </a:rPr>
              <a:t>x bílá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Hybrid bude fialový ( </a:t>
            </a:r>
            <a:r>
              <a:rPr lang="cs-CZ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PpAa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)</a:t>
            </a:r>
            <a:endParaRPr lang="cs-CZ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36131950"/>
              </p:ext>
            </p:extLst>
          </p:nvPr>
        </p:nvGraphicFramePr>
        <p:xfrm>
          <a:off x="1187624" y="3284984"/>
          <a:ext cx="6096000" cy="185420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PPaa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Ppaa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ppAA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ppAa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Ppaa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ppAa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ppaa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187624" y="5373216"/>
            <a:ext cx="6408712" cy="7920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Fenotypický štěpný poměr bude 9 fialových :                  : 3 růžovým : 4 bílým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512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Recesivní </a:t>
            </a:r>
            <a:r>
              <a:rPr lang="cs-CZ" dirty="0" err="1"/>
              <a:t>epistáze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B1</a:t>
            </a:r>
          </a:p>
          <a:p>
            <a:r>
              <a:rPr lang="cs-CZ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PpAa</a:t>
            </a:r>
            <a:r>
              <a:rPr lang="cs-CZ" dirty="0" smtClean="0"/>
              <a:t>  x  </a:t>
            </a:r>
            <a:r>
              <a:rPr lang="cs-CZ" dirty="0" err="1" smtClean="0"/>
              <a:t>ppaa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27149447"/>
              </p:ext>
            </p:extLst>
          </p:nvPr>
        </p:nvGraphicFramePr>
        <p:xfrm>
          <a:off x="1115616" y="3645024"/>
          <a:ext cx="6096000" cy="74168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PpAa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Ppaa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ppAa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ppaa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080180" y="4941168"/>
            <a:ext cx="6336704" cy="7200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1 : 1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: 2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500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2400" dirty="0"/>
              <a:t>Recesivní </a:t>
            </a:r>
            <a:r>
              <a:rPr lang="cs-CZ" sz="2400" dirty="0" err="1" smtClean="0"/>
              <a:t>epistáze</a:t>
            </a:r>
            <a:r>
              <a:rPr lang="cs-CZ" sz="2400" dirty="0" smtClean="0"/>
              <a:t> – příklad 2, </a:t>
            </a:r>
            <a:r>
              <a:rPr lang="cs-CZ" sz="2400" dirty="0" err="1" smtClean="0"/>
              <a:t>Bombayský</a:t>
            </a:r>
            <a:r>
              <a:rPr lang="cs-CZ" sz="2400" dirty="0" smtClean="0"/>
              <a:t> fenotyp v systému ABO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824536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Při posuzování krevních skupin rodičů a dětí se výjimečně může stát, že matka s krevní skupinou </a:t>
            </a:r>
            <a:r>
              <a:rPr lang="cs-CZ" b="1" dirty="0" smtClean="0"/>
              <a:t>0 </a:t>
            </a:r>
            <a:r>
              <a:rPr lang="cs-CZ" dirty="0" smtClean="0"/>
              <a:t>porodí dítě s krevní skupinou </a:t>
            </a:r>
            <a:r>
              <a:rPr lang="cs-CZ" b="1" dirty="0" smtClean="0"/>
              <a:t>AB</a:t>
            </a:r>
            <a:r>
              <a:rPr lang="cs-CZ" dirty="0" smtClean="0"/>
              <a:t>.  Jak </a:t>
            </a:r>
            <a:r>
              <a:rPr lang="cs-CZ" dirty="0"/>
              <a:t>se to může stát? Viníkem je interakce mezi </a:t>
            </a:r>
            <a:r>
              <a:rPr lang="cs-CZ" dirty="0" smtClean="0"/>
              <a:t>geny, které zajišťují tvorbu krevních skupin.</a:t>
            </a:r>
          </a:p>
          <a:p>
            <a:r>
              <a:rPr lang="cs-CZ" dirty="0" smtClean="0"/>
              <a:t>Příslušnost do každé krevní skupiny je zajištěna glykoproteiny, které se nacházejí na povrchu červených krvinek.</a:t>
            </a:r>
          </a:p>
          <a:p>
            <a:r>
              <a:rPr lang="cs-CZ" dirty="0" smtClean="0"/>
              <a:t>Tyto proteiny se skládají z několika složek, přitom  zařazení </a:t>
            </a:r>
            <a:r>
              <a:rPr lang="cs-CZ" dirty="0"/>
              <a:t>každé z nich </a:t>
            </a:r>
            <a:r>
              <a:rPr lang="cs-CZ" dirty="0" smtClean="0"/>
              <a:t>je řízeno jiným genem.</a:t>
            </a:r>
          </a:p>
          <a:p>
            <a:r>
              <a:rPr lang="cs-CZ" b="1" dirty="0" smtClean="0"/>
              <a:t>Alely I</a:t>
            </a:r>
            <a:r>
              <a:rPr lang="cs-CZ" b="1" baseline="30000" dirty="0" smtClean="0"/>
              <a:t>A, </a:t>
            </a:r>
            <a:r>
              <a:rPr lang="cs-CZ" b="1" dirty="0" smtClean="0"/>
              <a:t>I</a:t>
            </a:r>
            <a:r>
              <a:rPr lang="cs-CZ" b="1" baseline="30000" dirty="0" smtClean="0"/>
              <a:t>B</a:t>
            </a:r>
            <a:r>
              <a:rPr lang="cs-CZ" b="1" dirty="0" smtClean="0"/>
              <a:t> a i</a:t>
            </a:r>
            <a:r>
              <a:rPr lang="cs-CZ" b="1" baseline="30000" dirty="0" smtClean="0"/>
              <a:t>0</a:t>
            </a:r>
            <a:r>
              <a:rPr lang="cs-CZ" b="1" dirty="0" smtClean="0"/>
              <a:t> </a:t>
            </a:r>
            <a:r>
              <a:rPr lang="cs-CZ" dirty="0" smtClean="0"/>
              <a:t>AB0 systému ovlivňují pouze strukturu jejich koncových oblastí.</a:t>
            </a:r>
          </a:p>
          <a:p>
            <a:r>
              <a:rPr lang="cs-CZ" dirty="0" smtClean="0"/>
              <a:t>Pro sestavení celé molekuly je však důležitá dominantní alela genu </a:t>
            </a:r>
            <a:r>
              <a:rPr lang="cs-CZ" b="1" dirty="0" smtClean="0"/>
              <a:t>H</a:t>
            </a:r>
          </a:p>
          <a:p>
            <a:r>
              <a:rPr lang="cs-CZ" dirty="0"/>
              <a:t>Od tohoto genu však existuje vzácná </a:t>
            </a:r>
            <a:r>
              <a:rPr lang="cs-CZ" dirty="0" smtClean="0"/>
              <a:t> recesivní alela </a:t>
            </a:r>
            <a:r>
              <a:rPr lang="cs-CZ" b="1" dirty="0" smtClean="0"/>
              <a:t>h</a:t>
            </a:r>
            <a:r>
              <a:rPr lang="cs-CZ" dirty="0" smtClean="0"/>
              <a:t>, která nevytváří aktivní produkt.</a:t>
            </a:r>
          </a:p>
          <a:p>
            <a:r>
              <a:rPr lang="cs-CZ" dirty="0" smtClean="0"/>
              <a:t>Pokud je v recesivní konstituci </a:t>
            </a:r>
            <a:r>
              <a:rPr lang="cs-CZ" b="1" dirty="0" err="1" smtClean="0"/>
              <a:t>hh</a:t>
            </a:r>
            <a:r>
              <a:rPr lang="cs-CZ" dirty="0" smtClean="0"/>
              <a:t>, povrchový protein nevzniká a jedinec má (bez ohledu na konstituci alel AB0 systému) vždy krevní skupinu </a:t>
            </a:r>
            <a:r>
              <a:rPr lang="cs-CZ" b="1" dirty="0" smtClean="0"/>
              <a:t>0</a:t>
            </a:r>
          </a:p>
          <a:p>
            <a:r>
              <a:rPr lang="cs-CZ" dirty="0" smtClean="0"/>
              <a:t>Pokud však jeho genotyp obsahuje alely</a:t>
            </a:r>
            <a:r>
              <a:rPr lang="cs-CZ" dirty="0"/>
              <a:t> I</a:t>
            </a:r>
            <a:r>
              <a:rPr lang="cs-CZ" baseline="30000" dirty="0"/>
              <a:t>A, </a:t>
            </a:r>
            <a:r>
              <a:rPr lang="cs-CZ" dirty="0" smtClean="0"/>
              <a:t>nebo I</a:t>
            </a:r>
            <a:r>
              <a:rPr lang="cs-CZ" baseline="30000" dirty="0" smtClean="0"/>
              <a:t>B</a:t>
            </a:r>
            <a:r>
              <a:rPr lang="cs-CZ" dirty="0" smtClean="0"/>
              <a:t> , předává  je svému potomkovi.</a:t>
            </a:r>
          </a:p>
          <a:p>
            <a:r>
              <a:rPr lang="cs-CZ" dirty="0" smtClean="0"/>
              <a:t>Dítě také zpravidla získá od druhého rodiče dominantní alelu </a:t>
            </a:r>
            <a:r>
              <a:rPr lang="cs-CZ" b="1" dirty="0" smtClean="0"/>
              <a:t>H, </a:t>
            </a:r>
            <a:r>
              <a:rPr lang="cs-CZ" dirty="0" smtClean="0"/>
              <a:t>takže může mít krevní skupinu AB</a:t>
            </a:r>
          </a:p>
          <a:p>
            <a:r>
              <a:rPr lang="cs-CZ" dirty="0" smtClean="0"/>
              <a:t>Recesivní alela h v sestavě </a:t>
            </a:r>
            <a:r>
              <a:rPr lang="cs-CZ" dirty="0" err="1" smtClean="0"/>
              <a:t>hh</a:t>
            </a:r>
            <a:r>
              <a:rPr lang="cs-CZ" dirty="0" smtClean="0"/>
              <a:t> potlačuje projev dominantních </a:t>
            </a:r>
            <a:r>
              <a:rPr lang="cs-CZ" b="1" dirty="0"/>
              <a:t>I</a:t>
            </a:r>
            <a:r>
              <a:rPr lang="cs-CZ" b="1" baseline="30000" dirty="0"/>
              <a:t>A, </a:t>
            </a:r>
            <a:r>
              <a:rPr lang="cs-CZ" b="1" dirty="0"/>
              <a:t>I</a:t>
            </a:r>
            <a:r>
              <a:rPr lang="cs-CZ" b="1" baseline="30000" dirty="0"/>
              <a:t>B</a:t>
            </a:r>
            <a:r>
              <a:rPr lang="cs-CZ" b="1" dirty="0"/>
              <a:t> </a:t>
            </a:r>
            <a:r>
              <a:rPr lang="cs-CZ" b="1" dirty="0" smtClean="0"/>
              <a:t>, jedná se o recesivní </a:t>
            </a:r>
            <a:r>
              <a:rPr lang="cs-CZ" b="1" dirty="0" err="1" smtClean="0"/>
              <a:t>epistázi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75985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024744" cy="1143000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Bombayský</a:t>
            </a:r>
            <a:r>
              <a:rPr lang="cs-CZ" sz="2400" dirty="0" smtClean="0"/>
              <a:t> fenotyp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484784"/>
            <a:ext cx="6777317" cy="4347845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Žena má krevní skupinu 0, stejně jako její dvě sestry (dvojčata), její muž má krevní skupinu A. Rodiče matky mají krevní skupiny 0 a B. Z manželství se narodilo dítě s krevní skupinou AB. </a:t>
            </a:r>
          </a:p>
          <a:p>
            <a:r>
              <a:rPr lang="cs-CZ" i="1" dirty="0" smtClean="0"/>
              <a:t>Nakreslete rodokmen, který bude ukazovat rozdělení krevních skupin v této rodině</a:t>
            </a:r>
          </a:p>
          <a:p>
            <a:r>
              <a:rPr lang="cs-CZ" i="1" dirty="0" smtClean="0"/>
              <a:t>Sestrojte tabulky, které budou zachycovat jednotlivé  alely systému AB i H/h u prarodičů – rodičů matky a rodičů dítěte s krevní skupinou AB. </a:t>
            </a:r>
          </a:p>
          <a:p>
            <a:r>
              <a:rPr lang="cs-CZ" i="1" dirty="0" smtClean="0"/>
              <a:t>V tabulce se pokus najít toto dítě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328270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143000"/>
          </a:xfrm>
        </p:spPr>
        <p:txBody>
          <a:bodyPr>
            <a:normAutofit/>
          </a:bodyPr>
          <a:lstStyle/>
          <a:p>
            <a:r>
              <a:rPr lang="cs-CZ" sz="2400" dirty="0" err="1"/>
              <a:t>Bombayský</a:t>
            </a:r>
            <a:r>
              <a:rPr lang="cs-CZ" sz="2400" dirty="0"/>
              <a:t> fenotyp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00809"/>
            <a:ext cx="6777317" cy="720080"/>
          </a:xfrm>
        </p:spPr>
        <p:txBody>
          <a:bodyPr/>
          <a:lstStyle/>
          <a:p>
            <a:r>
              <a:rPr lang="cs-CZ" dirty="0" smtClean="0"/>
              <a:t>Rodiče matky, tj. prarodiče dítěte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22670767"/>
              </p:ext>
            </p:extLst>
          </p:nvPr>
        </p:nvGraphicFramePr>
        <p:xfrm>
          <a:off x="1187624" y="2924944"/>
          <a:ext cx="6096000" cy="185420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gamety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HHB0  (B)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HhB0    (B)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HhB0   (B)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hhB0     (0)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HH00   (0)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Hh00</a:t>
                      </a:r>
                      <a:r>
                        <a:rPr lang="cs-CZ" baseline="0" dirty="0" smtClean="0"/>
                        <a:t>     (0)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Hh00    (0)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hh00      (0)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331640" y="5373216"/>
            <a:ext cx="6624736" cy="6480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Jedinec s genotypem hhB0 má krevní skupinu 0, v tomto případě to je matka  uvažovaného dítěte 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659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2400" dirty="0" err="1"/>
              <a:t>Bombayský</a:t>
            </a:r>
            <a:r>
              <a:rPr lang="cs-CZ" sz="2400" dirty="0"/>
              <a:t> fenotyp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3987805"/>
          </a:xfrm>
        </p:spPr>
        <p:txBody>
          <a:bodyPr/>
          <a:lstStyle/>
          <a:p>
            <a:r>
              <a:rPr lang="cs-CZ" dirty="0" smtClean="0"/>
              <a:t>Možné genotypy rodičů dítěte a jejich případných potomků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3609620"/>
              </p:ext>
            </p:extLst>
          </p:nvPr>
        </p:nvGraphicFramePr>
        <p:xfrm>
          <a:off x="1259632" y="3212976"/>
          <a:ext cx="6096000" cy="11074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032000"/>
                <a:gridCol w="2032000"/>
                <a:gridCol w="2032000"/>
              </a:tblGrid>
              <a:tr h="139040">
                <a:tc>
                  <a:txBody>
                    <a:bodyPr/>
                    <a:lstStyle/>
                    <a:p>
                      <a:r>
                        <a:rPr lang="cs-CZ" dirty="0" smtClean="0"/>
                        <a:t>gamety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H0 /</a:t>
                      </a:r>
                      <a:r>
                        <a:rPr lang="cs-CZ" baseline="0" dirty="0" smtClean="0"/>
                        <a:t> HA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>
                          <a:solidFill>
                            <a:srgbClr val="C00000"/>
                          </a:solidFill>
                        </a:rPr>
                        <a:t>HhAB</a:t>
                      </a:r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    (AB)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HhB0, </a:t>
                      </a:r>
                      <a:r>
                        <a:rPr lang="cs-CZ" dirty="0" err="1" smtClean="0"/>
                        <a:t>HhAB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HhA0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Hh00, HhA0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115616" y="4941168"/>
            <a:ext cx="6768752" cy="72008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Jedinec s genotypem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HhAB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má krevní skupinu AB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205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Nečásek</a:t>
            </a:r>
            <a:r>
              <a:rPr lang="cs-CZ" dirty="0" smtClean="0"/>
              <a:t>, J., </a:t>
            </a:r>
            <a:r>
              <a:rPr lang="cs-CZ" dirty="0" err="1" smtClean="0"/>
              <a:t>Cetl</a:t>
            </a:r>
            <a:r>
              <a:rPr lang="cs-CZ" dirty="0" smtClean="0"/>
              <a:t>, I.: </a:t>
            </a:r>
            <a:r>
              <a:rPr lang="cs-CZ" dirty="0"/>
              <a:t>Obecná </a:t>
            </a:r>
            <a:r>
              <a:rPr lang="cs-CZ" dirty="0" smtClean="0"/>
              <a:t>genetika, SPN. Praha 1984</a:t>
            </a:r>
          </a:p>
          <a:p>
            <a:r>
              <a:rPr lang="cs-CZ" dirty="0" smtClean="0"/>
              <a:t>Hendrychová, J. a kol.: Cvičení z genetiky. UK Praha 1982</a:t>
            </a:r>
          </a:p>
          <a:p>
            <a:r>
              <a:rPr lang="cs-CZ" dirty="0" smtClean="0"/>
              <a:t>Kočárek, E.: Genetika. </a:t>
            </a:r>
            <a:r>
              <a:rPr lang="cs-CZ" dirty="0" err="1" smtClean="0"/>
              <a:t>Scientia</a:t>
            </a:r>
            <a:r>
              <a:rPr lang="cs-CZ" dirty="0" smtClean="0"/>
              <a:t>, Praha 2004</a:t>
            </a:r>
          </a:p>
          <a:p>
            <a:r>
              <a:rPr lang="cs-CZ" dirty="0" smtClean="0"/>
              <a:t>biol.lf1.cuni.cz/</a:t>
            </a:r>
            <a:r>
              <a:rPr lang="cs-CZ" dirty="0" err="1" smtClean="0"/>
              <a:t>prez_letni</a:t>
            </a:r>
            <a:r>
              <a:rPr lang="cs-CZ" dirty="0" smtClean="0"/>
              <a:t>/int_poly08.pdf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304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131</TotalTime>
  <Words>835</Words>
  <Application>Microsoft Office PowerPoint</Application>
  <PresentationFormat>Předvádění na obrazovce (4:3)</PresentationFormat>
  <Paragraphs>131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Austin</vt:lpstr>
      <vt:lpstr>Snímek 1</vt:lpstr>
      <vt:lpstr>Genové interakce</vt:lpstr>
      <vt:lpstr>Recesivní epistáze</vt:lpstr>
      <vt:lpstr>Recesivní epistáze</vt:lpstr>
      <vt:lpstr>Recesivní epistáze – příklad 1</vt:lpstr>
      <vt:lpstr>Recesivní epistáze</vt:lpstr>
      <vt:lpstr>Recesivní epistáze</vt:lpstr>
      <vt:lpstr>Recesivní epistáze – příklad 2, Bombayský fenotyp v systému ABO</vt:lpstr>
      <vt:lpstr>Bombayský fenotyp</vt:lpstr>
      <vt:lpstr>Bombayský fenotyp</vt:lpstr>
      <vt:lpstr>Bombayský fenotyp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Genové interakce</dc:title>
  <dc:creator>VPCEC3M1</dc:creator>
  <cp:lastModifiedBy>Gymnázium a SOŠ</cp:lastModifiedBy>
  <cp:revision>17</cp:revision>
  <dcterms:created xsi:type="dcterms:W3CDTF">2013-07-09T08:39:54Z</dcterms:created>
  <dcterms:modified xsi:type="dcterms:W3CDTF">2013-09-24T13:15:46Z</dcterms:modified>
</cp:coreProperties>
</file>