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8" r:id="rId2"/>
    <p:sldId id="256" r:id="rId3"/>
    <p:sldId id="257" r:id="rId4"/>
    <p:sldId id="259" r:id="rId5"/>
    <p:sldId id="258" r:id="rId6"/>
    <p:sldId id="260" r:id="rId7"/>
    <p:sldId id="261" r:id="rId8"/>
    <p:sldId id="262" r:id="rId9"/>
    <p:sldId id="266" r:id="rId10"/>
    <p:sldId id="263" r:id="rId11"/>
    <p:sldId id="264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60"/>
      </p:cViewPr>
      <p:guideLst>
        <p:guide orient="horz" pos="2160"/>
        <p:guide pos="2880"/>
      </p:guideLst>
    </p:cSldViewPr>
  </p:slideViewPr>
  <p:notesTextViewPr>
    <p:cViewPr>
      <p:scale>
        <a:sx n="33" d="100"/>
        <a:sy n="33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50B9EF-5FC8-45E7-A8AD-AFE9CF71F7CF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95E266-4711-4CB6-A6C7-3B157F3E46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0001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85B2EF-903C-42C3-93CC-DCEB06E9781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95E266-4711-4CB6-A6C7-3B157F3E4639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8703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-243408"/>
            <a:ext cx="6081712" cy="15852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331640" y="1196752"/>
          <a:ext cx="6697662" cy="528260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769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31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31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Genové interakce, reciproká interakce (VY_32_INOVACE_05.02.18)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31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RNDr. Helena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Trkalová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31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Genetika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31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Čtvrtý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31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59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genetiky v hodinách biologie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 a biologického semináře ve vyšších ročnících gymnázia. Vysvětluje, co to jsou </a:t>
                      </a:r>
                      <a:r>
                        <a:rPr lang="cs-CZ" sz="110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nealelické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 interakce. Při řešení příkladu </a:t>
                      </a:r>
                      <a:r>
                        <a:rPr lang="cs-CZ" sz="1100" kern="1200" baseline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konkrétněobjasňuje reciprokou 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interakci.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86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Šablonu je vhodné použít jako první při výkladu různých typů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nealelických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interakcí. Konkrétní příklad slouží k objasnění problematiky, žáci mohou řešit i samostatně. Časová dotace 20 minut.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Genové interakce, reciproká interakce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Interakce beze změny fenotypového poměru. </a:t>
            </a:r>
          </a:p>
          <a:p>
            <a:r>
              <a:rPr lang="cs-CZ" dirty="0" smtClean="0"/>
              <a:t>Řešení příkladu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4815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Genové interakce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556792"/>
            <a:ext cx="6777317" cy="475252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Alely dvou, tří i více genů se často </a:t>
            </a:r>
            <a:r>
              <a:rPr lang="cs-CZ" b="1" dirty="0" smtClean="0"/>
              <a:t>spolupodílí</a:t>
            </a:r>
            <a:r>
              <a:rPr lang="cs-CZ" dirty="0" smtClean="0"/>
              <a:t> na genetické determinaci určitých znaků</a:t>
            </a:r>
          </a:p>
          <a:p>
            <a:r>
              <a:rPr lang="cs-CZ" dirty="0" smtClean="0"/>
              <a:t>Obecně můžeme říci, že působení alel mnoha genů na fenotyp je modifikováno alelami jiných, </a:t>
            </a:r>
            <a:r>
              <a:rPr lang="cs-CZ" dirty="0" err="1" smtClean="0"/>
              <a:t>nealelních</a:t>
            </a:r>
            <a:r>
              <a:rPr lang="cs-CZ" dirty="0" smtClean="0"/>
              <a:t> genů, tzv. </a:t>
            </a:r>
            <a:r>
              <a:rPr lang="cs-CZ" b="1" dirty="0" smtClean="0"/>
              <a:t>modifikátorů</a:t>
            </a:r>
          </a:p>
          <a:p>
            <a:r>
              <a:rPr lang="cs-CZ" b="1" dirty="0" smtClean="0"/>
              <a:t>Modifikátory </a:t>
            </a:r>
            <a:r>
              <a:rPr lang="cs-CZ" dirty="0" smtClean="0"/>
              <a:t>často jen pozměňují stupeň projevu </a:t>
            </a:r>
            <a:r>
              <a:rPr lang="cs-CZ" dirty="0" err="1" smtClean="0"/>
              <a:t>nealelních</a:t>
            </a:r>
            <a:r>
              <a:rPr lang="cs-CZ" dirty="0" smtClean="0"/>
              <a:t> genů</a:t>
            </a:r>
          </a:p>
          <a:p>
            <a:r>
              <a:rPr lang="cs-CZ" dirty="0" smtClean="0"/>
              <a:t>Známe však četné případy, kdy alely určitých genů fenotypový účinek alel jiných genů zcela zásadně mění</a:t>
            </a:r>
          </a:p>
          <a:p>
            <a:r>
              <a:rPr lang="cs-CZ" dirty="0" smtClean="0"/>
              <a:t>Potom se na vzniku některé z alternativ určitého znaku podílejí definovaným způsobem alely dvou nebo více </a:t>
            </a:r>
            <a:r>
              <a:rPr lang="cs-CZ" dirty="0" err="1" smtClean="0"/>
              <a:t>nealelních</a:t>
            </a:r>
            <a:r>
              <a:rPr lang="cs-CZ" dirty="0" smtClean="0"/>
              <a:t> genů</a:t>
            </a:r>
          </a:p>
          <a:p>
            <a:r>
              <a:rPr lang="cs-CZ" dirty="0" smtClean="0"/>
              <a:t>Jinak řečeno, jeden a týž znak vzniká spolupůsobením</a:t>
            </a:r>
            <a:r>
              <a:rPr lang="cs-CZ" b="1" dirty="0" smtClean="0"/>
              <a:t>, interakcí </a:t>
            </a:r>
            <a:r>
              <a:rPr lang="cs-CZ" dirty="0" smtClean="0"/>
              <a:t>dvou nebo více </a:t>
            </a:r>
            <a:r>
              <a:rPr lang="cs-CZ" dirty="0" err="1" smtClean="0"/>
              <a:t>nealelních</a:t>
            </a:r>
            <a:r>
              <a:rPr lang="cs-CZ" dirty="0" smtClean="0"/>
              <a:t> genů</a:t>
            </a:r>
          </a:p>
          <a:p>
            <a:r>
              <a:rPr lang="cs-CZ" dirty="0" smtClean="0"/>
              <a:t>Mluvíme o </a:t>
            </a:r>
            <a:r>
              <a:rPr lang="cs-CZ" b="1" dirty="0" smtClean="0"/>
              <a:t>genových interakcích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006629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Reciproká interakce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4347845"/>
          </a:xfrm>
        </p:spPr>
        <p:txBody>
          <a:bodyPr/>
          <a:lstStyle/>
          <a:p>
            <a:r>
              <a:rPr lang="cs-CZ" dirty="0" smtClean="0"/>
              <a:t>Interakce beze změny fenotypového štěpného poměru</a:t>
            </a:r>
          </a:p>
          <a:p>
            <a:r>
              <a:rPr lang="cs-CZ" dirty="0" smtClean="0"/>
              <a:t>Při křížení dvou rodičovských linií, které se liší v jednom párovém znaku, se objeví v F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</a:p>
          <a:p>
            <a:pPr marL="68580" indent="0">
              <a:buNone/>
            </a:pPr>
            <a:r>
              <a:rPr lang="cs-CZ" dirty="0" smtClean="0"/>
              <a:t>    i v B</a:t>
            </a:r>
            <a:r>
              <a:rPr lang="cs-CZ" baseline="-25000" dirty="0" smtClean="0"/>
              <a:t>1</a:t>
            </a:r>
            <a:r>
              <a:rPr lang="cs-CZ" dirty="0" smtClean="0"/>
              <a:t> dvě další nové formy téhož znaku při</a:t>
            </a:r>
          </a:p>
          <a:p>
            <a:pPr marL="68580" indent="0">
              <a:buNone/>
            </a:pPr>
            <a:r>
              <a:rPr lang="cs-CZ" dirty="0" smtClean="0"/>
              <a:t>   fenotypovém štěpném poměru 9:3:3:1,  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případně1:1:1:1.</a:t>
            </a:r>
          </a:p>
          <a:p>
            <a:r>
              <a:rPr lang="cs-CZ" dirty="0" smtClean="0"/>
              <a:t>Musí jít o kombinaci dvou alelových párů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7701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/>
              <a:t>Genové interakce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Jde – </a:t>
            </a:r>
            <a:r>
              <a:rPr lang="cs-CZ" dirty="0" err="1" smtClean="0"/>
              <a:t>li</a:t>
            </a:r>
            <a:r>
              <a:rPr lang="cs-CZ" dirty="0" smtClean="0"/>
              <a:t> o interakci dvou genů, je genotypová stránka úplně shodná s tím, co platí pro </a:t>
            </a:r>
            <a:r>
              <a:rPr lang="cs-CZ" dirty="0" err="1" smtClean="0"/>
              <a:t>dihybridismus</a:t>
            </a:r>
            <a:endParaRPr lang="cs-CZ" dirty="0" smtClean="0"/>
          </a:p>
          <a:p>
            <a:r>
              <a:rPr lang="cs-CZ" dirty="0" smtClean="0"/>
              <a:t>Při interakci tří genů platí to, co u </a:t>
            </a:r>
            <a:r>
              <a:rPr lang="cs-CZ" dirty="0" err="1" smtClean="0"/>
              <a:t>trihybrida</a:t>
            </a:r>
            <a:endParaRPr lang="cs-CZ" dirty="0" smtClean="0"/>
          </a:p>
          <a:p>
            <a:r>
              <a:rPr lang="cs-CZ" dirty="0" smtClean="0"/>
              <a:t>…</a:t>
            </a:r>
          </a:p>
          <a:p>
            <a:r>
              <a:rPr lang="cs-CZ" dirty="0" smtClean="0"/>
              <a:t>Rozdíly se týkají pouze </a:t>
            </a:r>
            <a:r>
              <a:rPr lang="cs-CZ" b="1" dirty="0" smtClean="0"/>
              <a:t>fenotypové stránky</a:t>
            </a:r>
          </a:p>
          <a:p>
            <a:endParaRPr lang="cs-CZ" b="1" dirty="0"/>
          </a:p>
          <a:p>
            <a:r>
              <a:rPr lang="cs-CZ" b="1" dirty="0" smtClean="0"/>
              <a:t>Obecným důsledkem genových interakcí je, že klesá počet fenotypových tříd </a:t>
            </a:r>
            <a:r>
              <a:rPr lang="cs-CZ" dirty="0" smtClean="0"/>
              <a:t>(až na jednu výjimku)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152385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/>
              <a:t>Reciproká interakce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Podstatou tohoto druhu genové interakce tedy je, že jeden a tentýž znak se může vyskytovat ve více různých formách, z nichž každá je geneticky determinována jednou z kombinací alel rodičovských genů</a:t>
            </a:r>
          </a:p>
          <a:p>
            <a:r>
              <a:rPr lang="cs-CZ" dirty="0" smtClean="0"/>
              <a:t>Alely dvou nebo více alelových párů se podílejí na vzniku řady forem odpovídajícího znaku a každá z těchto kombinací má relativně samostatný fenotypový účinek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1939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/>
              <a:t>Reciproká interakce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556792"/>
            <a:ext cx="6777317" cy="468052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Za vznik každé ze čtyř forem znaku odpovídá jedna ze čtyř kombinací alel daných alelových párů, v nichž vždy jedna alela úplně dominuje nad druhou</a:t>
            </a:r>
          </a:p>
          <a:p>
            <a:r>
              <a:rPr lang="cs-CZ" dirty="0" smtClean="0"/>
              <a:t>Např. K-L- …..1. fenotyp</a:t>
            </a:r>
          </a:p>
          <a:p>
            <a:r>
              <a:rPr lang="cs-CZ" dirty="0"/>
              <a:t> </a:t>
            </a:r>
            <a:r>
              <a:rPr lang="cs-CZ" dirty="0" smtClean="0"/>
              <a:t>          K-</a:t>
            </a:r>
            <a:r>
              <a:rPr lang="cs-CZ" dirty="0" err="1" smtClean="0"/>
              <a:t>ll</a:t>
            </a:r>
            <a:r>
              <a:rPr lang="cs-CZ" dirty="0" smtClean="0"/>
              <a:t>…… 2. fenotyp</a:t>
            </a:r>
          </a:p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kkL</a:t>
            </a:r>
            <a:r>
              <a:rPr lang="cs-CZ" dirty="0" smtClean="0"/>
              <a:t>-….. 3. fenotyp</a:t>
            </a:r>
          </a:p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kkll</a:t>
            </a:r>
            <a:r>
              <a:rPr lang="cs-CZ" dirty="0" smtClean="0"/>
              <a:t>…….4. fenotyp</a:t>
            </a:r>
          </a:p>
          <a:p>
            <a:r>
              <a:rPr lang="cs-CZ" dirty="0" smtClean="0"/>
              <a:t>Dihybrid </a:t>
            </a:r>
            <a:r>
              <a:rPr lang="cs-CZ" dirty="0" err="1" smtClean="0"/>
              <a:t>KkLl</a:t>
            </a:r>
            <a:r>
              <a:rPr lang="cs-CZ" dirty="0" smtClean="0"/>
              <a:t> může vzniknout </a:t>
            </a:r>
          </a:p>
          <a:p>
            <a:r>
              <a:rPr lang="cs-CZ" dirty="0" smtClean="0"/>
              <a:t>1. křížením KKLL  x  </a:t>
            </a:r>
            <a:r>
              <a:rPr lang="cs-CZ" dirty="0" err="1" smtClean="0"/>
              <a:t>kkll</a:t>
            </a:r>
            <a:endParaRPr lang="cs-CZ" dirty="0" smtClean="0"/>
          </a:p>
          <a:p>
            <a:r>
              <a:rPr lang="cs-CZ" dirty="0" smtClean="0"/>
              <a:t>2. křížením </a:t>
            </a:r>
            <a:r>
              <a:rPr lang="cs-CZ" dirty="0" err="1" smtClean="0"/>
              <a:t>KKll</a:t>
            </a:r>
            <a:r>
              <a:rPr lang="cs-CZ" dirty="0" smtClean="0"/>
              <a:t>  x  </a:t>
            </a:r>
            <a:r>
              <a:rPr lang="cs-CZ" dirty="0" err="1" smtClean="0"/>
              <a:t>kkLL</a:t>
            </a:r>
            <a:endParaRPr lang="cs-CZ" dirty="0" smtClean="0"/>
          </a:p>
          <a:p>
            <a:r>
              <a:rPr lang="cs-CZ" dirty="0" smtClean="0"/>
              <a:t>Po autogamii bude v F</a:t>
            </a:r>
            <a:r>
              <a:rPr lang="cs-CZ" baseline="-25000" dirty="0" smtClean="0"/>
              <a:t>2 </a:t>
            </a:r>
            <a:r>
              <a:rPr lang="cs-CZ" dirty="0" smtClean="0"/>
              <a:t>fenotypový štěpný poměr 9 : 3 : 3 : 1, v B</a:t>
            </a:r>
            <a:r>
              <a:rPr lang="cs-CZ" baseline="-25000" dirty="0" smtClean="0"/>
              <a:t>1</a:t>
            </a:r>
            <a:r>
              <a:rPr lang="cs-CZ" dirty="0" smtClean="0"/>
              <a:t> 1 : 1 : 1 : 1, tedy nezměněný ve srovnání s </a:t>
            </a:r>
            <a:r>
              <a:rPr lang="cs-CZ" dirty="0" err="1" smtClean="0"/>
              <a:t>dihybridismem</a:t>
            </a:r>
            <a:r>
              <a:rPr lang="cs-CZ" dirty="0" smtClean="0"/>
              <a:t> s úplnou dominancí na obou znacích</a:t>
            </a:r>
          </a:p>
        </p:txBody>
      </p:sp>
    </p:spTree>
    <p:extLst>
      <p:ext uri="{BB962C8B-B14F-4D97-AF65-F5344CB8AC3E}">
        <p14:creationId xmlns:p14="http://schemas.microsoft.com/office/powerpoint/2010/main" xmlns="" val="3590382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Příklad 1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6"/>
            <a:ext cx="6777317" cy="405981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Paprika může mít plody červené, zelené, ale také žluté a hnědé. </a:t>
            </a:r>
          </a:p>
          <a:p>
            <a:r>
              <a:rPr lang="cs-CZ" dirty="0" smtClean="0"/>
              <a:t>Dominantní alela R podmiňuje červené zbarvení plodu za přítomnosti alely Cl druhého alelového páru</a:t>
            </a:r>
          </a:p>
          <a:p>
            <a:r>
              <a:rPr lang="cs-CZ" dirty="0" smtClean="0"/>
              <a:t>Za přítomnosti recesivní alely cl je plod hnědý</a:t>
            </a:r>
          </a:p>
          <a:p>
            <a:r>
              <a:rPr lang="cs-CZ" dirty="0" smtClean="0"/>
              <a:t>Recesivní alela r nepodmiňuje červené zbarvení plodu, za přítomnosti alely Cl je plod žlutý, za přítomnosti alely cl je zelený</a:t>
            </a:r>
          </a:p>
          <a:p>
            <a:r>
              <a:rPr lang="cs-CZ" dirty="0" smtClean="0"/>
              <a:t>(jeden pár alel ovlivňuje rozklad chlorofylu, druhý přítomnost karotenoidů)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772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Příklad 1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Křížíme </a:t>
            </a:r>
            <a:r>
              <a:rPr lang="cs-CZ" dirty="0" smtClean="0"/>
              <a:t>čisté linie paprik </a:t>
            </a:r>
            <a:r>
              <a:rPr lang="cs-CZ" dirty="0"/>
              <a:t>s červenými a zelenými plody</a:t>
            </a:r>
          </a:p>
          <a:p>
            <a:r>
              <a:rPr lang="cs-CZ" dirty="0" smtClean="0"/>
              <a:t>Jakou barvu budou mít hybridi?</a:t>
            </a:r>
          </a:p>
          <a:p>
            <a:r>
              <a:rPr lang="cs-CZ" dirty="0" smtClean="0"/>
              <a:t>Jaký štěpný poměr dostaneme v generaci</a:t>
            </a:r>
            <a:r>
              <a:rPr lang="cs-CZ" dirty="0"/>
              <a:t> </a:t>
            </a:r>
            <a:r>
              <a:rPr lang="cs-CZ" dirty="0" smtClean="0"/>
              <a:t>F</a:t>
            </a:r>
            <a:r>
              <a:rPr lang="cs-CZ" baseline="-25000" dirty="0" smtClean="0"/>
              <a:t>2</a:t>
            </a:r>
            <a:r>
              <a:rPr lang="cs-CZ" dirty="0" smtClean="0"/>
              <a:t> ?</a:t>
            </a:r>
          </a:p>
          <a:p>
            <a:r>
              <a:rPr lang="cs-CZ" dirty="0" smtClean="0"/>
              <a:t>Odvoď i štěpný poměr pro zpětné křížení.</a:t>
            </a:r>
          </a:p>
          <a:p>
            <a:r>
              <a:rPr lang="cs-CZ" dirty="0" smtClean="0"/>
              <a:t>Které rostliny můžeme označit jako šlechtitelské novinky?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0170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Řešení příkladu 1: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203829"/>
          </a:xfrm>
        </p:spPr>
        <p:txBody>
          <a:bodyPr/>
          <a:lstStyle/>
          <a:p>
            <a:r>
              <a:rPr lang="cs-CZ" dirty="0" smtClean="0"/>
              <a:t>Křížíme papriky s červenými a zelenými plody</a:t>
            </a:r>
          </a:p>
          <a:p>
            <a:r>
              <a:rPr lang="cs-CZ" dirty="0" err="1" smtClean="0"/>
              <a:t>RRClCl</a:t>
            </a:r>
            <a:r>
              <a:rPr lang="cs-CZ" dirty="0" smtClean="0"/>
              <a:t>  x  </a:t>
            </a:r>
            <a:r>
              <a:rPr lang="cs-CZ" dirty="0" err="1" smtClean="0"/>
              <a:t>rrclcl</a:t>
            </a:r>
            <a:endParaRPr lang="cs-CZ" dirty="0" smtClean="0"/>
          </a:p>
          <a:p>
            <a:r>
              <a:rPr lang="cs-CZ" i="1" dirty="0" smtClean="0"/>
              <a:t>Jaký genotyp a jaký fenotyp bude mít hybrid?</a:t>
            </a:r>
          </a:p>
          <a:p>
            <a:r>
              <a:rPr lang="cs-CZ" b="1" i="1" dirty="0" err="1" smtClean="0"/>
              <a:t>RrClcl</a:t>
            </a:r>
            <a:r>
              <a:rPr lang="cs-CZ" i="1" dirty="0" smtClean="0"/>
              <a:t> a bude </a:t>
            </a:r>
            <a:r>
              <a:rPr lang="cs-CZ" b="1" i="1" dirty="0" smtClean="0"/>
              <a:t>červený</a:t>
            </a:r>
          </a:p>
          <a:p>
            <a:pPr marL="68580" indent="0">
              <a:buNone/>
            </a:pPr>
            <a:endParaRPr lang="cs-CZ" i="1" dirty="0" smtClean="0"/>
          </a:p>
          <a:p>
            <a:r>
              <a:rPr lang="cs-CZ" dirty="0" smtClean="0"/>
              <a:t>Připravíme si Mendelův čtverec pro křížení dihybridů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8903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87468616"/>
              </p:ext>
            </p:extLst>
          </p:nvPr>
        </p:nvGraphicFramePr>
        <p:xfrm>
          <a:off x="1042988" y="980730"/>
          <a:ext cx="6777035" cy="388843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1355407"/>
                <a:gridCol w="1355407"/>
                <a:gridCol w="1355407"/>
                <a:gridCol w="1355407"/>
                <a:gridCol w="1355407"/>
              </a:tblGrid>
              <a:tr h="77768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bg1"/>
                          </a:solidFill>
                        </a:rPr>
                        <a:t>RCl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bg1"/>
                          </a:solidFill>
                        </a:rPr>
                        <a:t>Rcl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bg1"/>
                          </a:solidFill>
                        </a:rPr>
                        <a:t>rCl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bg1"/>
                          </a:solidFill>
                        </a:rPr>
                        <a:t>rcl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77768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RRClCl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RRClcl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RrClCl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RrClcl</a:t>
                      </a:r>
                      <a:endParaRPr lang="cs-CZ" dirty="0"/>
                    </a:p>
                  </a:txBody>
                  <a:tcPr/>
                </a:tc>
              </a:tr>
              <a:tr h="77768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RRClcl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RRclcl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RrClcl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Rrclcl</a:t>
                      </a:r>
                      <a:endParaRPr lang="cs-CZ" dirty="0"/>
                    </a:p>
                  </a:txBody>
                  <a:tcPr/>
                </a:tc>
              </a:tr>
              <a:tr h="77768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RrClCl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RrClcl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rrClCl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rrClcl</a:t>
                      </a:r>
                      <a:endParaRPr lang="cs-CZ" dirty="0"/>
                    </a:p>
                  </a:txBody>
                  <a:tcPr/>
                </a:tc>
              </a:tr>
              <a:tr h="77768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RrClcl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Rrclcl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rrClcl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rrclcl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1060708" y="5157192"/>
            <a:ext cx="7056784" cy="86409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Vybarvi si příslušná políčka červeně, hnědě, zeleně a žlutě.</a:t>
            </a:r>
          </a:p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Která barva bude nejčastější? Která zbarvení můžeme označit jako šlechtitelské novinky, tj. liší se od rodičovských?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9815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/>
              <a:t>Řešení příkladu 1: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F</a:t>
            </a:r>
            <a:r>
              <a:rPr lang="cs-CZ" baseline="-25000" dirty="0" smtClean="0"/>
              <a:t>2</a:t>
            </a:r>
            <a:r>
              <a:rPr lang="cs-CZ" dirty="0" smtClean="0"/>
              <a:t> bude nejvíc paprik červených</a:t>
            </a:r>
          </a:p>
          <a:p>
            <a:r>
              <a:rPr lang="cs-CZ" dirty="0" smtClean="0"/>
              <a:t>Dostáváme štěpný poměr </a:t>
            </a:r>
          </a:p>
          <a:p>
            <a:pPr marL="68580" indent="0">
              <a:buNone/>
            </a:pPr>
            <a:r>
              <a:rPr lang="cs-CZ" dirty="0" smtClean="0"/>
              <a:t>    9	 :     3	    :      3    : 	1</a:t>
            </a:r>
          </a:p>
          <a:p>
            <a:pPr marL="68580" indent="0">
              <a:buNone/>
            </a:pPr>
            <a:r>
              <a:rPr lang="cs-CZ" dirty="0"/>
              <a:t>č</a:t>
            </a:r>
            <a:r>
              <a:rPr lang="cs-CZ" dirty="0" smtClean="0"/>
              <a:t>ervené  hnědé   žluté    zelené</a:t>
            </a:r>
          </a:p>
          <a:p>
            <a:r>
              <a:rPr lang="cs-CZ" dirty="0" smtClean="0"/>
              <a:t>Zpětné křížení odvoďte pomocí Mendelova čtverce</a:t>
            </a:r>
          </a:p>
          <a:p>
            <a:r>
              <a:rPr lang="cs-CZ" dirty="0" err="1" smtClean="0"/>
              <a:t>RrClcl</a:t>
            </a:r>
            <a:r>
              <a:rPr lang="cs-CZ" dirty="0" smtClean="0"/>
              <a:t>  x  </a:t>
            </a:r>
            <a:r>
              <a:rPr lang="cs-CZ" dirty="0" err="1" smtClean="0"/>
              <a:t>rrclcl</a:t>
            </a:r>
            <a:endParaRPr lang="cs-CZ" dirty="0" smtClean="0"/>
          </a:p>
          <a:p>
            <a:r>
              <a:rPr lang="cs-CZ" dirty="0" smtClean="0"/>
              <a:t>Štěpný poměr bude 1 : 1 : 1 : 1</a:t>
            </a:r>
          </a:p>
          <a:p>
            <a:r>
              <a:rPr lang="cs-CZ" dirty="0" smtClean="0"/>
              <a:t>Šlechtitelské novinky jsou papriky se žlutými a hnědými plody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4350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Nečásek</a:t>
            </a:r>
            <a:r>
              <a:rPr lang="cs-CZ" dirty="0" smtClean="0"/>
              <a:t>, J., </a:t>
            </a:r>
            <a:r>
              <a:rPr lang="cs-CZ" dirty="0" err="1" smtClean="0"/>
              <a:t>Cetl</a:t>
            </a:r>
            <a:r>
              <a:rPr lang="cs-CZ" dirty="0" smtClean="0"/>
              <a:t>, I.: </a:t>
            </a:r>
            <a:r>
              <a:rPr lang="cs-CZ" dirty="0"/>
              <a:t>Obecná </a:t>
            </a:r>
            <a:r>
              <a:rPr lang="cs-CZ" dirty="0" smtClean="0"/>
              <a:t>genetika, SPN. Praha 1984</a:t>
            </a:r>
          </a:p>
          <a:p>
            <a:r>
              <a:rPr lang="cs-CZ" dirty="0" smtClean="0"/>
              <a:t>Hendrychová, J. a kol.: Cvičení z genetiky. UK Praha 1982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1020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1828</TotalTime>
  <Words>752</Words>
  <Application>Microsoft Office PowerPoint</Application>
  <PresentationFormat>Předvádění na obrazovce (4:3)</PresentationFormat>
  <Paragraphs>115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Snímek 1</vt:lpstr>
      <vt:lpstr>Genové interakce, reciproká interakce</vt:lpstr>
      <vt:lpstr>Genové interakce</vt:lpstr>
      <vt:lpstr>Reciproká interakce</vt:lpstr>
      <vt:lpstr>Genové interakce</vt:lpstr>
      <vt:lpstr>Reciproká interakce</vt:lpstr>
      <vt:lpstr>Reciproká interakce</vt:lpstr>
      <vt:lpstr>Příklad 1</vt:lpstr>
      <vt:lpstr>Příklad 1</vt:lpstr>
      <vt:lpstr>Řešení příkladu 1:</vt:lpstr>
      <vt:lpstr>Snímek 11</vt:lpstr>
      <vt:lpstr>Řešení příkladu 1: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Genové interakce, reciproká interakce</dc:title>
  <dc:creator>VPCEC3M1</dc:creator>
  <cp:lastModifiedBy>Gymnázium a SOŠ</cp:lastModifiedBy>
  <cp:revision>17</cp:revision>
  <dcterms:created xsi:type="dcterms:W3CDTF">2013-05-15T20:21:56Z</dcterms:created>
  <dcterms:modified xsi:type="dcterms:W3CDTF">2013-09-19T12:56:10Z</dcterms:modified>
</cp:coreProperties>
</file>