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1" r:id="rId3"/>
    <p:sldId id="258" r:id="rId4"/>
    <p:sldId id="267" r:id="rId5"/>
    <p:sldId id="259" r:id="rId6"/>
    <p:sldId id="262" r:id="rId7"/>
    <p:sldId id="263" r:id="rId8"/>
    <p:sldId id="268" r:id="rId9"/>
    <p:sldId id="264" r:id="rId10"/>
    <p:sldId id="265" r:id="rId11"/>
    <p:sldId id="266" r:id="rId12"/>
    <p:sldId id="269" r:id="rId13"/>
    <p:sldId id="273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16.2.2014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Deutschsprachige</a:t>
            </a:r>
            <a:r>
              <a:rPr lang="cs-CZ" dirty="0" smtClean="0"/>
              <a:t> </a:t>
            </a:r>
            <a:r>
              <a:rPr lang="cs-CZ" dirty="0" err="1" smtClean="0"/>
              <a:t>Länder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1.     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VY_32_INOVACE_2.NJ.14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b="1" dirty="0" smtClean="0"/>
              <a:t>2.     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3.     Vytvořeno: 	</a:t>
            </a:r>
            <a:r>
              <a:rPr lang="cs-CZ" sz="1200" dirty="0" smtClean="0"/>
              <a:t>říjen 2013</a:t>
            </a:r>
          </a:p>
          <a:p>
            <a:endParaRPr lang="cs-CZ" sz="1200" dirty="0" smtClean="0"/>
          </a:p>
          <a:p>
            <a:pPr marL="228600" indent="-228600">
              <a:buAutoNum type="arabicPeriod" startAt="4"/>
            </a:pPr>
            <a:r>
              <a:rPr lang="cs-CZ" sz="1200" b="1" dirty="0" smtClean="0"/>
              <a:t>    Ročník</a:t>
            </a:r>
            <a:r>
              <a:rPr lang="cs-CZ" sz="1200" smtClean="0"/>
              <a:t>:              </a:t>
            </a:r>
            <a:r>
              <a:rPr lang="cs-CZ" sz="1200" smtClean="0"/>
              <a:t>nižší </a:t>
            </a:r>
            <a:r>
              <a:rPr lang="cs-CZ" sz="1200" dirty="0" smtClean="0"/>
              <a:t>ročníky </a:t>
            </a:r>
            <a:r>
              <a:rPr lang="cs-CZ" sz="1200" dirty="0" smtClean="0"/>
              <a:t>víceletého a čtyřletého gymnázia  </a:t>
            </a:r>
            <a:r>
              <a:rPr lang="cs-CZ" sz="1200" dirty="0" smtClean="0"/>
              <a:t>(RVP-G)</a:t>
            </a:r>
          </a:p>
          <a:p>
            <a:pPr marL="0" indent="0">
              <a:buNone/>
            </a:pPr>
            <a:r>
              <a:rPr lang="cs-CZ" sz="1200" b="1" dirty="0"/>
              <a:t> </a:t>
            </a:r>
            <a:r>
              <a:rPr lang="cs-CZ" sz="1200" b="1" dirty="0" smtClean="0"/>
              <a:t>               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marL="0" indent="0" algn="just">
              <a:buNone/>
            </a:pPr>
            <a:r>
              <a:rPr lang="cs-CZ" sz="1200" b="1" dirty="0" smtClean="0"/>
              <a:t>5.     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5876561"/>
              </p:ext>
            </p:extLst>
          </p:nvPr>
        </p:nvGraphicFramePr>
        <p:xfrm>
          <a:off x="1000100" y="2816546"/>
          <a:ext cx="7429552" cy="1198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Reálie</a:t>
                      </a:r>
                      <a:r>
                        <a:rPr lang="cs-CZ" sz="1200" baseline="0" dirty="0" smtClean="0"/>
                        <a:t> německy mluvících zemí a naše republika</a:t>
                      </a:r>
                    </a:p>
                    <a:p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714739" y="4372577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slouží ke všeobecnému seznámení žáků s německy mluvícími zeměmi a odlišnostmi  němčiny v nich.</a:t>
            </a:r>
          </a:p>
          <a:p>
            <a:pPr algn="just"/>
            <a:r>
              <a:rPr lang="cs-CZ" sz="1200" dirty="0" smtClean="0">
                <a:solidFill>
                  <a:prstClr val="black"/>
                </a:solidFill>
              </a:rPr>
              <a:t>Materiál se využije v průběhu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334849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spricht</a:t>
            </a:r>
            <a:r>
              <a:rPr lang="cs-CZ" dirty="0" smtClean="0"/>
              <a:t> man </a:t>
            </a:r>
            <a:r>
              <a:rPr lang="cs-CZ" dirty="0" err="1" smtClean="0"/>
              <a:t>Deutsch</a:t>
            </a:r>
            <a:r>
              <a:rPr lang="cs-CZ" dirty="0" smtClean="0"/>
              <a:t>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man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nur</a:t>
            </a:r>
            <a:r>
              <a:rPr lang="cs-CZ" sz="2400" dirty="0" smtClean="0"/>
              <a:t> 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, </a:t>
            </a:r>
            <a:r>
              <a:rPr lang="cs-CZ" sz="2400" dirty="0" err="1" smtClean="0"/>
              <a:t>sondern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in </a:t>
            </a:r>
            <a:r>
              <a:rPr lang="cs-CZ" sz="2400" dirty="0" err="1" smtClean="0"/>
              <a:t>einigen</a:t>
            </a:r>
            <a:r>
              <a:rPr lang="cs-CZ" sz="2400" dirty="0" smtClean="0"/>
              <a:t> </a:t>
            </a:r>
            <a:r>
              <a:rPr lang="cs-CZ" sz="2400" dirty="0" err="1" smtClean="0"/>
              <a:t>Ländern</a:t>
            </a:r>
            <a:r>
              <a:rPr lang="cs-CZ" sz="2400" dirty="0" smtClean="0"/>
              <a:t> </a:t>
            </a:r>
            <a:r>
              <a:rPr lang="cs-CZ" sz="2400" dirty="0" err="1" smtClean="0"/>
              <a:t>Europas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/>
              <a:t>i</a:t>
            </a:r>
            <a:r>
              <a:rPr lang="cs-CZ" sz="2400" dirty="0" smtClean="0"/>
              <a:t>n </a:t>
            </a:r>
            <a:r>
              <a:rPr lang="cs-CZ" sz="2400" dirty="0" err="1" smtClean="0"/>
              <a:t>Österreich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i</a:t>
            </a:r>
            <a:r>
              <a:rPr lang="cs-CZ" sz="2400" dirty="0" smtClean="0"/>
              <a:t>n der </a:t>
            </a:r>
            <a:r>
              <a:rPr lang="cs-CZ" sz="2400" dirty="0" err="1" smtClean="0"/>
              <a:t>Schweiz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i</a:t>
            </a:r>
            <a:r>
              <a:rPr lang="cs-CZ" sz="2400" dirty="0" smtClean="0"/>
              <a:t>n Luxemburg</a:t>
            </a:r>
          </a:p>
          <a:p>
            <a:pPr marL="0" indent="0">
              <a:buNone/>
            </a:pPr>
            <a:r>
              <a:rPr lang="cs-CZ" sz="2400" dirty="0"/>
              <a:t>i</a:t>
            </a:r>
            <a:r>
              <a:rPr lang="cs-CZ" sz="2400" dirty="0" smtClean="0"/>
              <a:t>n Liechtenstein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Es </a:t>
            </a:r>
            <a:r>
              <a:rPr lang="cs-CZ" sz="2400" dirty="0" err="1" smtClean="0"/>
              <a:t>gibt</a:t>
            </a:r>
            <a:r>
              <a:rPr lang="cs-CZ" sz="2400" dirty="0" smtClean="0"/>
              <a:t>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deutsche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Sprachinseln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in Afrika, </a:t>
            </a:r>
            <a:r>
              <a:rPr lang="cs-CZ" sz="2400" dirty="0" err="1" smtClean="0"/>
              <a:t>Lateinamerika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Nordamerika</a:t>
            </a:r>
            <a:r>
              <a:rPr lang="cs-CZ" sz="2400" dirty="0" smtClean="0"/>
              <a:t>, dort </a:t>
            </a:r>
            <a:r>
              <a:rPr lang="cs-CZ" sz="2400" dirty="0" err="1" smtClean="0"/>
              <a:t>leben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Nationalminderheiten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7" name="Picture 3" descr="C:\Users\to\AppData\Local\Microsoft\Windows\Temporary Internet Files\Content.IE5\IZ9I3YUY\MC9004388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20888"/>
            <a:ext cx="44035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984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als</a:t>
            </a:r>
            <a:r>
              <a:rPr lang="cs-CZ" dirty="0" smtClean="0"/>
              <a:t> </a:t>
            </a:r>
            <a:r>
              <a:rPr lang="cs-CZ" dirty="0" err="1" smtClean="0"/>
              <a:t>Sprache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gehört</a:t>
            </a:r>
            <a:r>
              <a:rPr lang="cs-CZ" sz="2400" dirty="0" smtClean="0"/>
              <a:t> </a:t>
            </a:r>
            <a:r>
              <a:rPr lang="cs-CZ" sz="2400" dirty="0" err="1" smtClean="0"/>
              <a:t>zur</a:t>
            </a:r>
            <a:r>
              <a:rPr lang="cs-CZ" sz="2400" dirty="0" smtClean="0"/>
              <a:t> </a:t>
            </a:r>
            <a:r>
              <a:rPr lang="cs-CZ" sz="2400" dirty="0" err="1" smtClean="0"/>
              <a:t>westgermanischen</a:t>
            </a:r>
            <a:r>
              <a:rPr lang="cs-CZ" sz="2400" dirty="0" smtClean="0"/>
              <a:t> </a:t>
            </a:r>
            <a:r>
              <a:rPr lang="cs-CZ" sz="2400" dirty="0" err="1" smtClean="0"/>
              <a:t>Sprachgruppe</a:t>
            </a:r>
            <a:r>
              <a:rPr lang="cs-CZ" sz="2400" dirty="0"/>
              <a:t> </a:t>
            </a:r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Englisch</a:t>
            </a:r>
            <a:r>
              <a:rPr lang="cs-CZ" sz="2400" dirty="0" smtClean="0"/>
              <a:t>, </a:t>
            </a:r>
            <a:r>
              <a:rPr lang="cs-CZ" sz="2400" dirty="0" err="1" smtClean="0"/>
              <a:t>Niederländisch</a:t>
            </a:r>
            <a:r>
              <a:rPr lang="cs-CZ" sz="2400" dirty="0" smtClean="0"/>
              <a:t>, </a:t>
            </a:r>
            <a:r>
              <a:rPr lang="cs-CZ" sz="2400" dirty="0" err="1" smtClean="0"/>
              <a:t>Afrikaans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Friesisch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Muttersprache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ungefähr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hundert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Millionen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ganzen</a:t>
            </a:r>
            <a:r>
              <a:rPr lang="cs-CZ" sz="2400" dirty="0" smtClean="0"/>
              <a:t> </a:t>
            </a:r>
            <a:r>
              <a:rPr lang="cs-CZ" sz="2400" dirty="0" err="1" smtClean="0"/>
              <a:t>Welt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Schriftdeutsche</a:t>
            </a:r>
            <a:r>
              <a:rPr lang="cs-CZ" sz="2400" dirty="0" smtClean="0"/>
              <a:t> in allen </a:t>
            </a:r>
            <a:r>
              <a:rPr lang="cs-CZ" sz="2400" dirty="0" err="1" smtClean="0"/>
              <a:t>deutschsprachigen</a:t>
            </a:r>
            <a:r>
              <a:rPr lang="cs-CZ" sz="2400" dirty="0" smtClean="0"/>
              <a:t> </a:t>
            </a:r>
            <a:r>
              <a:rPr lang="cs-CZ" sz="2400" dirty="0" err="1" smtClean="0"/>
              <a:t>Ländern</a:t>
            </a:r>
            <a:r>
              <a:rPr lang="cs-CZ" sz="2400" dirty="0" smtClean="0"/>
              <a:t> </a:t>
            </a:r>
            <a:r>
              <a:rPr lang="cs-CZ" sz="2400" dirty="0" err="1" smtClean="0"/>
              <a:t>nennt</a:t>
            </a:r>
            <a:r>
              <a:rPr lang="cs-CZ" sz="2400" dirty="0" smtClean="0"/>
              <a:t> man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Hochdeutsch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518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Deutschland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meisten</a:t>
            </a:r>
            <a:r>
              <a:rPr lang="cs-CZ" sz="2400" dirty="0" smtClean="0"/>
              <a:t> </a:t>
            </a:r>
            <a:r>
              <a:rPr lang="cs-CZ" sz="2400" dirty="0" err="1" smtClean="0"/>
              <a:t>Einwohner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es </a:t>
            </a:r>
            <a:r>
              <a:rPr lang="cs-CZ" sz="2400" dirty="0" err="1" smtClean="0"/>
              <a:t>gibt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viele</a:t>
            </a:r>
            <a:r>
              <a:rPr lang="cs-CZ" sz="2400" dirty="0" smtClean="0">
                <a:solidFill>
                  <a:srgbClr val="FF0000"/>
                </a:solidFill>
              </a:rPr>
              <a:t> Dialekte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Wenn</a:t>
            </a:r>
            <a:r>
              <a:rPr lang="cs-CZ" sz="2400" dirty="0" smtClean="0"/>
              <a:t> man in der </a:t>
            </a:r>
            <a:r>
              <a:rPr lang="cs-CZ" sz="2400" dirty="0" err="1" smtClean="0"/>
              <a:t>Schule</a:t>
            </a:r>
            <a:r>
              <a:rPr lang="cs-CZ" sz="2400" dirty="0" smtClean="0"/>
              <a:t> </a:t>
            </a:r>
            <a:r>
              <a:rPr lang="cs-CZ" sz="2400" dirty="0" err="1" smtClean="0"/>
              <a:t>Hochdeutsch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lernt</a:t>
            </a:r>
            <a:r>
              <a:rPr lang="cs-CZ" sz="2400" dirty="0" smtClean="0"/>
              <a:t>, </a:t>
            </a:r>
            <a:r>
              <a:rPr lang="cs-CZ" sz="2400" dirty="0" err="1" smtClean="0"/>
              <a:t>ist</a:t>
            </a:r>
            <a:r>
              <a:rPr lang="cs-CZ" sz="2400" dirty="0" smtClean="0"/>
              <a:t> es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einfach</a:t>
            </a:r>
            <a:r>
              <a:rPr lang="cs-CZ" sz="2400" dirty="0" smtClean="0"/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in </a:t>
            </a:r>
            <a:r>
              <a:rPr lang="cs-CZ" sz="2400" dirty="0" err="1" smtClean="0"/>
              <a:t>Norddeutschland</a:t>
            </a:r>
            <a:r>
              <a:rPr lang="cs-CZ" sz="2400" dirty="0" smtClean="0"/>
              <a:t> oder in </a:t>
            </a:r>
            <a:r>
              <a:rPr lang="cs-CZ" sz="2400" dirty="0" err="1" smtClean="0"/>
              <a:t>Bayern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verstehen</a:t>
            </a:r>
            <a:r>
              <a:rPr lang="cs-CZ" sz="2400" dirty="0" smtClean="0"/>
              <a:t>.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/>
              <a:t>B</a:t>
            </a:r>
            <a:r>
              <a:rPr lang="cs-CZ" sz="2400" dirty="0" err="1" smtClean="0"/>
              <a:t>erliner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e</a:t>
            </a:r>
            <a:r>
              <a:rPr lang="cs-CZ" sz="2400" dirty="0" err="1" smtClean="0"/>
              <a:t>in</a:t>
            </a:r>
            <a:r>
              <a:rPr lang="cs-CZ" sz="2400" dirty="0" smtClean="0"/>
              <a:t> </a:t>
            </a:r>
            <a:r>
              <a:rPr lang="cs-CZ" sz="2400" dirty="0" err="1" smtClean="0"/>
              <a:t>bisschen</a:t>
            </a:r>
            <a:r>
              <a:rPr lang="cs-CZ" sz="2400" dirty="0" smtClean="0"/>
              <a:t> </a:t>
            </a:r>
            <a:r>
              <a:rPr lang="cs-CZ" sz="2400" dirty="0" err="1" smtClean="0"/>
              <a:t>anders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 descr="C:\Users\to\AppData\Local\Microsoft\Windows\Temporary Internet Files\Content.IE5\PFYHYLI6\MC900406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123" y="4178170"/>
            <a:ext cx="1863725" cy="108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to\AppData\Local\Microsoft\Windows\Temporary Internet Files\Content.IE5\GSOYEQRJ\MC900349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645024"/>
            <a:ext cx="218289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05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Österreich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Amtssprache</a:t>
            </a:r>
            <a:r>
              <a:rPr lang="cs-CZ" sz="2400" dirty="0" smtClean="0"/>
              <a:t> in </a:t>
            </a:r>
            <a:r>
              <a:rPr lang="cs-CZ" sz="2400" dirty="0" err="1" smtClean="0"/>
              <a:t>Österreich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, </a:t>
            </a:r>
            <a:r>
              <a:rPr lang="cs-CZ" sz="2400" dirty="0" err="1" smtClean="0"/>
              <a:t>aber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gesprochene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„</a:t>
            </a:r>
            <a:r>
              <a:rPr lang="cs-CZ" sz="2400" dirty="0" err="1" smtClean="0">
                <a:solidFill>
                  <a:srgbClr val="FF0000"/>
                </a:solidFill>
              </a:rPr>
              <a:t>österreichische</a:t>
            </a:r>
            <a:r>
              <a:rPr lang="cs-CZ" sz="2400" dirty="0" smtClean="0">
                <a:solidFill>
                  <a:srgbClr val="FF0000"/>
                </a:solidFill>
              </a:rPr>
              <a:t>“ </a:t>
            </a:r>
            <a:r>
              <a:rPr lang="cs-CZ" sz="2400" dirty="0" err="1" smtClean="0">
                <a:solidFill>
                  <a:srgbClr val="FF0000"/>
                </a:solidFill>
              </a:rPr>
              <a:t>Deutsch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hat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sprachliche</a:t>
            </a:r>
            <a:r>
              <a:rPr lang="cs-CZ" sz="2400" dirty="0" smtClean="0"/>
              <a:t> </a:t>
            </a:r>
            <a:r>
              <a:rPr lang="cs-CZ" sz="2400" dirty="0" err="1" smtClean="0"/>
              <a:t>Besonderheiten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Bundesland</a:t>
            </a:r>
            <a:r>
              <a:rPr lang="cs-CZ" sz="2400" dirty="0" smtClean="0"/>
              <a:t> </a:t>
            </a:r>
            <a:r>
              <a:rPr lang="cs-CZ" sz="2400" dirty="0" err="1" smtClean="0"/>
              <a:t>Kärnten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offiziell</a:t>
            </a:r>
            <a:r>
              <a:rPr lang="cs-CZ" sz="2400" dirty="0" smtClean="0"/>
              <a:t> </a:t>
            </a:r>
            <a:r>
              <a:rPr lang="cs-CZ" sz="2400" dirty="0" err="1" smtClean="0"/>
              <a:t>zweisprachig</a:t>
            </a:r>
            <a:r>
              <a:rPr lang="cs-CZ" sz="2400" dirty="0" smtClean="0"/>
              <a:t>: </a:t>
            </a:r>
            <a:r>
              <a:rPr lang="cs-CZ" sz="2400" dirty="0" err="1" smtClean="0"/>
              <a:t>hier</a:t>
            </a:r>
            <a:r>
              <a:rPr lang="cs-CZ" sz="2400" dirty="0" smtClean="0"/>
              <a:t>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man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Slowenisch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PFYHYLI6\MC900405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037260"/>
            <a:ext cx="1958975" cy="141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o\AppData\Local\Microsoft\Windows\Temporary Internet Files\Content.IE5\IZ9I3YUY\MC9004063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122" y="3684835"/>
            <a:ext cx="1177925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638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Austriazismen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6529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Austriazismen</a:t>
            </a:r>
            <a:r>
              <a:rPr lang="cs-CZ" sz="2400" dirty="0" smtClean="0"/>
              <a:t> </a:t>
            </a:r>
            <a:r>
              <a:rPr lang="cs-CZ" sz="2400" dirty="0" err="1" smtClean="0"/>
              <a:t>bezeichnet</a:t>
            </a:r>
            <a:r>
              <a:rPr lang="cs-CZ" sz="2400" dirty="0" smtClean="0"/>
              <a:t> man </a:t>
            </a:r>
            <a:r>
              <a:rPr lang="cs-CZ" sz="2400" dirty="0" err="1" smtClean="0"/>
              <a:t>Audrücke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typisch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österreichische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man 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gewöhnlich</a:t>
            </a:r>
            <a:r>
              <a:rPr lang="cs-CZ" sz="2400" dirty="0" smtClean="0"/>
              <a:t> </a:t>
            </a:r>
            <a:r>
              <a:rPr lang="cs-CZ" sz="2400" dirty="0" err="1" smtClean="0"/>
              <a:t>benutzt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Manche </a:t>
            </a:r>
            <a:r>
              <a:rPr lang="cs-CZ" sz="2400" dirty="0" err="1" smtClean="0"/>
              <a:t>haben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Sprache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andere</a:t>
            </a:r>
            <a:r>
              <a:rPr lang="cs-CZ" sz="2400" dirty="0" smtClean="0"/>
              <a:t> </a:t>
            </a:r>
            <a:r>
              <a:rPr lang="cs-CZ" sz="2400" dirty="0" err="1" smtClean="0"/>
              <a:t>Einwohner</a:t>
            </a:r>
            <a:r>
              <a:rPr lang="cs-CZ" sz="2400" dirty="0" smtClean="0"/>
              <a:t> der </a:t>
            </a:r>
            <a:r>
              <a:rPr lang="cs-CZ" sz="2400" dirty="0" err="1" smtClean="0"/>
              <a:t>österrechisch-ungarischen</a:t>
            </a:r>
            <a:r>
              <a:rPr lang="cs-CZ" sz="2400" dirty="0" smtClean="0"/>
              <a:t> Monarchie</a:t>
            </a:r>
          </a:p>
          <a:p>
            <a:pPr marL="0" indent="0">
              <a:buNone/>
            </a:pPr>
            <a:r>
              <a:rPr lang="cs-CZ" sz="2400" dirty="0" err="1" smtClean="0"/>
              <a:t>mitgebracht</a:t>
            </a:r>
            <a:r>
              <a:rPr lang="cs-CZ" sz="2400" dirty="0" smtClean="0"/>
              <a:t>, z. B. </a:t>
            </a:r>
            <a:r>
              <a:rPr lang="cs-CZ" sz="2400" dirty="0" err="1" smtClean="0"/>
              <a:t>Tschechen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Slowaken</a:t>
            </a:r>
            <a:r>
              <a:rPr lang="cs-CZ" sz="2400" dirty="0" smtClean="0"/>
              <a:t>.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</a:t>
            </a:r>
          </a:p>
          <a:p>
            <a:pPr marL="0" indent="0">
              <a:buNone/>
            </a:pPr>
            <a:r>
              <a:rPr lang="cs-CZ" sz="2400" dirty="0" err="1" smtClean="0"/>
              <a:t>Ribisel</a:t>
            </a:r>
            <a:r>
              <a:rPr lang="cs-CZ" sz="2400" dirty="0" smtClean="0"/>
              <a:t>                           </a:t>
            </a:r>
            <a:r>
              <a:rPr lang="cs-CZ" sz="2400" dirty="0" err="1" smtClean="0"/>
              <a:t>Paradeise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(česky rybíz)                 (slovensky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err="1" smtClean="0"/>
              <a:t>paradajky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IZ9I3YUY\MC9004238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221088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o\AppData\Local\Microsoft\Windows\Temporary Internet Files\Content.IE5\PFYHYLI6\MC9003586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437112"/>
            <a:ext cx="1837030" cy="1724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32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Deutsch oder Österreichisch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err="1"/>
              <a:t>W</a:t>
            </a:r>
            <a:r>
              <a:rPr lang="cs-CZ" dirty="0" err="1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passt</a:t>
            </a:r>
            <a:r>
              <a:rPr lang="cs-CZ" dirty="0" smtClean="0"/>
              <a:t> </a:t>
            </a:r>
            <a:r>
              <a:rPr lang="cs-CZ" dirty="0" err="1" smtClean="0"/>
              <a:t>zusammen</a:t>
            </a:r>
            <a:r>
              <a:rPr lang="cs-CZ" dirty="0" smtClean="0"/>
              <a:t> ?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err="1" smtClean="0"/>
              <a:t>Eierkuchen</a:t>
            </a:r>
            <a:r>
              <a:rPr lang="cs-CZ" dirty="0" smtClean="0"/>
              <a:t>                                     a) </a:t>
            </a:r>
            <a:r>
              <a:rPr lang="cs-CZ" dirty="0" err="1" smtClean="0"/>
              <a:t>Erdapfel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err="1" smtClean="0"/>
              <a:t>Blumenkohl</a:t>
            </a:r>
            <a:r>
              <a:rPr lang="cs-CZ" dirty="0" smtClean="0"/>
              <a:t>                                    b) Bub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cs-CZ" dirty="0" err="1" smtClean="0"/>
              <a:t>Meerettich</a:t>
            </a:r>
            <a:r>
              <a:rPr lang="cs-CZ" dirty="0" smtClean="0"/>
              <a:t>                                      c) </a:t>
            </a:r>
            <a:r>
              <a:rPr lang="cs-CZ" dirty="0" err="1" smtClean="0"/>
              <a:t>Gugelhupf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cs-CZ" dirty="0" err="1" smtClean="0"/>
              <a:t>Johanisbeere</a:t>
            </a:r>
            <a:r>
              <a:rPr lang="cs-CZ" dirty="0" smtClean="0"/>
              <a:t>                                  d) </a:t>
            </a:r>
            <a:r>
              <a:rPr lang="cs-CZ" dirty="0" err="1" smtClean="0"/>
              <a:t>Christkindlmarkt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</a:t>
            </a:r>
            <a:r>
              <a:rPr lang="cs-CZ" dirty="0" err="1" smtClean="0"/>
              <a:t>Junge</a:t>
            </a:r>
            <a:r>
              <a:rPr lang="cs-CZ" dirty="0" smtClean="0"/>
              <a:t>                                            e) </a:t>
            </a:r>
            <a:r>
              <a:rPr lang="cs-CZ" dirty="0" err="1" smtClean="0"/>
              <a:t>Palatschinke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6. </a:t>
            </a:r>
            <a:r>
              <a:rPr lang="cs-CZ" dirty="0" err="1" smtClean="0"/>
              <a:t>Napfkuchen</a:t>
            </a:r>
            <a:r>
              <a:rPr lang="cs-CZ" dirty="0" smtClean="0"/>
              <a:t>                                    f) Karfiol</a:t>
            </a:r>
          </a:p>
          <a:p>
            <a:pPr marL="0" indent="0">
              <a:buNone/>
            </a:pPr>
            <a:r>
              <a:rPr lang="cs-CZ" dirty="0" smtClean="0"/>
              <a:t>7. </a:t>
            </a:r>
            <a:r>
              <a:rPr lang="cs-CZ" dirty="0" err="1" smtClean="0"/>
              <a:t>Kartoffel</a:t>
            </a:r>
            <a:r>
              <a:rPr lang="cs-CZ" dirty="0" smtClean="0"/>
              <a:t>                                        g) </a:t>
            </a:r>
            <a:r>
              <a:rPr lang="cs-CZ" dirty="0" err="1" smtClean="0"/>
              <a:t>Jänner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 </a:t>
            </a:r>
            <a:r>
              <a:rPr lang="cs-CZ" dirty="0" err="1" smtClean="0"/>
              <a:t>Weihnachtsmarkt</a:t>
            </a:r>
            <a:r>
              <a:rPr lang="cs-CZ" dirty="0" smtClean="0"/>
              <a:t>                            h) </a:t>
            </a:r>
            <a:r>
              <a:rPr lang="cs-CZ" dirty="0" err="1" smtClean="0"/>
              <a:t>Kren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9. </a:t>
            </a:r>
            <a:r>
              <a:rPr lang="cs-CZ" dirty="0" err="1" smtClean="0"/>
              <a:t>Januar</a:t>
            </a:r>
            <a:r>
              <a:rPr lang="cs-CZ" dirty="0" smtClean="0"/>
              <a:t>                                          i) </a:t>
            </a:r>
            <a:r>
              <a:rPr lang="cs-CZ" dirty="0" err="1" smtClean="0"/>
              <a:t>Ribisel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397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Schweiz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Schweiz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Mehrnationalitätenstaat</a:t>
            </a:r>
            <a:r>
              <a:rPr lang="cs-CZ" sz="2400" dirty="0" smtClean="0"/>
              <a:t>, </a:t>
            </a:r>
            <a:r>
              <a:rPr lang="cs-CZ" sz="2400" dirty="0" err="1" smtClean="0"/>
              <a:t>einen</a:t>
            </a:r>
            <a:r>
              <a:rPr lang="cs-CZ" sz="2400" dirty="0" smtClean="0"/>
              <a:t> </a:t>
            </a:r>
            <a:r>
              <a:rPr lang="cs-CZ" sz="2400" dirty="0" err="1" smtClean="0"/>
              <a:t>wesentlichen</a:t>
            </a:r>
            <a:r>
              <a:rPr lang="cs-CZ" sz="2400" dirty="0" smtClean="0"/>
              <a:t> </a:t>
            </a:r>
            <a:r>
              <a:rPr lang="cs-CZ" sz="2400" dirty="0" err="1" smtClean="0"/>
              <a:t>Teil</a:t>
            </a:r>
            <a:r>
              <a:rPr lang="cs-CZ" sz="2400" dirty="0" smtClean="0"/>
              <a:t> der </a:t>
            </a:r>
            <a:r>
              <a:rPr lang="cs-CZ" sz="2400" dirty="0" err="1" smtClean="0"/>
              <a:t>schweizerischen</a:t>
            </a:r>
            <a:r>
              <a:rPr lang="cs-CZ" sz="2400" dirty="0" smtClean="0"/>
              <a:t> </a:t>
            </a:r>
            <a:r>
              <a:rPr lang="cs-CZ" sz="2400" dirty="0" err="1" smtClean="0"/>
              <a:t>Bevölkerung</a:t>
            </a:r>
            <a:r>
              <a:rPr lang="cs-CZ" sz="2400" dirty="0" smtClean="0"/>
              <a:t> </a:t>
            </a:r>
            <a:r>
              <a:rPr lang="cs-CZ" sz="2400" dirty="0" err="1" smtClean="0"/>
              <a:t>bilden</a:t>
            </a:r>
            <a:r>
              <a:rPr lang="cs-CZ" sz="2400" dirty="0" smtClean="0"/>
              <a:t> </a:t>
            </a:r>
            <a:r>
              <a:rPr lang="cs-CZ" sz="2400" dirty="0" err="1" smtClean="0"/>
              <a:t>Ausländer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In der </a:t>
            </a:r>
            <a:r>
              <a:rPr lang="cs-CZ" sz="2400" dirty="0" err="1" smtClean="0"/>
              <a:t>Schweiz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>
                <a:solidFill>
                  <a:srgbClr val="FF0000"/>
                </a:solidFill>
              </a:rPr>
              <a:t>vier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Sprachgebiete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400" dirty="0" smtClean="0"/>
              <a:t>65%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18 %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Französisch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10%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Italienisch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1%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</a:t>
            </a:r>
            <a:r>
              <a:rPr lang="cs-CZ" sz="2400" dirty="0" err="1" smtClean="0"/>
              <a:t>Rätoromanisch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to\AppData\Local\Microsoft\Windows\Temporary Internet Files\Content.IE5\GSOYEQRJ\MC900349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2174210" cy="149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380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Schwyzerdütsch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err="1" smtClean="0"/>
              <a:t>Schwyzerdütsch</a:t>
            </a:r>
            <a:r>
              <a:rPr lang="cs-CZ" sz="2400" dirty="0" smtClean="0"/>
              <a:t> = </a:t>
            </a:r>
            <a:r>
              <a:rPr lang="cs-CZ" sz="2400" dirty="0" err="1" smtClean="0"/>
              <a:t>Schweizerdeutsch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eigentliche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Umgangssprache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(hovorová řeč) in den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sprechenden</a:t>
            </a:r>
            <a:r>
              <a:rPr lang="cs-CZ" sz="2400" dirty="0" smtClean="0"/>
              <a:t> </a:t>
            </a:r>
            <a:r>
              <a:rPr lang="cs-CZ" sz="2400" dirty="0" err="1" smtClean="0"/>
              <a:t>Kantonen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Schweiz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Schwyzerdütsch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für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Österreicher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verständlich</a:t>
            </a:r>
            <a:r>
              <a:rPr lang="cs-CZ" sz="2400" dirty="0" smtClean="0"/>
              <a:t>, </a:t>
            </a:r>
            <a:r>
              <a:rPr lang="cs-CZ" sz="2400" dirty="0" err="1" smtClean="0"/>
              <a:t>darum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z.B</a:t>
            </a:r>
            <a:r>
              <a:rPr lang="cs-CZ" sz="2400" dirty="0" smtClean="0"/>
              <a:t>.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Fernsehen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Untertitel</a:t>
            </a:r>
            <a:r>
              <a:rPr lang="cs-CZ" sz="2400" dirty="0" smtClean="0">
                <a:solidFill>
                  <a:srgbClr val="FF0000"/>
                </a:solidFill>
              </a:rPr>
              <a:t> in </a:t>
            </a:r>
            <a:r>
              <a:rPr lang="cs-CZ" sz="2400" dirty="0" err="1" smtClean="0">
                <a:solidFill>
                  <a:srgbClr val="FF0000"/>
                </a:solidFill>
              </a:rPr>
              <a:t>Hochdeutsch</a:t>
            </a:r>
            <a:r>
              <a:rPr lang="cs-CZ" sz="2400" dirty="0" smtClean="0"/>
              <a:t>, </a:t>
            </a:r>
            <a:r>
              <a:rPr lang="cs-CZ" sz="2400" dirty="0" err="1" smtClean="0"/>
              <a:t>wenn</a:t>
            </a:r>
            <a:r>
              <a:rPr lang="cs-CZ" sz="2400" dirty="0" smtClean="0"/>
              <a:t> </a:t>
            </a:r>
            <a:r>
              <a:rPr lang="cs-CZ" sz="2400" dirty="0" err="1" smtClean="0"/>
              <a:t>jemand</a:t>
            </a:r>
            <a:r>
              <a:rPr lang="cs-CZ" sz="2400" dirty="0" smtClean="0"/>
              <a:t> </a:t>
            </a:r>
            <a:r>
              <a:rPr lang="cs-CZ" sz="2400" dirty="0" err="1" smtClean="0"/>
              <a:t>Schwyzerdütsch</a:t>
            </a:r>
            <a:r>
              <a:rPr lang="cs-CZ" sz="2400" dirty="0" smtClean="0"/>
              <a:t>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Hochdeutsch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in der </a:t>
            </a:r>
            <a:r>
              <a:rPr lang="cs-CZ" sz="2400" dirty="0" err="1" smtClean="0"/>
              <a:t>Schweiz</a:t>
            </a:r>
            <a:r>
              <a:rPr lang="cs-CZ" sz="2400" dirty="0" smtClean="0"/>
              <a:t> </a:t>
            </a:r>
            <a:r>
              <a:rPr lang="cs-CZ" sz="2400" dirty="0" err="1" smtClean="0"/>
              <a:t>nur</a:t>
            </a:r>
            <a:r>
              <a:rPr lang="cs-CZ" sz="2400" dirty="0" smtClean="0"/>
              <a:t> </a:t>
            </a:r>
            <a:r>
              <a:rPr lang="cs-CZ" sz="2400" dirty="0" err="1" smtClean="0"/>
              <a:t>geschrieben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gelesen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42978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smtClean="0"/>
              <a:t>im </a:t>
            </a:r>
            <a:r>
              <a:rPr lang="cs-CZ" dirty="0" err="1" smtClean="0"/>
              <a:t>Gro</a:t>
            </a:r>
            <a:r>
              <a:rPr lang="el-GR" dirty="0" smtClean="0"/>
              <a:t>β</a:t>
            </a:r>
            <a:r>
              <a:rPr lang="cs-CZ" dirty="0" err="1" smtClean="0"/>
              <a:t>herzogtum</a:t>
            </a:r>
            <a:r>
              <a:rPr lang="cs-CZ" dirty="0" smtClean="0"/>
              <a:t> Luxemburg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Amtssprachen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Französisch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>
                <a:solidFill>
                  <a:srgbClr val="FF0000"/>
                </a:solidFill>
              </a:rPr>
              <a:t>Das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Französische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wird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Behördensprache</a:t>
            </a:r>
            <a:r>
              <a:rPr lang="cs-CZ" sz="2400" dirty="0" smtClean="0"/>
              <a:t> </a:t>
            </a:r>
            <a:r>
              <a:rPr lang="cs-CZ" sz="2400" dirty="0" err="1" smtClean="0"/>
              <a:t>verwendet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In der </a:t>
            </a:r>
            <a:r>
              <a:rPr lang="cs-CZ" sz="2400" dirty="0" err="1" smtClean="0"/>
              <a:t>Presse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kirchlichen</a:t>
            </a:r>
            <a:r>
              <a:rPr lang="cs-CZ" sz="2400" dirty="0" smtClean="0"/>
              <a:t> </a:t>
            </a:r>
            <a:r>
              <a:rPr lang="cs-CZ" sz="2400" dirty="0" err="1" smtClean="0"/>
              <a:t>Leben</a:t>
            </a:r>
            <a:r>
              <a:rPr lang="cs-CZ" sz="2400" dirty="0" smtClean="0"/>
              <a:t> </a:t>
            </a:r>
            <a:r>
              <a:rPr lang="cs-CZ" sz="2400" dirty="0" err="1" smtClean="0"/>
              <a:t>herrscht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Deutsch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Leute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meistens</a:t>
            </a:r>
            <a:r>
              <a:rPr lang="cs-CZ" sz="2400" dirty="0" smtClean="0"/>
              <a:t> </a:t>
            </a:r>
            <a:r>
              <a:rPr lang="cs-CZ" sz="2400" dirty="0" err="1" smtClean="0"/>
              <a:t>nur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/>
              <a:t> </a:t>
            </a:r>
            <a:r>
              <a:rPr lang="cs-CZ" sz="2400" dirty="0" err="1" smtClean="0"/>
              <a:t>Sprache</a:t>
            </a:r>
            <a:r>
              <a:rPr lang="cs-CZ" sz="2400" dirty="0" smtClean="0"/>
              <a:t> : </a:t>
            </a:r>
          </a:p>
          <a:p>
            <a:pPr marL="0" indent="0">
              <a:buNone/>
            </a:pPr>
            <a:r>
              <a:rPr lang="cs-CZ" sz="2400" dirty="0" err="1" smtClean="0"/>
              <a:t>Letzebuergesch</a:t>
            </a:r>
            <a:r>
              <a:rPr lang="cs-CZ" sz="2400" dirty="0" smtClean="0"/>
              <a:t> (</a:t>
            </a:r>
            <a:r>
              <a:rPr lang="cs-CZ" sz="2400" dirty="0" err="1" smtClean="0"/>
              <a:t>Luxemburgisch</a:t>
            </a:r>
            <a:r>
              <a:rPr lang="cs-CZ" sz="2400" dirty="0" smtClean="0"/>
              <a:t>),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alter </a:t>
            </a:r>
            <a:r>
              <a:rPr lang="cs-CZ" sz="2400" dirty="0" err="1" smtClean="0"/>
              <a:t>moselfränkischer</a:t>
            </a:r>
            <a:r>
              <a:rPr lang="cs-CZ" sz="2400" dirty="0" smtClean="0"/>
              <a:t> Dialekt.</a:t>
            </a:r>
            <a:endParaRPr lang="cs-CZ" sz="2400" dirty="0"/>
          </a:p>
        </p:txBody>
      </p:sp>
      <p:pic>
        <p:nvPicPr>
          <p:cNvPr id="1026" name="Picture 2" descr="C:\Users\to\AppData\Local\Microsoft\Windows\Temporary Internet Files\Content.IE5\PFYHYLI6\MC900015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1667866" cy="134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315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Fürstentum</a:t>
            </a:r>
            <a:r>
              <a:rPr lang="cs-CZ" dirty="0" smtClean="0"/>
              <a:t> Liechtenstein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Amtssprache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Einwohner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jedoch</a:t>
            </a:r>
            <a:r>
              <a:rPr lang="cs-CZ" sz="2400" dirty="0" smtClean="0"/>
              <a:t> </a:t>
            </a:r>
            <a:r>
              <a:rPr lang="cs-CZ" sz="2400" dirty="0" err="1" smtClean="0"/>
              <a:t>einen</a:t>
            </a:r>
            <a:r>
              <a:rPr lang="cs-CZ" sz="2400" dirty="0" smtClean="0"/>
              <a:t> </a:t>
            </a:r>
            <a:r>
              <a:rPr lang="cs-CZ" sz="2400" dirty="0" err="1" smtClean="0"/>
              <a:t>alemannischen</a:t>
            </a:r>
            <a:r>
              <a:rPr lang="cs-CZ" sz="2400" dirty="0" smtClean="0"/>
              <a:t> Dialekt.</a:t>
            </a:r>
          </a:p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meisten</a:t>
            </a:r>
            <a:r>
              <a:rPr lang="cs-CZ" sz="2400" dirty="0" smtClean="0"/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</a:t>
            </a:r>
            <a:r>
              <a:rPr lang="cs-CZ" sz="2400" dirty="0" err="1" smtClean="0"/>
              <a:t>sprechen</a:t>
            </a:r>
            <a:r>
              <a:rPr lang="cs-CZ" sz="2400" dirty="0" smtClean="0"/>
              <a:t> </a:t>
            </a:r>
            <a:r>
              <a:rPr lang="cs-CZ" sz="2400" dirty="0" err="1" smtClean="0"/>
              <a:t>mindestens</a:t>
            </a:r>
            <a:r>
              <a:rPr lang="cs-CZ" sz="2400" dirty="0" smtClean="0"/>
              <a:t> </a:t>
            </a:r>
            <a:r>
              <a:rPr lang="cs-CZ" sz="2400" dirty="0" err="1" smtClean="0"/>
              <a:t>zwei</a:t>
            </a:r>
            <a:r>
              <a:rPr lang="cs-CZ" sz="2400" dirty="0" smtClean="0"/>
              <a:t> </a:t>
            </a:r>
            <a:r>
              <a:rPr lang="cs-CZ" sz="2400" dirty="0" err="1" smtClean="0"/>
              <a:t>andere</a:t>
            </a:r>
            <a:r>
              <a:rPr lang="cs-CZ" sz="2400" dirty="0" smtClean="0"/>
              <a:t> </a:t>
            </a:r>
            <a:r>
              <a:rPr lang="cs-CZ" sz="2400" dirty="0" err="1" smtClean="0"/>
              <a:t>Sprachen</a:t>
            </a:r>
            <a:r>
              <a:rPr lang="cs-CZ" sz="2400" dirty="0" smtClean="0"/>
              <a:t>, </a:t>
            </a:r>
            <a:r>
              <a:rPr lang="cs-CZ" sz="2400" dirty="0" err="1" smtClean="0"/>
              <a:t>die</a:t>
            </a:r>
            <a:r>
              <a:rPr lang="cs-CZ" sz="2400" dirty="0" smtClean="0"/>
              <a:t> in dem </a:t>
            </a:r>
            <a:r>
              <a:rPr lang="cs-CZ" sz="2400" dirty="0" err="1" smtClean="0"/>
              <a:t>Nachbarland</a:t>
            </a:r>
            <a:r>
              <a:rPr lang="cs-CZ" sz="2400" dirty="0" smtClean="0"/>
              <a:t> </a:t>
            </a:r>
            <a:r>
              <a:rPr lang="cs-CZ" sz="2400" dirty="0" err="1" smtClean="0"/>
              <a:t>Schweiz</a:t>
            </a:r>
            <a:r>
              <a:rPr lang="cs-CZ" sz="2400" dirty="0" smtClean="0"/>
              <a:t> </a:t>
            </a:r>
            <a:r>
              <a:rPr lang="cs-CZ" sz="2400" dirty="0" err="1" smtClean="0"/>
              <a:t>gesprochen</a:t>
            </a:r>
            <a:r>
              <a:rPr lang="cs-CZ" sz="2400" dirty="0" smtClean="0"/>
              <a:t> </a:t>
            </a:r>
            <a:r>
              <a:rPr lang="cs-CZ" sz="2400" dirty="0" err="1" smtClean="0"/>
              <a:t>werden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In Liechtenstein </a:t>
            </a:r>
            <a:r>
              <a:rPr lang="cs-CZ" sz="2400" dirty="0" err="1" smtClean="0"/>
              <a:t>leben</a:t>
            </a:r>
            <a:r>
              <a:rPr lang="cs-CZ" sz="2400" dirty="0" smtClean="0"/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viele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Ausländer</a:t>
            </a:r>
            <a:r>
              <a:rPr lang="cs-CZ" sz="2400" dirty="0" smtClean="0"/>
              <a:t>,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bilden</a:t>
            </a:r>
            <a:r>
              <a:rPr lang="cs-CZ" sz="2400" dirty="0" smtClean="0"/>
              <a:t> </a:t>
            </a:r>
            <a:r>
              <a:rPr lang="cs-CZ" sz="2400" dirty="0" err="1" smtClean="0"/>
              <a:t>etwa</a:t>
            </a:r>
            <a:r>
              <a:rPr lang="cs-CZ" sz="2400" dirty="0" smtClean="0"/>
              <a:t> </a:t>
            </a:r>
            <a:r>
              <a:rPr lang="cs-CZ" sz="2400" dirty="0" err="1" smtClean="0"/>
              <a:t>ein</a:t>
            </a:r>
            <a:r>
              <a:rPr lang="cs-CZ" sz="2400" dirty="0" smtClean="0"/>
              <a:t> </a:t>
            </a:r>
            <a:r>
              <a:rPr lang="cs-CZ" sz="2400" dirty="0" err="1" smtClean="0"/>
              <a:t>Drittel</a:t>
            </a:r>
            <a:r>
              <a:rPr lang="cs-CZ" sz="2400" dirty="0" smtClean="0"/>
              <a:t> der </a:t>
            </a:r>
            <a:r>
              <a:rPr lang="cs-CZ" sz="2400" dirty="0" err="1" smtClean="0"/>
              <a:t>Bevölkerung</a:t>
            </a:r>
            <a:r>
              <a:rPr lang="cs-CZ" sz="2400" dirty="0" smtClean="0"/>
              <a:t>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434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Schlussfragen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welchen</a:t>
            </a:r>
            <a:r>
              <a:rPr lang="cs-CZ" sz="2400" dirty="0" smtClean="0"/>
              <a:t> </a:t>
            </a:r>
            <a:r>
              <a:rPr lang="cs-CZ" sz="2400" dirty="0" err="1" smtClean="0"/>
              <a:t>Ländern</a:t>
            </a:r>
            <a:r>
              <a:rPr lang="cs-CZ" sz="2400" dirty="0" smtClean="0"/>
              <a:t>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man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?</a:t>
            </a:r>
          </a:p>
          <a:p>
            <a:r>
              <a:rPr lang="cs-CZ" sz="2400" dirty="0" err="1" smtClean="0"/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viele</a:t>
            </a:r>
            <a:r>
              <a:rPr lang="cs-CZ" sz="2400" dirty="0" smtClean="0"/>
              <a:t> </a:t>
            </a:r>
            <a:r>
              <a:rPr lang="cs-CZ" sz="2400" dirty="0" err="1" smtClean="0"/>
              <a:t>Leute</a:t>
            </a:r>
            <a:r>
              <a:rPr lang="cs-CZ" sz="2400" dirty="0" smtClean="0"/>
              <a:t> </a:t>
            </a:r>
            <a:r>
              <a:rPr lang="cs-CZ" sz="2400" dirty="0" err="1" smtClean="0"/>
              <a:t>haben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</a:t>
            </a:r>
            <a:r>
              <a:rPr lang="cs-CZ" sz="2400" dirty="0" err="1" smtClean="0"/>
              <a:t>als</a:t>
            </a:r>
            <a:r>
              <a:rPr lang="cs-CZ" sz="2400" dirty="0" smtClean="0"/>
              <a:t> </a:t>
            </a:r>
            <a:r>
              <a:rPr lang="cs-CZ" sz="2400" dirty="0" err="1" smtClean="0"/>
              <a:t>Muttersprache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Austriazismen</a:t>
            </a:r>
            <a:r>
              <a:rPr lang="cs-CZ" sz="2400" dirty="0" smtClean="0"/>
              <a:t>?</a:t>
            </a:r>
          </a:p>
          <a:p>
            <a:r>
              <a:rPr lang="cs-CZ" sz="2400" dirty="0" err="1" smtClean="0"/>
              <a:t>Warum</a:t>
            </a:r>
            <a:r>
              <a:rPr lang="cs-CZ" sz="2400" dirty="0" smtClean="0"/>
              <a:t> </a:t>
            </a:r>
            <a:r>
              <a:rPr lang="cs-CZ" sz="2400" dirty="0" err="1" smtClean="0"/>
              <a:t>gibt</a:t>
            </a:r>
            <a:r>
              <a:rPr lang="cs-CZ" sz="2400" dirty="0" smtClean="0"/>
              <a:t> es </a:t>
            </a:r>
            <a:r>
              <a:rPr lang="cs-CZ" sz="2400" dirty="0" err="1" smtClean="0"/>
              <a:t>im</a:t>
            </a:r>
            <a:r>
              <a:rPr lang="cs-CZ" sz="2400" dirty="0" smtClean="0"/>
              <a:t> </a:t>
            </a:r>
            <a:r>
              <a:rPr lang="cs-CZ" sz="2400" dirty="0" err="1" smtClean="0"/>
              <a:t>österreichischen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Deutschen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einige</a:t>
            </a:r>
            <a:r>
              <a:rPr lang="cs-CZ" sz="2400" dirty="0" smtClean="0"/>
              <a:t> </a:t>
            </a:r>
            <a:r>
              <a:rPr lang="cs-CZ" sz="2400" dirty="0" err="1" smtClean="0"/>
              <a:t>tschechische</a:t>
            </a:r>
            <a:r>
              <a:rPr lang="cs-CZ" sz="2400" dirty="0" smtClean="0"/>
              <a:t> </a:t>
            </a:r>
            <a:r>
              <a:rPr lang="cs-CZ" sz="2400" dirty="0" err="1" smtClean="0"/>
              <a:t>Wörter</a:t>
            </a:r>
            <a:r>
              <a:rPr lang="cs-CZ" sz="2400" dirty="0" smtClean="0"/>
              <a:t> ? </a:t>
            </a:r>
          </a:p>
          <a:p>
            <a:pPr marL="0" indent="0">
              <a:buNone/>
            </a:pPr>
            <a:r>
              <a:rPr lang="cs-CZ" sz="2400" dirty="0" smtClean="0"/>
              <a:t>5. </a:t>
            </a:r>
            <a:r>
              <a:rPr lang="cs-CZ" sz="2400" dirty="0" err="1" smtClean="0"/>
              <a:t>Verstehen</a:t>
            </a:r>
            <a:r>
              <a:rPr lang="cs-CZ" sz="2400" dirty="0" smtClean="0"/>
              <a:t> </a:t>
            </a:r>
            <a:r>
              <a:rPr lang="cs-CZ" sz="2400" dirty="0" err="1" smtClean="0"/>
              <a:t>Deutsche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Österreicher</a:t>
            </a:r>
            <a:r>
              <a:rPr lang="cs-CZ" sz="2400" dirty="0" smtClean="0"/>
              <a:t>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dirty="0" err="1" smtClean="0"/>
              <a:t>Schwyzerdütsch</a:t>
            </a:r>
            <a:r>
              <a:rPr lang="cs-CZ" sz="2400" dirty="0" smtClean="0"/>
              <a:t> ?</a:t>
            </a:r>
          </a:p>
          <a:p>
            <a:pPr marL="0" indent="0">
              <a:buNone/>
            </a:pPr>
            <a:r>
              <a:rPr lang="cs-CZ" sz="2400" dirty="0" smtClean="0"/>
              <a:t>6. </a:t>
            </a:r>
            <a:r>
              <a:rPr lang="cs-CZ" sz="2400" dirty="0" err="1" smtClean="0"/>
              <a:t>Warum</a:t>
            </a:r>
            <a:r>
              <a:rPr lang="cs-CZ" sz="2400" dirty="0" smtClean="0"/>
              <a:t> soll man </a:t>
            </a:r>
            <a:r>
              <a:rPr lang="cs-CZ" sz="2400" dirty="0" err="1"/>
              <a:t>D</a:t>
            </a:r>
            <a:r>
              <a:rPr lang="cs-CZ" sz="2400" dirty="0" err="1" smtClean="0"/>
              <a:t>eutsch</a:t>
            </a:r>
            <a:r>
              <a:rPr lang="cs-CZ" sz="2400" dirty="0" smtClean="0"/>
              <a:t> </a:t>
            </a:r>
            <a:r>
              <a:rPr lang="cs-CZ" sz="2400" dirty="0" err="1" smtClean="0"/>
              <a:t>lernen</a:t>
            </a:r>
            <a:r>
              <a:rPr lang="cs-CZ" sz="2400" dirty="0" smtClean="0"/>
              <a:t>?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838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Veškeré použité obrázky pocházejí z otevřené galerie Microsoft Office (</a:t>
            </a:r>
            <a:r>
              <a:rPr lang="cs-CZ" dirty="0" err="1"/>
              <a:t>Powerpoint</a:t>
            </a:r>
            <a:r>
              <a:rPr lang="cs-CZ" dirty="0"/>
              <a:t> 2010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JUSTOVÁ</a:t>
            </a:r>
            <a:r>
              <a:rPr lang="cs-CZ" dirty="0"/>
              <a:t>, Hana. </a:t>
            </a:r>
            <a:r>
              <a:rPr lang="cs-CZ" i="1" smtClean="0"/>
              <a:t>Deutschsprachige</a:t>
            </a:r>
            <a:r>
              <a:rPr lang="cs-CZ" i="1" dirty="0" smtClean="0"/>
              <a:t> </a:t>
            </a:r>
            <a:r>
              <a:rPr lang="cs-CZ" i="1" dirty="0" err="1"/>
              <a:t>Länder</a:t>
            </a:r>
            <a:r>
              <a:rPr lang="cs-CZ" dirty="0"/>
              <a:t>. Praha: Fragment, 2006, ISBN 80-04-24880-2. </a:t>
            </a:r>
          </a:p>
        </p:txBody>
      </p:sp>
    </p:spTree>
    <p:extLst>
      <p:ext uri="{BB962C8B-B14F-4D97-AF65-F5344CB8AC3E}">
        <p14:creationId xmlns:p14="http://schemas.microsoft.com/office/powerpoint/2010/main" val="212997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170</TotalTime>
  <Words>615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projekt_logo_cent</vt:lpstr>
      <vt:lpstr>Deutschsprachige Länder</vt:lpstr>
      <vt:lpstr>ANOTACE</vt:lpstr>
      <vt:lpstr>Wo spricht man Deutsch ?</vt:lpstr>
      <vt:lpstr>Deutsch als Sprache</vt:lpstr>
      <vt:lpstr>Deutschland</vt:lpstr>
      <vt:lpstr>Österreich</vt:lpstr>
      <vt:lpstr>Austriazismen</vt:lpstr>
      <vt:lpstr>Deutsch oder Österreichisch ?</vt:lpstr>
      <vt:lpstr>Die Schweiz</vt:lpstr>
      <vt:lpstr>Schwyzerdütsch</vt:lpstr>
      <vt:lpstr>Deutsch im Groβherzogtum Luxemburg</vt:lpstr>
      <vt:lpstr>Deutsch im Fürstentum Liechtenstein</vt:lpstr>
      <vt:lpstr>Schlussfragen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32</cp:revision>
  <dcterms:created xsi:type="dcterms:W3CDTF">2012-07-02T08:03:24Z</dcterms:created>
  <dcterms:modified xsi:type="dcterms:W3CDTF">2014-02-16T17:36:51Z</dcterms:modified>
</cp:coreProperties>
</file>