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81" r:id="rId2"/>
    <p:sldId id="256" r:id="rId3"/>
    <p:sldId id="257" r:id="rId4"/>
    <p:sldId id="258" r:id="rId5"/>
    <p:sldId id="259" r:id="rId6"/>
    <p:sldId id="260" r:id="rId7"/>
    <p:sldId id="28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324516-4C84-44DB-95E3-B42B167BB451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276186-82AE-4EF3-A461-674E0653BB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97718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885B2EF-903C-42C3-93CC-DCEB06E9781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E0DB9BE-203A-4D35-874D-8EEF23DA1498}" type="slidenum">
              <a:rPr lang="en-US"/>
              <a:pPr eaLnBrk="1" hangingPunct="1"/>
              <a:t>24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noProof="1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-24340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1052736"/>
          <a:ext cx="6697662" cy="5203184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7158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04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Úvod do genetiky. Dědičnost a proměnlivost. </a:t>
                      </a:r>
                      <a:r>
                        <a:rPr lang="cs-CZ" sz="1200" dirty="0" err="1" smtClean="0"/>
                        <a:t>Johann</a:t>
                      </a:r>
                      <a:r>
                        <a:rPr lang="cs-CZ" sz="1200" dirty="0" smtClean="0"/>
                        <a:t> Gregor </a:t>
                      </a:r>
                      <a:r>
                        <a:rPr lang="cs-CZ" sz="1200" dirty="0" err="1" smtClean="0"/>
                        <a:t>Mendel</a:t>
                      </a:r>
                      <a:endParaRPr lang="cs-CZ" sz="1200" dirty="0" smtClean="0"/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(VY_32_INOVACE_05.02.01)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RNDr. Helena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Trkalová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Genetika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Čtvrtý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1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Červenec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68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Prezentace je určena pro úvod do výuky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genetiky v hodinách biologie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 a biologického semináře. Seznamuje se životem a dílem J. G. Mendla v historických souvislostech.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39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by se měli zamýšlet nad významem genetických poznatku v historických souvislostech. Časová dotace  25 - 30 minut.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Genetika</a:t>
            </a:r>
            <a:endParaRPr lang="cs-CZ" dirty="0">
              <a:solidFill>
                <a:schemeClr val="tx2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Úvod do genetiky. Dědičnost a proměnlivost. Johann Gregor Mendel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4983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„Bylo-li  20. století érou fyziky, bude 21. století nesporně věkem genetiky.“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39647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1143000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Genetika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43492" y="1700808"/>
            <a:ext cx="6777317" cy="4131821"/>
          </a:xfrm>
        </p:spPr>
        <p:txBody>
          <a:bodyPr>
            <a:normAutofit fontScale="85000" lnSpcReduction="10000"/>
          </a:bodyPr>
          <a:lstStyle/>
          <a:p>
            <a:r>
              <a:rPr lang="cs-CZ" sz="2800" dirty="0" smtClean="0"/>
              <a:t>O všechno se vám vybaví při vyslovení pojmu genetika?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Dokážeme vyšlechtit s pomocí metod moderní genetiky nové odrůdy plodin, které budou odolné proti všem  chorobám či škůdcům?</a:t>
            </a:r>
          </a:p>
          <a:p>
            <a:r>
              <a:rPr lang="cs-CZ" dirty="0" smtClean="0"/>
              <a:t>Můžeme geneticky obohacovat organismy o látky potřebné pro naše zdraví, jako jsou vitamíny, enzymy,..?</a:t>
            </a:r>
          </a:p>
          <a:p>
            <a:r>
              <a:rPr lang="cs-CZ" dirty="0" smtClean="0"/>
              <a:t>Je reálné, aby na přání rodičů vzniklo v laboratoři dítě „na objednávku“, krásné, chytré, dlouhověké? </a:t>
            </a:r>
          </a:p>
          <a:p>
            <a:r>
              <a:rPr lang="cs-CZ" dirty="0" smtClean="0"/>
              <a:t>A je to všechno etické?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204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7024744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Genetika, historické ohlédnutí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00808"/>
            <a:ext cx="6777317" cy="4131821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Název </a:t>
            </a:r>
            <a:r>
              <a:rPr lang="cs-CZ" b="1" dirty="0" smtClean="0"/>
              <a:t>genetika</a:t>
            </a:r>
            <a:r>
              <a:rPr lang="cs-CZ" dirty="0" smtClean="0"/>
              <a:t> pochází z latinského genus (rod)</a:t>
            </a:r>
          </a:p>
          <a:p>
            <a:r>
              <a:rPr lang="cs-CZ" dirty="0" smtClean="0"/>
              <a:t>Toto pojmenování zavedl v roce 1906 britský badatel William </a:t>
            </a:r>
            <a:r>
              <a:rPr lang="cs-CZ" dirty="0" err="1" smtClean="0"/>
              <a:t>Bateson</a:t>
            </a:r>
            <a:endParaRPr lang="cs-CZ" dirty="0" smtClean="0"/>
          </a:p>
          <a:p>
            <a:r>
              <a:rPr lang="cs-CZ" dirty="0" smtClean="0"/>
              <a:t>Počátky genetiky je však potřeba hledat mnohem hlouběji v historii. </a:t>
            </a:r>
          </a:p>
          <a:p>
            <a:r>
              <a:rPr lang="cs-CZ" dirty="0" smtClean="0"/>
              <a:t>Již pěstitelé rostlin a chovatelé zvířat ve starověku a středověku věděli, že některé vlastnosti se přenášejí z rodičů na potomky</a:t>
            </a:r>
          </a:p>
          <a:p>
            <a:r>
              <a:rPr lang="cs-CZ" dirty="0" smtClean="0"/>
              <a:t>To vedlo k cílenému výběru a následnému křížení jedinců s výhodnými vlastnostmi</a:t>
            </a:r>
          </a:p>
          <a:p>
            <a:r>
              <a:rPr lang="cs-CZ" dirty="0" smtClean="0"/>
              <a:t>Nikdo ale tehdy nedovedl vysvětlit, jakými pravidly se přenos znaků z rodičů na potomstvo řídí, proč se některé znaky rodičů u potomků vůbec neprojeví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67745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744" cy="74515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Johann Gregor Mendel</a:t>
            </a: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628800"/>
            <a:ext cx="6777317" cy="420382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„Můj čas přijde!“ prohlašoval Mendel 17 let před svou smrtí. Nemýlil se. Dnes již nikdo nepochybuje o tom, že poznatky na poli křížení rostlin položily základ genetiky a ovlivnily vědecké bádání v mnoha oblastech.</a:t>
            </a:r>
          </a:p>
          <a:p>
            <a:endParaRPr lang="cs-CZ" dirty="0"/>
          </a:p>
          <a:p>
            <a:r>
              <a:rPr lang="cs-CZ" i="1" dirty="0" smtClean="0"/>
              <a:t>Johann Gregor Mendel se narodil v roce 1822, zemřel v roce 1884. Zkus vyjmenovat několik jeho slavných současníků z oblasti biologického bádání, ale i jiných přírodních věd, příp. z oblasti  umění  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3033326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Obrázek 6" descr="File:Gregor Mendel1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556792"/>
            <a:ext cx="2160240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139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16632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Johann Gregor Mendel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12776"/>
            <a:ext cx="6777317" cy="4419853"/>
          </a:xfrm>
        </p:spPr>
        <p:txBody>
          <a:bodyPr/>
          <a:lstStyle/>
          <a:p>
            <a:r>
              <a:rPr lang="cs-CZ" dirty="0" smtClean="0"/>
              <a:t>Ve svém životě zastával několik rolí.</a:t>
            </a:r>
          </a:p>
          <a:p>
            <a:r>
              <a:rPr lang="cs-CZ" dirty="0" smtClean="0"/>
              <a:t>Většina mu přinesla mimořádnou úctu a společenskou prestiž.</a:t>
            </a:r>
          </a:p>
          <a:p>
            <a:r>
              <a:rPr lang="cs-CZ" dirty="0" smtClean="0"/>
              <a:t>Stál v čele jednoho z největších a nejbohatších klášterů na Moravě, s čímž byla například spojena i funkce ředitele Hypoteční banky. </a:t>
            </a:r>
          </a:p>
          <a:p>
            <a:r>
              <a:rPr lang="cs-CZ" dirty="0" smtClean="0"/>
              <a:t>Byl velmi oblíbeným učitelem.</a:t>
            </a:r>
          </a:p>
          <a:p>
            <a:r>
              <a:rPr lang="cs-CZ" dirty="0" smtClean="0"/>
              <a:t>V neposlední řadě byl uznávaný šlechtitel, včelař a </a:t>
            </a:r>
            <a:r>
              <a:rPr lang="cs-CZ" dirty="0" smtClean="0"/>
              <a:t>meteorolog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1751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Johann Gregor Mendel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340768"/>
            <a:ext cx="6777317" cy="496855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Mendel se narodil 22. července 1822 v Hynčicích u Kravař ve Slezsku a byl německé národnosti.</a:t>
            </a:r>
          </a:p>
          <a:p>
            <a:r>
              <a:rPr lang="cs-CZ" dirty="0" smtClean="0"/>
              <a:t>Jeho rodiče byli rolníci.</a:t>
            </a:r>
          </a:p>
          <a:p>
            <a:r>
              <a:rPr lang="cs-CZ" dirty="0" smtClean="0"/>
              <a:t>Mendel měl ještě dvě sestry.</a:t>
            </a:r>
          </a:p>
          <a:p>
            <a:r>
              <a:rPr lang="cs-CZ" dirty="0" smtClean="0"/>
              <a:t>Od dětství Mendel projevoval veliké nadání a studoval postupně na vesnické škole, na piaristické škole v Lipníku nad Bečvou a na gymnáziu v Opavě.</a:t>
            </a:r>
          </a:p>
          <a:p>
            <a:r>
              <a:rPr lang="cs-CZ" dirty="0" smtClean="0"/>
              <a:t>Na studiích se musel o sebe postarat sám.</a:t>
            </a:r>
          </a:p>
          <a:p>
            <a:r>
              <a:rPr lang="cs-CZ" dirty="0" smtClean="0"/>
              <a:t>Na podzim 1840 začal studovat na Filozofickém ústavu </a:t>
            </a:r>
            <a:r>
              <a:rPr lang="cs-CZ" dirty="0" err="1" smtClean="0"/>
              <a:t>c.k</a:t>
            </a:r>
            <a:r>
              <a:rPr lang="cs-CZ" dirty="0" smtClean="0"/>
              <a:t>. Františkovy </a:t>
            </a:r>
            <a:r>
              <a:rPr lang="cs-CZ" dirty="0"/>
              <a:t>univerzity </a:t>
            </a:r>
            <a:r>
              <a:rPr lang="cs-CZ" dirty="0" smtClean="0"/>
              <a:t> v Olomouci, kde se musel naučit česky</a:t>
            </a:r>
          </a:p>
          <a:p>
            <a:r>
              <a:rPr lang="cs-CZ" dirty="0" smtClean="0"/>
              <a:t>Na studium mu chyběly finanční prostředky a ze stresu onemocněl, studium musel přerušit.</a:t>
            </a:r>
          </a:p>
          <a:p>
            <a:r>
              <a:rPr lang="cs-CZ" dirty="0" smtClean="0"/>
              <a:t>Naštěstí mu pomohla mladší sestra Terezie, která se vzdala věna v jeho prospěch</a:t>
            </a:r>
          </a:p>
          <a:p>
            <a:r>
              <a:rPr lang="cs-CZ" dirty="0" smtClean="0"/>
              <a:t>Díky tomuto daru mohl dokončit studia.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2342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8042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Johann Gregor Mendel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340768"/>
            <a:ext cx="6777317" cy="4491861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 říjnu 1843 se stal Mendel novicem </a:t>
            </a:r>
            <a:r>
              <a:rPr lang="cs-CZ" dirty="0" err="1" smtClean="0"/>
              <a:t>Augustiánského</a:t>
            </a:r>
            <a:r>
              <a:rPr lang="cs-CZ" dirty="0" smtClean="0"/>
              <a:t> </a:t>
            </a:r>
            <a:r>
              <a:rPr lang="cs-CZ" dirty="0" smtClean="0"/>
              <a:t>opatství ve Starém Brně a přijal řeholní jméno  Gregor</a:t>
            </a:r>
          </a:p>
          <a:p>
            <a:r>
              <a:rPr lang="cs-CZ" dirty="0" smtClean="0"/>
              <a:t>V roce 1847 byl vysvěcen na kněze.</a:t>
            </a:r>
          </a:p>
          <a:p>
            <a:r>
              <a:rPr lang="cs-CZ" dirty="0" smtClean="0"/>
              <a:t>Stal se kaplanem na starobrněnské faře, ke které také patřila nemocnice.</a:t>
            </a:r>
          </a:p>
          <a:p>
            <a:r>
              <a:rPr lang="cs-CZ" dirty="0" smtClean="0"/>
              <a:t>Práce v nemocnici ho velmi vyčerpávala, trpěl pohledem na nemocné, sám z toho onemocněl.</a:t>
            </a:r>
          </a:p>
          <a:p>
            <a:r>
              <a:rPr lang="cs-CZ" dirty="0" smtClean="0"/>
              <a:t>Proto začal učit na gymnáziu ve Znojmě řečtinu, latinu, němčinu a matematiku</a:t>
            </a:r>
          </a:p>
          <a:p>
            <a:r>
              <a:rPr lang="cs-CZ" dirty="0" smtClean="0"/>
              <a:t>Nikdy ale nesložil zkoušky učitelské způsobilosti.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0948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Johann Gregor Mendel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628800"/>
            <a:ext cx="6777317" cy="468052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Mendel v letech 1851 – 1853 studoval na univerzitě ve Vídni fyziku, matematiku a další přírodní vědy.</a:t>
            </a:r>
          </a:p>
          <a:p>
            <a:r>
              <a:rPr lang="cs-CZ" dirty="0" smtClean="0"/>
              <a:t>Byl například žákem věhlasného fyzika Ch. Dopplera.</a:t>
            </a:r>
          </a:p>
          <a:p>
            <a:r>
              <a:rPr lang="cs-CZ" dirty="0" smtClean="0"/>
              <a:t>Díky Dopplerovi prohloubil své matematické znalosti a naučil se základům matematické analýzy, která se stala nedílnou součástí jeho vlastní vědecké metody.</a:t>
            </a:r>
          </a:p>
          <a:p>
            <a:r>
              <a:rPr lang="cs-CZ" dirty="0" smtClean="0"/>
              <a:t>V roce 1856 se Mendel znovu pokusil složit univerzitní zkoušky, ale nakonec od zkoušky odstoupil, nedosáhl tedy univerzitního osvědčení vzdělání.</a:t>
            </a:r>
          </a:p>
          <a:p>
            <a:r>
              <a:rPr lang="cs-CZ" dirty="0" smtClean="0"/>
              <a:t>Po návratu z Vídně se opět věnoval pedagogické činnosti na Vyšší státní reálce v Brně.</a:t>
            </a:r>
          </a:p>
          <a:p>
            <a:r>
              <a:rPr lang="cs-CZ" dirty="0" smtClean="0"/>
              <a:t>Zde působil až do svého zvolení opatem starobrněnského kláštera.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6591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16632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50000"/>
                    <a:lumOff val="50000"/>
                  </a:schemeClr>
                </a:solidFill>
              </a:rPr>
              <a:t>Mendelovy pokusy s hrachem</a:t>
            </a:r>
            <a:endParaRPr lang="cs-CZ" sz="2800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268760"/>
            <a:ext cx="6777317" cy="518457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Na základě vlastních výsledků při křížení rostlin (především z let 1854 – 1864) rozeznal a formuloval základní principy dědičnosti.</a:t>
            </a:r>
          </a:p>
          <a:p>
            <a:r>
              <a:rPr lang="cs-CZ" dirty="0" smtClean="0"/>
              <a:t>Ke svému pozorování si vybral hrách setý </a:t>
            </a:r>
            <a:r>
              <a:rPr lang="cs-CZ" i="1" dirty="0" smtClean="0"/>
              <a:t>(</a:t>
            </a:r>
            <a:r>
              <a:rPr lang="cs-CZ" i="1" dirty="0" err="1" smtClean="0"/>
              <a:t>Pisum</a:t>
            </a:r>
            <a:r>
              <a:rPr lang="cs-CZ" i="1" dirty="0" smtClean="0"/>
              <a:t> </a:t>
            </a:r>
            <a:r>
              <a:rPr lang="cs-CZ" i="1" dirty="0" err="1" smtClean="0"/>
              <a:t>sativum</a:t>
            </a:r>
            <a:r>
              <a:rPr lang="cs-CZ" i="1" dirty="0" smtClean="0"/>
              <a:t>), </a:t>
            </a:r>
            <a:r>
              <a:rPr lang="cs-CZ" dirty="0" smtClean="0"/>
              <a:t>který nechal zobrazit i na strop klášterní knihovny.</a:t>
            </a:r>
          </a:p>
          <a:p>
            <a:r>
              <a:rPr lang="cs-CZ" dirty="0" smtClean="0"/>
              <a:t>Hrách se rozmnožuje pohlavně, má stálý poměr v zastoupení homozygotů a heterozygotů v potomstvu</a:t>
            </a:r>
            <a:r>
              <a:rPr lang="cs-CZ" i="1" dirty="0" smtClean="0"/>
              <a:t>.</a:t>
            </a:r>
          </a:p>
          <a:p>
            <a:r>
              <a:rPr lang="cs-CZ" dirty="0" smtClean="0"/>
              <a:t>Mendel jako první objevil jistou pravidelnost výskytu znaků a dokázal ji vyjádřit číselně.</a:t>
            </a:r>
          </a:p>
          <a:p>
            <a:r>
              <a:rPr lang="cs-CZ" dirty="0" smtClean="0"/>
              <a:t>Na základě dlouholetých pozorování a jejich následného vyhodnocení napsal svou klasickou práci </a:t>
            </a:r>
            <a:r>
              <a:rPr lang="cs-CZ" dirty="0" err="1" smtClean="0"/>
              <a:t>Versuche</a:t>
            </a:r>
            <a:r>
              <a:rPr lang="cs-CZ" dirty="0" smtClean="0"/>
              <a:t> uber </a:t>
            </a:r>
            <a:r>
              <a:rPr lang="cs-CZ" dirty="0" err="1" smtClean="0"/>
              <a:t>Pflanzen-Hybriden</a:t>
            </a:r>
            <a:r>
              <a:rPr lang="cs-CZ" dirty="0" smtClean="0"/>
              <a:t> (Pokusy s rostlinnými hybridy)</a:t>
            </a:r>
          </a:p>
          <a:p>
            <a:r>
              <a:rPr lang="cs-CZ" dirty="0" smtClean="0"/>
              <a:t>Jeho práce byla publikována v roce 1866, ale zůstala ve své době nepochopena a čekala na opětovné objevení až do počátku 20. století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3507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76672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85000"/>
                    <a:lumOff val="15000"/>
                  </a:schemeClr>
                </a:solidFill>
              </a:rPr>
              <a:t>Mendel – nepochopení a znovuobjevení</a:t>
            </a:r>
            <a:endParaRPr lang="cs-CZ" sz="2800" dirty="0">
              <a:solidFill>
                <a:schemeClr val="tx2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00808"/>
            <a:ext cx="6777317" cy="4131821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Proč Mendelovy geniální myšlenky tehdejší odborníci vůbec nepochopili a jeho dílo upadlo na nějakou dobu v zapomnění?</a:t>
            </a:r>
          </a:p>
          <a:p>
            <a:r>
              <a:rPr lang="cs-CZ" dirty="0" smtClean="0"/>
              <a:t>Na vině mohl být způsob prezentace, který Mendel zvolil, matematické a statistické postupy byly pro mnohé příliš složité.</a:t>
            </a:r>
          </a:p>
          <a:p>
            <a:r>
              <a:rPr lang="cs-CZ" dirty="0" smtClean="0"/>
              <a:t>Mendel stál během svého života zcela ve stínu Charlese Darwina, který zdůrazňoval proměnlivost, kdežto Mendel se věnoval znakům, které setrvávají.</a:t>
            </a:r>
          </a:p>
          <a:p>
            <a:r>
              <a:rPr lang="cs-CZ" i="1" dirty="0" smtClean="0"/>
              <a:t>Co si myslíte</a:t>
            </a:r>
            <a:r>
              <a:rPr lang="cs-CZ" i="1" dirty="0" smtClean="0"/>
              <a:t>, znal </a:t>
            </a:r>
            <a:r>
              <a:rPr lang="cs-CZ" i="1" dirty="0" smtClean="0"/>
              <a:t>Mendel Darwinovo dílo? A Darwin Mendelovo?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1618160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85000"/>
                    <a:lumOff val="15000"/>
                  </a:schemeClr>
                </a:solidFill>
              </a:rPr>
              <a:t>Mendel – nepochopení a znovuobjevení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844824"/>
            <a:ext cx="6777317" cy="3987805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Mendel si objednával všechny novinky vědecké literatury, znal tedy i Darwinovo dílo O vzniku druhů přírodním výběrem, které vyšlo pět roků poté, co zahájil své pokusy v oblasti proměnlivosti rostlinných znaků.</a:t>
            </a:r>
          </a:p>
          <a:p>
            <a:r>
              <a:rPr lang="cs-CZ" dirty="0" smtClean="0"/>
              <a:t>Do knih si dělal řadu poznámek, rozuměl dobře tomu, co v Darwinovi četl</a:t>
            </a:r>
          </a:p>
          <a:p>
            <a:r>
              <a:rPr lang="cs-CZ" dirty="0" smtClean="0"/>
              <a:t>Podle některých současníků chtěl Mendel vyplnit svými pokusy mezery v Darwinově díle.</a:t>
            </a:r>
          </a:p>
          <a:p>
            <a:r>
              <a:rPr lang="cs-CZ" dirty="0" smtClean="0"/>
              <a:t>Naopak Darwin o Mendelových pokusech nevěděl, i když s v Darwinově pozůstalosti našlo Mendelovo dílo Pokusy s rostlinnými hybridy. Ovšem v němčině a německy Darwin neuměl a navíc Mendel publikoval svoje dílo v provinciálním vědeckém periodiku.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8787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85000"/>
                    <a:lumOff val="15000"/>
                  </a:schemeClr>
                </a:solidFill>
              </a:rPr>
              <a:t>Mendel – nepochopení a znovuobjevení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00808"/>
            <a:ext cx="6777317" cy="4131821"/>
          </a:xfrm>
        </p:spPr>
        <p:txBody>
          <a:bodyPr>
            <a:normAutofit fontScale="92500"/>
          </a:bodyPr>
          <a:lstStyle/>
          <a:p>
            <a:r>
              <a:rPr lang="cs-CZ" i="1" dirty="0" smtClean="0"/>
              <a:t>Které objevy a biologické </a:t>
            </a:r>
            <a:r>
              <a:rPr lang="cs-CZ" i="1" smtClean="0"/>
              <a:t>disciplíny přispěly podle </a:t>
            </a:r>
            <a:r>
              <a:rPr lang="cs-CZ" i="1" dirty="0" smtClean="0"/>
              <a:t>vás ke znovuobjevení Mendelova díla?</a:t>
            </a:r>
            <a:endParaRPr lang="cs-CZ" i="1" dirty="0"/>
          </a:p>
          <a:p>
            <a:r>
              <a:rPr lang="cs-CZ" dirty="0" smtClean="0"/>
              <a:t>Rozvoj  cytologie, výzkum buněk</a:t>
            </a:r>
            <a:endParaRPr lang="cs-CZ" dirty="0"/>
          </a:p>
          <a:p>
            <a:r>
              <a:rPr lang="cs-CZ" dirty="0" smtClean="0"/>
              <a:t>Na Mendelova pravidla upozornili až na počátku 20. století někteří přední biologové – v Německu Carl E. </a:t>
            </a:r>
            <a:r>
              <a:rPr lang="cs-CZ" dirty="0" err="1" smtClean="0"/>
              <a:t>Correns</a:t>
            </a:r>
            <a:r>
              <a:rPr lang="cs-CZ" dirty="0" smtClean="0"/>
              <a:t>, Hugo de </a:t>
            </a:r>
            <a:r>
              <a:rPr lang="cs-CZ" dirty="0" err="1" smtClean="0"/>
              <a:t>Vries</a:t>
            </a:r>
            <a:r>
              <a:rPr lang="cs-CZ" dirty="0" smtClean="0"/>
              <a:t> v Holandsku, Erich von </a:t>
            </a:r>
            <a:r>
              <a:rPr lang="cs-CZ" dirty="0" err="1" smtClean="0"/>
              <a:t>Tschermak</a:t>
            </a:r>
            <a:r>
              <a:rPr lang="cs-CZ" dirty="0" smtClean="0"/>
              <a:t> – </a:t>
            </a:r>
            <a:r>
              <a:rPr lang="cs-CZ" dirty="0" err="1" smtClean="0"/>
              <a:t>Seysenegg</a:t>
            </a:r>
            <a:r>
              <a:rPr lang="cs-CZ" dirty="0" smtClean="0"/>
              <a:t> v Rakousku</a:t>
            </a:r>
          </a:p>
          <a:p>
            <a:r>
              <a:rPr lang="cs-CZ" dirty="0" smtClean="0"/>
              <a:t>Mendelovy zákony dědičnosti se potvrdily a ukázalo se, že platí nejen pro rostliny, ale i pro živočichy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46062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Lysenkismus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 50. letech 20. století v Sovětském svazu </a:t>
            </a:r>
            <a:r>
              <a:rPr lang="cs-CZ" dirty="0" err="1" smtClean="0"/>
              <a:t>Trofim</a:t>
            </a:r>
            <a:r>
              <a:rPr lang="cs-CZ" dirty="0" smtClean="0"/>
              <a:t> D. </a:t>
            </a:r>
            <a:r>
              <a:rPr lang="cs-CZ" dirty="0" err="1" smtClean="0"/>
              <a:t>Lysenko</a:t>
            </a:r>
            <a:r>
              <a:rPr lang="cs-CZ" dirty="0" smtClean="0"/>
              <a:t> a Olga B. </a:t>
            </a:r>
            <a:r>
              <a:rPr lang="cs-CZ" dirty="0" err="1" smtClean="0"/>
              <a:t>Lepešinskaja</a:t>
            </a:r>
            <a:r>
              <a:rPr lang="cs-CZ" dirty="0" smtClean="0"/>
              <a:t> prohlásili Mendelovu nauku za buržoasní pavědu</a:t>
            </a:r>
          </a:p>
          <a:p>
            <a:r>
              <a:rPr lang="cs-CZ" dirty="0" smtClean="0"/>
              <a:t>Mendelovy objevy byly v zemích východního bloku odstraněny ze školních učebnic, odborné literatury i veřejného života.</a:t>
            </a:r>
          </a:p>
          <a:p>
            <a:r>
              <a:rPr lang="cs-CZ" dirty="0"/>
              <a:t> </a:t>
            </a:r>
            <a:r>
              <a:rPr lang="cs-CZ" dirty="0" smtClean="0"/>
              <a:t>To trvalo až do roku 1965, kdy proběhlo pod záštitou UNESCO vědecké sympozium, které kletbu prolomilo.</a:t>
            </a:r>
          </a:p>
          <a:p>
            <a:r>
              <a:rPr lang="cs-CZ" dirty="0" smtClean="0"/>
              <a:t>Zásadní roli v tom sehráli Vítězslav Orel a Jaroslav Kříženecký, ti také stáli za vznikem časopisu Folia </a:t>
            </a:r>
            <a:r>
              <a:rPr lang="cs-CZ" dirty="0" err="1" smtClean="0"/>
              <a:t>Mendeliana</a:t>
            </a:r>
            <a:r>
              <a:rPr lang="cs-CZ" dirty="0" smtClean="0"/>
              <a:t>, který </a:t>
            </a:r>
            <a:r>
              <a:rPr lang="cs-CZ" dirty="0"/>
              <a:t>vychází dodnes</a:t>
            </a:r>
          </a:p>
        </p:txBody>
      </p:sp>
    </p:spTree>
    <p:extLst>
      <p:ext uri="{BB962C8B-B14F-4D97-AF65-F5344CB8AC3E}">
        <p14:creationId xmlns:p14="http://schemas.microsoft.com/office/powerpoint/2010/main" xmlns="" val="910101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Ocenění Mendela za přínos světové vědě</a:t>
            </a:r>
            <a:endParaRPr lang="cs-CZ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Za svého života se Mendel dostal nejdále do Londýna, nyní jeho stopu najdeme až na Měsíci.</a:t>
            </a:r>
          </a:p>
          <a:p>
            <a:r>
              <a:rPr lang="cs-CZ" i="1" dirty="0" smtClean="0"/>
              <a:t>Najdi místa na Zemi i ve Vesmíru, která jsou pojmenována po Johannu Gregorovi Mendelovi.</a:t>
            </a:r>
          </a:p>
          <a:p>
            <a:r>
              <a:rPr lang="cs-CZ" dirty="0" smtClean="0"/>
              <a:t>(kráter na JZ okraji odvrácené strany Měsíce, impakt objevený sondou </a:t>
            </a:r>
            <a:r>
              <a:rPr lang="cs-CZ" dirty="0" err="1" smtClean="0"/>
              <a:t>Lunar</a:t>
            </a:r>
            <a:r>
              <a:rPr lang="cs-CZ" dirty="0" smtClean="0"/>
              <a:t> Prospektor – ten spolu se jménem J. R. </a:t>
            </a:r>
            <a:r>
              <a:rPr lang="cs-CZ" dirty="0" err="1" smtClean="0"/>
              <a:t>Rydberga</a:t>
            </a:r>
            <a:r>
              <a:rPr lang="cs-CZ" dirty="0" smtClean="0"/>
              <a:t>, česká polární stanice v Antarktidě, Mendelovo muzeum při univerzitě v Brně)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562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76672"/>
            <a:ext cx="702474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Genetika ve 20. století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00808"/>
            <a:ext cx="6777317" cy="4131821"/>
          </a:xfrm>
        </p:spPr>
        <p:txBody>
          <a:bodyPr/>
          <a:lstStyle/>
          <a:p>
            <a:r>
              <a:rPr lang="cs-CZ" dirty="0" smtClean="0"/>
              <a:t>Po roce 1900 se genetika stala samostatným vědním oborem</a:t>
            </a:r>
          </a:p>
          <a:p>
            <a:r>
              <a:rPr lang="cs-CZ" dirty="0" smtClean="0"/>
              <a:t>Objevují se pojmy gen, chromozom, …</a:t>
            </a:r>
          </a:p>
          <a:p>
            <a:r>
              <a:rPr lang="cs-CZ" dirty="0" smtClean="0"/>
              <a:t>K výraznému pokroku došlo zejména ve druhé polovině 20. století, kdy byla popsána struktura nukleových kyselin (Watson, Crick, 1953) a její klíčový význam pro přenos genetické informace.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713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Dědičnost (heredita)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Je jednou ze základních vlastností organismů.</a:t>
            </a:r>
          </a:p>
          <a:p>
            <a:r>
              <a:rPr lang="cs-CZ" dirty="0" smtClean="0"/>
              <a:t>Definujeme ji jako schopnost organismů vytvářet potomky se stejnými nebo podobnými znaky.</a:t>
            </a:r>
          </a:p>
          <a:p>
            <a:r>
              <a:rPr lang="cs-CZ" dirty="0" smtClean="0"/>
              <a:t>Každý jedinec má určitou genetickou informaci, kterou předává svým potomkům a která určuje jeho vzhled, vlastnosti i schopnosti reagovat na podmínky vnějšího prostředí.</a:t>
            </a:r>
          </a:p>
          <a:p>
            <a:r>
              <a:rPr lang="cs-CZ" dirty="0" smtClean="0"/>
              <a:t>Na základě dědičnosti jsou potomci podobní svým rodičům, také příslušníci jednoho druhu mají určité nezaměnitelné znaky</a:t>
            </a:r>
          </a:p>
          <a:p>
            <a:r>
              <a:rPr lang="cs-CZ" b="1" dirty="0" smtClean="0"/>
              <a:t>Dědičnost zajišťuje zachování jednotlivých biologických druhů v průběhu mnoha generací.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770348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Proměnlivost, variabilita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Zdánlivým protikladem dědičnosti je proměnlivost, též rozmanitost, variabilita</a:t>
            </a:r>
          </a:p>
          <a:p>
            <a:r>
              <a:rPr lang="cs-CZ" dirty="0" smtClean="0"/>
              <a:t>Tímto pojmem označujeme odlišnost jedinců jednoho druhu, popř. jejich </a:t>
            </a:r>
            <a:r>
              <a:rPr lang="cs-CZ" dirty="0"/>
              <a:t>odlišnou schopnost reagovat na </a:t>
            </a:r>
            <a:r>
              <a:rPr lang="cs-CZ" dirty="0" smtClean="0"/>
              <a:t>podmínky vnějšího prostředí</a:t>
            </a:r>
          </a:p>
          <a:p>
            <a:r>
              <a:rPr lang="cs-CZ" dirty="0" smtClean="0"/>
              <a:t>Proměnlivost je podmíněna jednak faktory vnějšího prostředí, jednak genetickými vlivy. Faktory vnějšího prostředí a genetické vlivy se při tvorbě variability často doplňují.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59804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Dědičnost a proměnlivost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Vysvětlete, v čem se projevuje dědičnost a proměnlivost u člověka. Uveďte příklady vlastností a znaků, které jsou pro lidský druh společné a kterými se naopak mohou jedinci odlišovat. Posuďte, zda jsou tyto znaky ovlivněné prostředím, případně do jaké míry (čistě laicky). Kde se uplatňují výhradně genetické faktory.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1523579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Genetické disciplíny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4057676"/>
          </a:xfrm>
        </p:spPr>
        <p:txBody>
          <a:bodyPr>
            <a:normAutofit lnSpcReduction="10000"/>
          </a:bodyPr>
          <a:lstStyle/>
          <a:p>
            <a:r>
              <a:rPr lang="cs-CZ" i="1" dirty="0" smtClean="0"/>
              <a:t>Čím se zabývají následující genetické disciplíny?</a:t>
            </a:r>
          </a:p>
          <a:p>
            <a:r>
              <a:rPr lang="cs-CZ" i="1" dirty="0" smtClean="0"/>
              <a:t>Molekulární genetika</a:t>
            </a:r>
          </a:p>
          <a:p>
            <a:r>
              <a:rPr lang="cs-CZ" i="1" dirty="0" smtClean="0"/>
              <a:t>Cytogenetika</a:t>
            </a:r>
          </a:p>
          <a:p>
            <a:r>
              <a:rPr lang="cs-CZ" i="1" dirty="0" smtClean="0"/>
              <a:t>Genetika bakterií, rostlin, živočichů, člověka</a:t>
            </a:r>
          </a:p>
          <a:p>
            <a:r>
              <a:rPr lang="cs-CZ" i="1" dirty="0" smtClean="0"/>
              <a:t>Lékařská či klinická genetika</a:t>
            </a:r>
          </a:p>
          <a:p>
            <a:r>
              <a:rPr lang="cs-CZ" i="1" dirty="0" smtClean="0"/>
              <a:t>Obecná genetika</a:t>
            </a:r>
          </a:p>
          <a:p>
            <a:r>
              <a:rPr lang="cs-CZ" i="1" dirty="0" smtClean="0"/>
              <a:t>Populační genetika</a:t>
            </a:r>
          </a:p>
          <a:p>
            <a:r>
              <a:rPr lang="cs-CZ" i="1" dirty="0" smtClean="0"/>
              <a:t>Evoluční genetika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1626867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Evoluční genetika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Evoluční genetika v sobě spojuje a dále rozvíjí poznatky několika biologických disciplín, </a:t>
            </a:r>
            <a:r>
              <a:rPr lang="cs-CZ" i="1" dirty="0" smtClean="0"/>
              <a:t>kterých </a:t>
            </a:r>
            <a:r>
              <a:rPr lang="cs-CZ" dirty="0" smtClean="0"/>
              <a:t>?</a:t>
            </a:r>
          </a:p>
          <a:p>
            <a:r>
              <a:rPr lang="cs-CZ" dirty="0" smtClean="0"/>
              <a:t>   </a:t>
            </a:r>
            <a:r>
              <a:rPr lang="cs-CZ" i="1" dirty="0" smtClean="0"/>
              <a:t>Zjisti více informací o vzniku a rozvoji evoluční genetiky</a:t>
            </a:r>
            <a:endParaRPr lang="cs-CZ" i="1" dirty="0"/>
          </a:p>
        </p:txBody>
      </p:sp>
      <p:sp>
        <p:nvSpPr>
          <p:cNvPr id="4" name="Pěticípá hvězda 3"/>
          <p:cNvSpPr/>
          <p:nvPr/>
        </p:nvSpPr>
        <p:spPr>
          <a:xfrm>
            <a:off x="1043608" y="3573016"/>
            <a:ext cx="504056" cy="432048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8098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4"/>
          <p:cNvSpPr txBox="1">
            <a:spLocks noChangeArrowheads="1"/>
          </p:cNvSpPr>
          <p:nvPr/>
        </p:nvSpPr>
        <p:spPr bwMode="auto">
          <a:xfrm>
            <a:off x="0" y="620713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>
                <a:solidFill>
                  <a:srgbClr val="CC0000"/>
                </a:solidFill>
              </a:rPr>
              <a:t>Evoluční genetika</a:t>
            </a:r>
            <a:endParaRPr lang="en-US" sz="2400" b="1">
              <a:solidFill>
                <a:srgbClr val="CC0000"/>
              </a:solidFill>
            </a:endParaRPr>
          </a:p>
        </p:txBody>
      </p:sp>
      <p:sp>
        <p:nvSpPr>
          <p:cNvPr id="8195" name="Text Box 5"/>
          <p:cNvSpPr txBox="1">
            <a:spLocks noChangeArrowheads="1"/>
          </p:cNvSpPr>
          <p:nvPr/>
        </p:nvSpPr>
        <p:spPr bwMode="auto">
          <a:xfrm>
            <a:off x="1331913" y="1492250"/>
            <a:ext cx="6408737" cy="215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cs-CZ"/>
              <a:t> Obor vzniklý propojením poznatků klasické genetiky a Darwinovy evoluční teorie. Teoretické základy položeny ve 30. letech 20.století. Později integrace poznatků z molekulární bilogie. 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cs-CZ"/>
              <a:t> Pohlíží na evoluci ve smyslu změn ve frekvenci alel v populaci a mechanismů, které přeměňují genetickou variabilitu v populaci do rozdílů mezi druhy. </a:t>
            </a:r>
          </a:p>
        </p:txBody>
      </p:sp>
      <p:sp>
        <p:nvSpPr>
          <p:cNvPr id="8196" name="Rectangle 15"/>
          <p:cNvSpPr>
            <a:spLocks noChangeArrowheads="1"/>
          </p:cNvSpPr>
          <p:nvPr/>
        </p:nvSpPr>
        <p:spPr bwMode="auto">
          <a:xfrm>
            <a:off x="1187450" y="4292600"/>
            <a:ext cx="6911975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197" name="Text Box 6"/>
          <p:cNvSpPr txBox="1">
            <a:spLocks noChangeArrowheads="1"/>
          </p:cNvSpPr>
          <p:nvPr/>
        </p:nvSpPr>
        <p:spPr bwMode="auto">
          <a:xfrm>
            <a:off x="1116013" y="4365625"/>
            <a:ext cx="1944687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r>
              <a:rPr lang="cs-CZ" dirty="0" err="1" smtClean="0">
                <a:solidFill>
                  <a:srgbClr val="0033CC"/>
                </a:solidFill>
              </a:rPr>
              <a:t>Mendelova</a:t>
            </a:r>
            <a:r>
              <a:rPr lang="cs-CZ" dirty="0" smtClean="0">
                <a:solidFill>
                  <a:srgbClr val="0033CC"/>
                </a:solidFill>
              </a:rPr>
              <a:t> </a:t>
            </a:r>
            <a:r>
              <a:rPr lang="cs-CZ" dirty="0">
                <a:solidFill>
                  <a:srgbClr val="0033CC"/>
                </a:solidFill>
              </a:rPr>
              <a:t/>
            </a:r>
            <a:br>
              <a:rPr lang="cs-CZ" dirty="0">
                <a:solidFill>
                  <a:srgbClr val="0033CC"/>
                </a:solidFill>
              </a:rPr>
            </a:br>
            <a:r>
              <a:rPr lang="cs-CZ" dirty="0">
                <a:solidFill>
                  <a:srgbClr val="0033CC"/>
                </a:solidFill>
              </a:rPr>
              <a:t>teorie dědičnosti</a:t>
            </a:r>
            <a:endParaRPr lang="en-US" dirty="0">
              <a:solidFill>
                <a:srgbClr val="0033CC"/>
              </a:solidFill>
            </a:endParaRPr>
          </a:p>
        </p:txBody>
      </p:sp>
      <p:sp>
        <p:nvSpPr>
          <p:cNvPr id="8198" name="Text Box 7"/>
          <p:cNvSpPr txBox="1">
            <a:spLocks noChangeArrowheads="1"/>
          </p:cNvSpPr>
          <p:nvPr/>
        </p:nvSpPr>
        <p:spPr bwMode="auto">
          <a:xfrm>
            <a:off x="1042988" y="5314950"/>
            <a:ext cx="201771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r>
              <a:rPr lang="cs-CZ">
                <a:solidFill>
                  <a:srgbClr val="0033CC"/>
                </a:solidFill>
              </a:rPr>
              <a:t>Darwinova evoluční teorie</a:t>
            </a:r>
            <a:endParaRPr lang="en-US">
              <a:solidFill>
                <a:srgbClr val="0033CC"/>
              </a:solidFill>
            </a:endParaRPr>
          </a:p>
        </p:txBody>
      </p:sp>
      <p:sp>
        <p:nvSpPr>
          <p:cNvPr id="8199" name="Line 8"/>
          <p:cNvSpPr>
            <a:spLocks noChangeShapeType="1"/>
          </p:cNvSpPr>
          <p:nvPr/>
        </p:nvSpPr>
        <p:spPr bwMode="auto">
          <a:xfrm>
            <a:off x="3059113" y="4724400"/>
            <a:ext cx="431800" cy="144463"/>
          </a:xfrm>
          <a:prstGeom prst="line">
            <a:avLst/>
          </a:prstGeom>
          <a:noFill/>
          <a:ln w="9525">
            <a:solidFill>
              <a:srgbClr val="0033C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00" name="Line 9"/>
          <p:cNvSpPr>
            <a:spLocks noChangeShapeType="1"/>
          </p:cNvSpPr>
          <p:nvPr/>
        </p:nvSpPr>
        <p:spPr bwMode="auto">
          <a:xfrm flipV="1">
            <a:off x="3132138" y="5373688"/>
            <a:ext cx="358775" cy="215900"/>
          </a:xfrm>
          <a:prstGeom prst="line">
            <a:avLst/>
          </a:prstGeom>
          <a:noFill/>
          <a:ln w="9525">
            <a:solidFill>
              <a:srgbClr val="0033C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01" name="Text Box 10"/>
          <p:cNvSpPr txBox="1">
            <a:spLocks noChangeArrowheads="1"/>
          </p:cNvSpPr>
          <p:nvPr/>
        </p:nvSpPr>
        <p:spPr bwMode="auto">
          <a:xfrm>
            <a:off x="3490913" y="4832350"/>
            <a:ext cx="2160587" cy="376238"/>
          </a:xfrm>
          <a:prstGeom prst="rect">
            <a:avLst/>
          </a:prstGeom>
          <a:noFill/>
          <a:ln w="9525">
            <a:solidFill>
              <a:srgbClr val="CC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b="1">
                <a:solidFill>
                  <a:srgbClr val="CC0000"/>
                </a:solidFill>
              </a:rPr>
              <a:t>evoluční genetika</a:t>
            </a:r>
            <a:endParaRPr lang="en-US" b="1">
              <a:solidFill>
                <a:srgbClr val="CC0000"/>
              </a:solidFill>
            </a:endParaRPr>
          </a:p>
        </p:txBody>
      </p:sp>
      <p:sp>
        <p:nvSpPr>
          <p:cNvPr id="8202" name="Text Box 11"/>
          <p:cNvSpPr txBox="1">
            <a:spLocks noChangeArrowheads="1"/>
          </p:cNvSpPr>
          <p:nvPr/>
        </p:nvSpPr>
        <p:spPr bwMode="auto">
          <a:xfrm>
            <a:off x="5867400" y="4365625"/>
            <a:ext cx="2449513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>
                <a:solidFill>
                  <a:srgbClr val="990099"/>
                </a:solidFill>
              </a:rPr>
              <a:t>molekulární biologie</a:t>
            </a:r>
            <a:endParaRPr lang="en-US">
              <a:solidFill>
                <a:srgbClr val="990099"/>
              </a:solidFill>
            </a:endParaRPr>
          </a:p>
        </p:txBody>
      </p:sp>
      <p:sp>
        <p:nvSpPr>
          <p:cNvPr id="8203" name="Text Box 12"/>
          <p:cNvSpPr txBox="1">
            <a:spLocks noChangeArrowheads="1"/>
          </p:cNvSpPr>
          <p:nvPr/>
        </p:nvSpPr>
        <p:spPr bwMode="auto">
          <a:xfrm>
            <a:off x="5867400" y="5589588"/>
            <a:ext cx="2160588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>
                <a:solidFill>
                  <a:srgbClr val="FF9900"/>
                </a:solidFill>
              </a:rPr>
              <a:t>vývojová biologie</a:t>
            </a:r>
            <a:endParaRPr lang="en-US">
              <a:solidFill>
                <a:srgbClr val="FF9900"/>
              </a:solidFill>
            </a:endParaRPr>
          </a:p>
        </p:txBody>
      </p:sp>
      <p:sp>
        <p:nvSpPr>
          <p:cNvPr id="8204" name="Line 13"/>
          <p:cNvSpPr>
            <a:spLocks noChangeShapeType="1"/>
          </p:cNvSpPr>
          <p:nvPr/>
        </p:nvSpPr>
        <p:spPr bwMode="auto">
          <a:xfrm flipH="1">
            <a:off x="5724525" y="4724400"/>
            <a:ext cx="214313" cy="215900"/>
          </a:xfrm>
          <a:prstGeom prst="line">
            <a:avLst/>
          </a:prstGeom>
          <a:noFill/>
          <a:ln w="9525">
            <a:solidFill>
              <a:srgbClr val="990099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05" name="Line 14"/>
          <p:cNvSpPr>
            <a:spLocks noChangeShapeType="1"/>
          </p:cNvSpPr>
          <p:nvPr/>
        </p:nvSpPr>
        <p:spPr bwMode="auto">
          <a:xfrm flipH="1" flipV="1">
            <a:off x="5724525" y="5373688"/>
            <a:ext cx="287338" cy="215900"/>
          </a:xfrm>
          <a:prstGeom prst="line">
            <a:avLst/>
          </a:prstGeom>
          <a:noFill/>
          <a:ln w="9525">
            <a:solidFill>
              <a:srgbClr val="FF9900"/>
            </a:solidFill>
            <a:prstDash val="dash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06" name="Text Box 17"/>
          <p:cNvSpPr txBox="1">
            <a:spLocks noChangeArrowheads="1"/>
          </p:cNvSpPr>
          <p:nvPr/>
        </p:nvSpPr>
        <p:spPr bwMode="auto">
          <a:xfrm>
            <a:off x="0" y="0"/>
            <a:ext cx="9144000" cy="366713"/>
          </a:xfrm>
          <a:prstGeom prst="rect">
            <a:avLst/>
          </a:prstGeom>
          <a:solidFill>
            <a:srgbClr val="6699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207" name="Text Box 18"/>
          <p:cNvSpPr txBox="1">
            <a:spLocks noChangeArrowheads="1"/>
          </p:cNvSpPr>
          <p:nvPr/>
        </p:nvSpPr>
        <p:spPr bwMode="auto">
          <a:xfrm>
            <a:off x="5867400" y="5956300"/>
            <a:ext cx="24479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>
                <a:solidFill>
                  <a:srgbClr val="FF9900"/>
                </a:solidFill>
              </a:rPr>
              <a:t>(cesta od genotypu </a:t>
            </a:r>
            <a:br>
              <a:rPr lang="cs-CZ">
                <a:solidFill>
                  <a:srgbClr val="FF9900"/>
                </a:solidFill>
              </a:rPr>
            </a:br>
            <a:r>
              <a:rPr lang="cs-CZ">
                <a:solidFill>
                  <a:srgbClr val="FF9900"/>
                </a:solidFill>
              </a:rPr>
              <a:t>k fenotypu)</a:t>
            </a:r>
            <a:endParaRPr lang="en-US">
              <a:solidFill>
                <a:srgbClr val="FF99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607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Kočárek, E.: Genetika, </a:t>
            </a:r>
            <a:r>
              <a:rPr lang="cs-CZ" dirty="0" err="1" smtClean="0"/>
              <a:t>Scientia</a:t>
            </a:r>
            <a:r>
              <a:rPr lang="cs-CZ" dirty="0" smtClean="0"/>
              <a:t>, Praha 2004</a:t>
            </a:r>
          </a:p>
          <a:p>
            <a:r>
              <a:rPr lang="cs-CZ" dirty="0" err="1" smtClean="0"/>
              <a:t>Laudátová</a:t>
            </a:r>
            <a:r>
              <a:rPr lang="cs-CZ" dirty="0" smtClean="0"/>
              <a:t>, H., Dostál, O.: Gregor Johann Mendel – životní osudy a jeho působení na Moravě. Vesmír 6/2012</a:t>
            </a:r>
          </a:p>
          <a:p>
            <a:r>
              <a:rPr lang="cs-CZ" dirty="0" smtClean="0"/>
              <a:t>http://commons.wikimedia.org/wiki/File:Gregor_Mendel1.jpg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92569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223</TotalTime>
  <Words>1709</Words>
  <Application>Microsoft Office PowerPoint</Application>
  <PresentationFormat>Předvádění na obrazovce (4:3)</PresentationFormat>
  <Paragraphs>145</Paragraphs>
  <Slides>25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Austin</vt:lpstr>
      <vt:lpstr>Snímek 1</vt:lpstr>
      <vt:lpstr>Genetika</vt:lpstr>
      <vt:lpstr>Snímek 3</vt:lpstr>
      <vt:lpstr> Genetika</vt:lpstr>
      <vt:lpstr>Genetika, historické ohlédnutí</vt:lpstr>
      <vt:lpstr>Johann Gregor Mendel</vt:lpstr>
      <vt:lpstr>Snímek 7</vt:lpstr>
      <vt:lpstr>Johann Gregor Mendel</vt:lpstr>
      <vt:lpstr>Johann Gregor Mendel</vt:lpstr>
      <vt:lpstr>Johann Gregor Mendel</vt:lpstr>
      <vt:lpstr>Johann Gregor Mendel</vt:lpstr>
      <vt:lpstr>Mendelovy pokusy s hrachem</vt:lpstr>
      <vt:lpstr>Mendel – nepochopení a znovuobjevení</vt:lpstr>
      <vt:lpstr>Mendel – nepochopení a znovuobjevení</vt:lpstr>
      <vt:lpstr>Mendel – nepochopení a znovuobjevení</vt:lpstr>
      <vt:lpstr>Lysenkismus</vt:lpstr>
      <vt:lpstr>Ocenění Mendela za přínos světové vědě</vt:lpstr>
      <vt:lpstr>Genetika ve 20. století</vt:lpstr>
      <vt:lpstr>Dědičnost (heredita)</vt:lpstr>
      <vt:lpstr>Proměnlivost, variabilita</vt:lpstr>
      <vt:lpstr>Dědičnost a proměnlivost</vt:lpstr>
      <vt:lpstr>Genetické disciplíny</vt:lpstr>
      <vt:lpstr>Evoluční genetika</vt:lpstr>
      <vt:lpstr>Snímek 24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Genetika</dc:title>
  <dc:creator>VPCEC3M1</dc:creator>
  <cp:lastModifiedBy>Dum</cp:lastModifiedBy>
  <cp:revision>23</cp:revision>
  <dcterms:created xsi:type="dcterms:W3CDTF">2013-07-09T12:37:55Z</dcterms:created>
  <dcterms:modified xsi:type="dcterms:W3CDTF">2014-02-16T18:27:12Z</dcterms:modified>
</cp:coreProperties>
</file>