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71" r:id="rId2"/>
    <p:sldId id="256" r:id="rId3"/>
    <p:sldId id="258" r:id="rId4"/>
    <p:sldId id="257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8" r:id="rId13"/>
    <p:sldId id="269" r:id="rId14"/>
    <p:sldId id="266" r:id="rId15"/>
    <p:sldId id="267" r:id="rId16"/>
    <p:sldId id="270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94" y="-1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2B3E19-CF1E-4753-90EB-769DCE40BF2A}" type="datetimeFigureOut">
              <a:rPr lang="cs-CZ" smtClean="0"/>
              <a:pPr/>
              <a:t>16.2.2014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E5049E-25E3-4A2F-B8C8-1D0509A7777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885B2EF-903C-42C3-93CC-DCEB06E9781A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95EC1D4A-A796-47C3-A63E-CE236FB377E2}" type="datetimeFigureOut">
              <a:rPr lang="cs-CZ" smtClean="0"/>
              <a:pPr/>
              <a:t>16.2.2014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16.2.2014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16.2.2014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16.2.2014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16.2.2014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16.2.2014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16.2.2014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16.2.2014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16.2.2014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16.2.2014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16.2.2014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16.2.2014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11300"/>
          </a:xfrm>
          <a:ln>
            <a:solidFill>
              <a:schemeClr val="bg1"/>
            </a:solidFill>
          </a:ln>
        </p:spPr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-243408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10" name="Tabulka 9"/>
          <p:cNvGraphicFramePr>
            <a:graphicFrameLocks noGrp="1"/>
          </p:cNvGraphicFramePr>
          <p:nvPr/>
        </p:nvGraphicFramePr>
        <p:xfrm>
          <a:off x="1259632" y="1052736"/>
          <a:ext cx="6697662" cy="5472609"/>
        </p:xfrm>
        <a:graphic>
          <a:graphicData uri="http://schemas.openxmlformats.org/drawingml/2006/table">
            <a:tbl>
              <a:tblPr/>
              <a:tblGrid>
                <a:gridCol w="2462212"/>
                <a:gridCol w="4235450"/>
              </a:tblGrid>
              <a:tr h="7158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Gymnázium, střední odborná škola, střední odborné učiliště a vyšší odborná škola, Hořice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74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120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CZ.1.07/1.5.00/34.0873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04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dirty="0" smtClean="0"/>
                        <a:t>Znaky vázané na pohlaví.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(VY_32_INOVACE_05.02.07)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74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RNDr. Helena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Trkalová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74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Genetika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74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Čtvrtý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74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Říjen 2012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14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100" kern="120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Prezentace je určena pro výuku genetiky v hodinách biologie</a:t>
                      </a:r>
                      <a:r>
                        <a:rPr lang="cs-CZ" sz="11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 a biologického semináře ve vyšších ročnících gymnázia. Objasňuje příčiny vzniku </a:t>
                      </a:r>
                      <a:r>
                        <a:rPr lang="cs-CZ" sz="11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gonozomálních</a:t>
                      </a:r>
                      <a:r>
                        <a:rPr lang="cs-CZ" sz="11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 chorob, řeší konkrétní příklady.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39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Příklady jsou buď úplně řešené, s tím, že žáci mohou odvozovat řešení postupně, u některých příkladů je způsob řešení pouze naznačen. Žáci by měli tyto příklady řešit samostatně. Časová </a:t>
                      </a: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dotace 45minut.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Znaky vázané na pohlaví</a:t>
            </a:r>
            <a:endParaRPr lang="cs-CZ" sz="2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Znaky pohlavně vázané, znaky pohlavně ovládané, hemofilie, daltonismus, svalové dystrofie, syndrom fragilního X</a:t>
            </a:r>
          </a:p>
          <a:p>
            <a:r>
              <a:rPr lang="cs-CZ" dirty="0" smtClean="0"/>
              <a:t>Řešení příkladů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31583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>
          <a:xfrm>
            <a:off x="899592" y="116632"/>
            <a:ext cx="7024744" cy="1143000"/>
          </a:xfrm>
        </p:spPr>
        <p:txBody>
          <a:bodyPr/>
          <a:lstStyle/>
          <a:p>
            <a:r>
              <a:rPr lang="cs-CZ" sz="2900" dirty="0" err="1" smtClean="0">
                <a:solidFill>
                  <a:schemeClr val="tx1"/>
                </a:solidFill>
              </a:rPr>
              <a:t>Gonosomálně</a:t>
            </a:r>
            <a:r>
              <a:rPr lang="cs-CZ" sz="2900" dirty="0" smtClean="0">
                <a:solidFill>
                  <a:schemeClr val="tx1"/>
                </a:solidFill>
              </a:rPr>
              <a:t> dědičné choroby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43608" y="1340768"/>
            <a:ext cx="6777317" cy="4680520"/>
          </a:xfrm>
        </p:spPr>
        <p:txBody>
          <a:bodyPr>
            <a:normAutofit fontScale="92500" lnSpcReduction="10000"/>
          </a:bodyPr>
          <a:lstStyle/>
          <a:p>
            <a:r>
              <a:rPr lang="cs-CZ" sz="1800" dirty="0" err="1" smtClean="0"/>
              <a:t>Gonosomálně</a:t>
            </a:r>
            <a:r>
              <a:rPr lang="cs-CZ" sz="1800" dirty="0" smtClean="0"/>
              <a:t> dědičné choroby jsou vázány na </a:t>
            </a:r>
            <a:r>
              <a:rPr lang="cs-CZ" sz="1800" dirty="0" err="1" smtClean="0"/>
              <a:t>gonosomech</a:t>
            </a:r>
            <a:r>
              <a:rPr lang="cs-CZ" sz="1800" dirty="0" smtClean="0"/>
              <a:t>. </a:t>
            </a:r>
          </a:p>
          <a:p>
            <a:r>
              <a:rPr lang="cs-CZ" sz="1800" dirty="0" smtClean="0"/>
              <a:t>V drtivé většině jde o choroby vázané na </a:t>
            </a:r>
            <a:r>
              <a:rPr lang="cs-CZ" sz="1800" b="1" dirty="0" smtClean="0"/>
              <a:t>chromosomu X</a:t>
            </a:r>
            <a:r>
              <a:rPr lang="cs-CZ" sz="1800" dirty="0" smtClean="0"/>
              <a:t>. Proto také někdy </a:t>
            </a:r>
            <a:r>
              <a:rPr lang="cs-CZ" sz="1800" dirty="0" err="1" smtClean="0"/>
              <a:t>gonosomální</a:t>
            </a:r>
            <a:r>
              <a:rPr lang="cs-CZ" sz="1800" dirty="0" smtClean="0"/>
              <a:t> dědičnost označujeme jako dědičnost </a:t>
            </a:r>
            <a:r>
              <a:rPr lang="cs-CZ" sz="1800" b="1" dirty="0" smtClean="0"/>
              <a:t>X-vázanou</a:t>
            </a:r>
            <a:r>
              <a:rPr lang="cs-CZ" sz="1800" dirty="0" smtClean="0"/>
              <a:t>.</a:t>
            </a:r>
          </a:p>
          <a:p>
            <a:r>
              <a:rPr lang="cs-CZ" sz="1800" dirty="0" err="1" smtClean="0"/>
              <a:t>Gonosomálně</a:t>
            </a:r>
            <a:r>
              <a:rPr lang="cs-CZ" sz="1800" dirty="0" smtClean="0"/>
              <a:t> recesivní choroby postihují většinou muže. </a:t>
            </a:r>
          </a:p>
          <a:p>
            <a:r>
              <a:rPr lang="cs-CZ" sz="1800" dirty="0" smtClean="0"/>
              <a:t>Ženy bývají častěji přenašečky a jen zřídka jsou samy postiženy (recesivní </a:t>
            </a:r>
            <a:r>
              <a:rPr lang="cs-CZ" sz="1800" dirty="0" err="1" smtClean="0"/>
              <a:t>homozygotky</a:t>
            </a:r>
            <a:r>
              <a:rPr lang="cs-CZ" sz="1800" dirty="0" smtClean="0"/>
              <a:t>). </a:t>
            </a:r>
          </a:p>
          <a:p>
            <a:r>
              <a:rPr lang="cs-CZ" sz="1800" dirty="0" smtClean="0"/>
              <a:t>Vzhledem k tomu, že u ženy je v každé buňce jeden z X chromosomů inaktivován (a to zcela náhodně, bez ohledu na to, zda nese mutovanou alelu nebo ne), mohou i </a:t>
            </a:r>
            <a:r>
              <a:rPr lang="cs-CZ" sz="1800" dirty="0" err="1" smtClean="0"/>
              <a:t>heterozygotky</a:t>
            </a:r>
            <a:r>
              <a:rPr lang="cs-CZ" sz="1800" dirty="0" smtClean="0"/>
              <a:t> vykazovat určité příznaky onemocnění, s ohledem na to, kolik buněk obsahuje inaktivovaný X chromosom se zdravou alelou.</a:t>
            </a:r>
          </a:p>
          <a:p>
            <a:r>
              <a:rPr lang="cs-CZ" sz="1800" dirty="0" err="1" smtClean="0"/>
              <a:t>Gonosomálně</a:t>
            </a:r>
            <a:r>
              <a:rPr lang="cs-CZ" sz="1800" dirty="0" smtClean="0"/>
              <a:t> dominantní choroby postihují obě pohlaví, postižený otec však nikdy nepředá nemoc svému synovi, zatímco všechny jeho dcery budou postiženy (samozřejmě uvažujeme X-vázanou dědičnost).</a:t>
            </a:r>
          </a:p>
        </p:txBody>
      </p:sp>
    </p:spTree>
    <p:extLst>
      <p:ext uri="{BB962C8B-B14F-4D97-AF65-F5344CB8AC3E}">
        <p14:creationId xmlns:p14="http://schemas.microsoft.com/office/powerpoint/2010/main" xmlns="" val="3159384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9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9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9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9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91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91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91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91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91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91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836712"/>
            <a:ext cx="7024744" cy="1143000"/>
          </a:xfrm>
        </p:spPr>
        <p:txBody>
          <a:bodyPr/>
          <a:lstStyle/>
          <a:p>
            <a:r>
              <a:rPr lang="cs-CZ" b="1" dirty="0"/>
              <a:t>Hemofilie: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/>
              <a:t>J</a:t>
            </a:r>
            <a:r>
              <a:rPr lang="cs-CZ" dirty="0" smtClean="0"/>
              <a:t>e </a:t>
            </a:r>
            <a:r>
              <a:rPr lang="cs-CZ" dirty="0"/>
              <a:t>vrozená nesrážlivost krve. </a:t>
            </a:r>
            <a:endParaRPr lang="cs-CZ" dirty="0" smtClean="0"/>
          </a:p>
          <a:p>
            <a:r>
              <a:rPr lang="cs-CZ" dirty="0" smtClean="0"/>
              <a:t>Rozlišuje </a:t>
            </a:r>
            <a:r>
              <a:rPr lang="cs-CZ" dirty="0"/>
              <a:t>se hemofilie A, podmíněná dysfunkcí srážlivého faktoru VIII (jeden z faktorů hemokoagulační kaskády, která je zodpovědná za srážení krve) a hemofilie B, způsobená nedostatkem faktoru IX. </a:t>
            </a:r>
            <a:endParaRPr lang="cs-CZ" dirty="0" smtClean="0"/>
          </a:p>
          <a:p>
            <a:r>
              <a:rPr lang="cs-CZ" dirty="0" smtClean="0"/>
              <a:t>Klinicky </a:t>
            </a:r>
            <a:r>
              <a:rPr lang="cs-CZ" dirty="0"/>
              <a:t>jsou oba typy stejné, projevují se krvácením do měkkých tkání, svalů i kloubů</a:t>
            </a:r>
            <a:r>
              <a:rPr lang="cs-CZ" dirty="0" smtClean="0"/>
              <a:t>.</a:t>
            </a:r>
          </a:p>
          <a:p>
            <a:r>
              <a:rPr lang="cs-CZ" dirty="0" smtClean="0"/>
              <a:t> Dědičnost </a:t>
            </a:r>
            <a:r>
              <a:rPr lang="cs-CZ" dirty="0"/>
              <a:t>- </a:t>
            </a:r>
            <a:r>
              <a:rPr lang="cs-CZ" b="1" dirty="0" err="1"/>
              <a:t>gonosomálně</a:t>
            </a:r>
            <a:r>
              <a:rPr lang="cs-CZ" b="1" dirty="0"/>
              <a:t> recesivní</a:t>
            </a:r>
            <a:r>
              <a:rPr lang="cs-CZ" dirty="0"/>
              <a:t> 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47040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764704"/>
            <a:ext cx="7024744" cy="1143000"/>
          </a:xfrm>
        </p:spPr>
        <p:txBody>
          <a:bodyPr/>
          <a:lstStyle/>
          <a:p>
            <a:r>
              <a:rPr lang="cs-CZ" b="1" dirty="0"/>
              <a:t>Daltonismus: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Jedna </a:t>
            </a:r>
            <a:r>
              <a:rPr lang="cs-CZ" dirty="0"/>
              <a:t>z vrozených příčin barvosleposti. </a:t>
            </a:r>
            <a:endParaRPr lang="cs-CZ" dirty="0" smtClean="0"/>
          </a:p>
          <a:p>
            <a:r>
              <a:rPr lang="cs-CZ" dirty="0" smtClean="0"/>
              <a:t>U </a:t>
            </a:r>
            <a:r>
              <a:rPr lang="cs-CZ" dirty="0"/>
              <a:t>postižených chybí, nebo je omezena schopnost rozlišit červenou a zelenou barvu</a:t>
            </a:r>
            <a:r>
              <a:rPr lang="cs-CZ" dirty="0" smtClean="0"/>
              <a:t>.</a:t>
            </a:r>
          </a:p>
          <a:p>
            <a:r>
              <a:rPr lang="cs-CZ" dirty="0" smtClean="0"/>
              <a:t>Dědičnost </a:t>
            </a:r>
            <a:r>
              <a:rPr lang="cs-CZ" dirty="0"/>
              <a:t>- </a:t>
            </a:r>
            <a:r>
              <a:rPr lang="cs-CZ" b="1" dirty="0" err="1"/>
              <a:t>gonosomálně</a:t>
            </a:r>
            <a:r>
              <a:rPr lang="cs-CZ" b="1" dirty="0"/>
              <a:t> recesivní</a:t>
            </a:r>
            <a:r>
              <a:rPr lang="cs-CZ" dirty="0"/>
              <a:t>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051154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024744" cy="1143000"/>
          </a:xfrm>
        </p:spPr>
        <p:txBody>
          <a:bodyPr/>
          <a:lstStyle/>
          <a:p>
            <a:r>
              <a:rPr lang="cs-CZ" b="1" dirty="0"/>
              <a:t>Svalové </a:t>
            </a:r>
            <a:r>
              <a:rPr lang="cs-CZ" b="1" dirty="0" smtClean="0"/>
              <a:t>dystrofie: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1988840"/>
            <a:ext cx="6777317" cy="4248472"/>
          </a:xfrm>
        </p:spPr>
        <p:txBody>
          <a:bodyPr>
            <a:normAutofit fontScale="77500" lnSpcReduction="20000"/>
          </a:bodyPr>
          <a:lstStyle/>
          <a:p>
            <a:r>
              <a:rPr lang="cs-CZ" dirty="0" err="1" smtClean="0"/>
              <a:t>Duchennova</a:t>
            </a:r>
            <a:r>
              <a:rPr lang="cs-CZ" dirty="0" smtClean="0"/>
              <a:t> </a:t>
            </a:r>
            <a:r>
              <a:rPr lang="cs-CZ" dirty="0"/>
              <a:t>(DMD) a </a:t>
            </a:r>
            <a:r>
              <a:rPr lang="cs-CZ" dirty="0" err="1"/>
              <a:t>Beckerova</a:t>
            </a:r>
            <a:r>
              <a:rPr lang="cs-CZ" dirty="0"/>
              <a:t> (BMD) svalová (muskulární) dystrofie jsou X-vázané poruchy syntézy </a:t>
            </a:r>
            <a:r>
              <a:rPr lang="cs-CZ" dirty="0" err="1"/>
              <a:t>dystrofinu</a:t>
            </a:r>
            <a:r>
              <a:rPr lang="cs-CZ" dirty="0"/>
              <a:t>, což je jeden ze strukturních proteinů svalových tkání. </a:t>
            </a:r>
            <a:endParaRPr lang="cs-CZ" dirty="0" smtClean="0"/>
          </a:p>
          <a:p>
            <a:r>
              <a:rPr lang="cs-CZ" dirty="0" smtClean="0"/>
              <a:t>U </a:t>
            </a:r>
            <a:r>
              <a:rPr lang="cs-CZ" dirty="0"/>
              <a:t>postižených se v raném dětství začne projevovat svalová slabost, která začíná progresivně omezovat motoriku jedince. Charakteristickým projevem jsou hypertrofická lýtka</a:t>
            </a:r>
            <a:r>
              <a:rPr lang="cs-CZ" dirty="0" smtClean="0"/>
              <a:t>.</a:t>
            </a:r>
            <a:r>
              <a:rPr lang="cs-CZ" dirty="0"/>
              <a:t/>
            </a:r>
            <a:br>
              <a:rPr lang="cs-CZ" dirty="0"/>
            </a:br>
            <a:endParaRPr lang="cs-CZ" dirty="0" smtClean="0"/>
          </a:p>
          <a:p>
            <a:r>
              <a:rPr lang="cs-CZ" b="1" dirty="0" err="1" smtClean="0"/>
              <a:t>Duchennova</a:t>
            </a:r>
            <a:r>
              <a:rPr lang="cs-CZ" b="1" dirty="0" smtClean="0"/>
              <a:t> </a:t>
            </a:r>
            <a:r>
              <a:rPr lang="cs-CZ" b="1" dirty="0"/>
              <a:t>svalová dystrofie</a:t>
            </a:r>
            <a:r>
              <a:rPr lang="cs-CZ" dirty="0"/>
              <a:t> má závažnější prognózu; úbytek hybnosti je rychlý a postižení umírají okolo 20. roku života na srdeční nebo respirační selhání.</a:t>
            </a:r>
            <a:br>
              <a:rPr lang="cs-CZ" dirty="0"/>
            </a:br>
            <a:r>
              <a:rPr lang="cs-CZ" b="1" dirty="0" err="1"/>
              <a:t>Beckerova</a:t>
            </a:r>
            <a:r>
              <a:rPr lang="cs-CZ" b="1" dirty="0"/>
              <a:t> svalová dystrofie</a:t>
            </a:r>
            <a:r>
              <a:rPr lang="cs-CZ" dirty="0"/>
              <a:t> má mírnější a více variabilní průběh</a:t>
            </a:r>
            <a:r>
              <a:rPr lang="cs-CZ" dirty="0" smtClean="0"/>
              <a:t>.</a:t>
            </a:r>
            <a:r>
              <a:rPr lang="cs-CZ" dirty="0"/>
              <a:t/>
            </a:r>
            <a:br>
              <a:rPr lang="cs-CZ" dirty="0"/>
            </a:br>
            <a:endParaRPr lang="cs-CZ" dirty="0" smtClean="0"/>
          </a:p>
          <a:p>
            <a:r>
              <a:rPr lang="cs-CZ" dirty="0" smtClean="0"/>
              <a:t>Dědičnost </a:t>
            </a:r>
            <a:r>
              <a:rPr lang="cs-CZ" dirty="0"/>
              <a:t>- </a:t>
            </a:r>
            <a:r>
              <a:rPr lang="cs-CZ" b="1" dirty="0" err="1"/>
              <a:t>gonosomálně</a:t>
            </a:r>
            <a:r>
              <a:rPr lang="cs-CZ" b="1" dirty="0"/>
              <a:t> recesivní</a:t>
            </a:r>
            <a:r>
              <a:rPr lang="cs-CZ" dirty="0"/>
              <a:t>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40093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548680"/>
            <a:ext cx="7024744" cy="1143000"/>
          </a:xfrm>
        </p:spPr>
        <p:txBody>
          <a:bodyPr>
            <a:normAutofit/>
          </a:bodyPr>
          <a:lstStyle/>
          <a:p>
            <a:r>
              <a:rPr lang="cs-CZ" sz="2800" b="1" dirty="0"/>
              <a:t>Syndrom fragilního X chromosomu: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1844824"/>
            <a:ext cx="6777317" cy="4392488"/>
          </a:xfrm>
        </p:spPr>
        <p:txBody>
          <a:bodyPr>
            <a:normAutofit fontScale="77500" lnSpcReduction="20000"/>
          </a:bodyPr>
          <a:lstStyle/>
          <a:p>
            <a:r>
              <a:rPr lang="cs-CZ" dirty="0" smtClean="0"/>
              <a:t>Jde </a:t>
            </a:r>
            <a:r>
              <a:rPr lang="cs-CZ" dirty="0"/>
              <a:t>o jednu z nejčastějších příčin vrozené mentální retardace (po Downově syndromu). </a:t>
            </a:r>
            <a:endParaRPr lang="cs-CZ" dirty="0" smtClean="0"/>
          </a:p>
          <a:p>
            <a:r>
              <a:rPr lang="cs-CZ" dirty="0" smtClean="0"/>
              <a:t>Jak </a:t>
            </a:r>
            <a:r>
              <a:rPr lang="cs-CZ" dirty="0"/>
              <a:t>název napovídá, je příčina nemoci spojena s fragilním místem na X chromosomu (Xq27). </a:t>
            </a:r>
            <a:endParaRPr lang="cs-CZ" dirty="0" smtClean="0"/>
          </a:p>
          <a:p>
            <a:r>
              <a:rPr lang="cs-CZ" dirty="0" smtClean="0"/>
              <a:t>U </a:t>
            </a:r>
            <a:r>
              <a:rPr lang="cs-CZ" dirty="0"/>
              <a:t>jedinců s tímto syndromem nacházíme v těchto místech zmnožení </a:t>
            </a:r>
            <a:r>
              <a:rPr lang="cs-CZ" dirty="0" err="1"/>
              <a:t>trinukleotidových</a:t>
            </a:r>
            <a:r>
              <a:rPr lang="cs-CZ" dirty="0"/>
              <a:t> repetic, přičemž 200 repetic se považuje za hraniční limit pro manifestaci onemocnění</a:t>
            </a:r>
            <a:r>
              <a:rPr lang="cs-CZ" dirty="0" smtClean="0"/>
              <a:t>.</a:t>
            </a:r>
          </a:p>
          <a:p>
            <a:r>
              <a:rPr lang="cs-CZ" dirty="0" smtClean="0"/>
              <a:t> </a:t>
            </a:r>
            <a:r>
              <a:rPr lang="cs-CZ" dirty="0"/>
              <a:t>Kromě středně těžké mentální retardace patří k projevům onemocnění i hyperaktivita, charakteristický vzhled (protažený obličej, zvětšené ušní boltce, </a:t>
            </a:r>
            <a:r>
              <a:rPr lang="cs-CZ" dirty="0" err="1"/>
              <a:t>prominující</a:t>
            </a:r>
            <a:r>
              <a:rPr lang="cs-CZ" dirty="0"/>
              <a:t> brada, zvětšená varlata</a:t>
            </a:r>
            <a:r>
              <a:rPr lang="cs-CZ" dirty="0" smtClean="0"/>
              <a:t>).</a:t>
            </a:r>
          </a:p>
          <a:p>
            <a:r>
              <a:rPr lang="cs-CZ" dirty="0" smtClean="0"/>
              <a:t> </a:t>
            </a:r>
            <a:r>
              <a:rPr lang="cs-CZ" dirty="0"/>
              <a:t>Onemocnění postihuje především chlapce, mírnou mentální retardaci mohou vykazovat i některé ženy - přenašečky.</a:t>
            </a:r>
            <a:br>
              <a:rPr lang="cs-CZ" dirty="0"/>
            </a:b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24003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 1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2323652"/>
            <a:ext cx="6777317" cy="3625628"/>
          </a:xfrm>
        </p:spPr>
        <p:txBody>
          <a:bodyPr/>
          <a:lstStyle/>
          <a:p>
            <a:r>
              <a:rPr lang="cs-CZ" dirty="0" smtClean="0"/>
              <a:t>Muž nemocný hemofilií se ožení se zdravou ženou. Mezi jejími předky se hemofilie nikdy nevyskytovala. S jakou pravděpodobností onemocní děti z tohoto manželství hemofilií?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094387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260648"/>
            <a:ext cx="7024744" cy="114300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Řešení příkladu 1: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1628800"/>
            <a:ext cx="6777317" cy="1872208"/>
          </a:xfrm>
        </p:spPr>
        <p:txBody>
          <a:bodyPr>
            <a:normAutofit fontScale="77500" lnSpcReduction="20000"/>
          </a:bodyPr>
          <a:lstStyle/>
          <a:p>
            <a:r>
              <a:rPr lang="cs-CZ" dirty="0" smtClean="0"/>
              <a:t>Hemofilie je ve většině případů způsobena mutací genu HEMA, jenž leží na dlouhých raménkách chromozomu X</a:t>
            </a:r>
          </a:p>
          <a:p>
            <a:r>
              <a:rPr lang="cs-CZ" dirty="0" smtClean="0"/>
              <a:t>Chromozom s postiženou alelou označíme </a:t>
            </a:r>
            <a:r>
              <a:rPr lang="cs-CZ" dirty="0" err="1" smtClean="0"/>
              <a:t>X</a:t>
            </a:r>
            <a:r>
              <a:rPr lang="cs-CZ" baseline="-25000" dirty="0" err="1" smtClean="0"/>
              <a:t>h</a:t>
            </a:r>
            <a:r>
              <a:rPr lang="cs-CZ" dirty="0" smtClean="0"/>
              <a:t>, zdravá alela bude X</a:t>
            </a:r>
            <a:r>
              <a:rPr lang="cs-CZ" baseline="-25000" dirty="0" smtClean="0"/>
              <a:t>H</a:t>
            </a:r>
          </a:p>
          <a:p>
            <a:r>
              <a:rPr lang="cs-CZ" dirty="0" smtClean="0"/>
              <a:t>Muž hemofilik bude mít genotyp </a:t>
            </a:r>
            <a:r>
              <a:rPr lang="cs-CZ" dirty="0" err="1" smtClean="0"/>
              <a:t>X</a:t>
            </a:r>
            <a:r>
              <a:rPr lang="cs-CZ" baseline="-25000" dirty="0" err="1" smtClean="0"/>
              <a:t>h</a:t>
            </a:r>
            <a:r>
              <a:rPr lang="cs-CZ" dirty="0"/>
              <a:t> </a:t>
            </a:r>
            <a:r>
              <a:rPr lang="cs-CZ" dirty="0" smtClean="0"/>
              <a:t>Y, zdravá  žena X</a:t>
            </a:r>
            <a:r>
              <a:rPr lang="cs-CZ" baseline="-25000" dirty="0" smtClean="0"/>
              <a:t>H</a:t>
            </a:r>
            <a:r>
              <a:rPr lang="cs-CZ" dirty="0"/>
              <a:t>X</a:t>
            </a:r>
            <a:r>
              <a:rPr lang="cs-CZ" baseline="-25000" dirty="0"/>
              <a:t>H</a:t>
            </a:r>
          </a:p>
          <a:p>
            <a:endParaRPr lang="cs-CZ" baseline="-25000" dirty="0"/>
          </a:p>
          <a:p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872474664"/>
              </p:ext>
            </p:extLst>
          </p:nvPr>
        </p:nvGraphicFramePr>
        <p:xfrm>
          <a:off x="1187624" y="3645024"/>
          <a:ext cx="4392489" cy="21945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64163"/>
                <a:gridCol w="1464163"/>
                <a:gridCol w="1464163"/>
              </a:tblGrid>
              <a:tr h="52505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</a:t>
                      </a:r>
                      <a:r>
                        <a:rPr lang="cs-CZ" sz="1800" b="1" kern="1200" baseline="-250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</a:t>
                      </a:r>
                      <a:endParaRPr lang="cs-CZ" sz="1800" dirty="0" smtClean="0">
                        <a:effectLst/>
                      </a:endParaRP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</a:t>
                      </a:r>
                      <a:r>
                        <a:rPr lang="cs-CZ" sz="1800" b="1" kern="1200" baseline="-250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</a:t>
                      </a:r>
                      <a:endParaRPr lang="cs-CZ" sz="1800" dirty="0" smtClean="0">
                        <a:effectLst/>
                      </a:endParaRPr>
                    </a:p>
                    <a:p>
                      <a:endParaRPr lang="cs-CZ" dirty="0"/>
                    </a:p>
                  </a:txBody>
                  <a:tcPr/>
                </a:tc>
              </a:tr>
              <a:tr h="750083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X</a:t>
                      </a:r>
                      <a:r>
                        <a:rPr lang="cs-CZ" baseline="-25000" dirty="0" err="1" smtClean="0"/>
                        <a:t>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</a:t>
                      </a:r>
                      <a:r>
                        <a:rPr lang="cs-CZ" sz="1800" kern="1200" baseline="-250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</a:t>
                      </a:r>
                      <a:r>
                        <a:rPr lang="cs-CZ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</a:t>
                      </a:r>
                      <a:r>
                        <a:rPr lang="cs-CZ" sz="1800" kern="1200" baseline="-250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</a:t>
                      </a:r>
                      <a:endParaRPr lang="cs-CZ" sz="1800" dirty="0" smtClean="0">
                        <a:effectLst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800" dirty="0" smtClean="0">
                        <a:effectLst/>
                      </a:endParaRP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</a:t>
                      </a:r>
                      <a:r>
                        <a:rPr lang="cs-CZ" sz="1800" kern="1200" baseline="-250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</a:t>
                      </a:r>
                      <a:r>
                        <a:rPr lang="cs-CZ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</a:t>
                      </a:r>
                      <a:r>
                        <a:rPr lang="cs-CZ" sz="1800" kern="1200" baseline="-250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</a:t>
                      </a:r>
                      <a:endParaRPr lang="cs-CZ" sz="1800" dirty="0" smtClean="0">
                        <a:effectLst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800" dirty="0" smtClean="0">
                        <a:effectLst/>
                      </a:endParaRPr>
                    </a:p>
                    <a:p>
                      <a:endParaRPr lang="cs-CZ" dirty="0"/>
                    </a:p>
                  </a:txBody>
                  <a:tcPr/>
                </a:tc>
              </a:tr>
              <a:tr h="525058">
                <a:tc>
                  <a:txBody>
                    <a:bodyPr/>
                    <a:lstStyle/>
                    <a:p>
                      <a:r>
                        <a:rPr lang="cs-CZ" dirty="0" smtClean="0"/>
                        <a:t>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</a:t>
                      </a:r>
                      <a:r>
                        <a:rPr lang="cs-CZ" sz="1800" kern="1200" baseline="-250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</a:t>
                      </a:r>
                      <a:r>
                        <a:rPr lang="cs-CZ" sz="18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</a:t>
                      </a:r>
                      <a:endParaRPr lang="cs-CZ" sz="1800" dirty="0" smtClean="0">
                        <a:effectLst/>
                      </a:endParaRP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</a:t>
                      </a:r>
                      <a:r>
                        <a:rPr lang="cs-CZ" sz="1800" kern="1200" baseline="-250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</a:t>
                      </a:r>
                      <a:r>
                        <a:rPr lang="cs-CZ" sz="18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</a:t>
                      </a:r>
                      <a:endParaRPr lang="cs-CZ" sz="1800" dirty="0" smtClean="0">
                        <a:effectLst/>
                      </a:endParaRPr>
                    </a:p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Zaoblený obdélník 4"/>
          <p:cNvSpPr/>
          <p:nvPr/>
        </p:nvSpPr>
        <p:spPr>
          <a:xfrm>
            <a:off x="5796136" y="5229200"/>
            <a:ext cx="2808312" cy="64807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</a:rPr>
              <a:t>Všichni synové budou zdraví</a:t>
            </a:r>
            <a:endParaRPr lang="cs-CZ" sz="1600" dirty="0">
              <a:solidFill>
                <a:schemeClr val="tx1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5796136" y="4365104"/>
            <a:ext cx="2808312" cy="64807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</a:rPr>
              <a:t>Všechny dcery budou přenašečkami hemofilie</a:t>
            </a:r>
            <a:endParaRPr lang="cs-CZ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62165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7584" y="548680"/>
            <a:ext cx="7024744" cy="1143000"/>
          </a:xfrm>
        </p:spPr>
        <p:txBody>
          <a:bodyPr>
            <a:normAutofit/>
          </a:bodyPr>
          <a:lstStyle/>
          <a:p>
            <a:r>
              <a:rPr lang="cs-CZ" sz="3200" dirty="0" smtClean="0"/>
              <a:t>Příklad 2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1772816"/>
            <a:ext cx="6777317" cy="4059813"/>
          </a:xfrm>
        </p:spPr>
        <p:txBody>
          <a:bodyPr/>
          <a:lstStyle/>
          <a:p>
            <a:r>
              <a:rPr lang="cs-CZ" dirty="0" smtClean="0"/>
              <a:t>Přenašečka hemofilie z předchozího </a:t>
            </a:r>
            <a:r>
              <a:rPr lang="cs-CZ" dirty="0" smtClean="0"/>
              <a:t>příkladu, </a:t>
            </a:r>
            <a:r>
              <a:rPr lang="cs-CZ" dirty="0"/>
              <a:t>j</a:t>
            </a:r>
            <a:r>
              <a:rPr lang="cs-CZ" dirty="0" smtClean="0"/>
              <a:t>aká bude prognóza pro jejich potomky?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31969091"/>
              </p:ext>
            </p:extLst>
          </p:nvPr>
        </p:nvGraphicFramePr>
        <p:xfrm>
          <a:off x="1259632" y="3068960"/>
          <a:ext cx="4680519" cy="21945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60173"/>
                <a:gridCol w="1560173"/>
                <a:gridCol w="1560173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</a:t>
                      </a:r>
                      <a:r>
                        <a:rPr lang="cs-CZ" sz="1800" b="1" kern="1200" baseline="-250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</a:t>
                      </a:r>
                      <a:endParaRPr lang="cs-CZ" sz="1800" dirty="0" smtClean="0">
                        <a:effectLst/>
                      </a:endParaRP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X</a:t>
                      </a:r>
                      <a:r>
                        <a:rPr lang="cs-CZ" baseline="-25000" dirty="0" err="1" smtClean="0"/>
                        <a:t>h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</a:t>
                      </a:r>
                      <a:r>
                        <a:rPr lang="cs-CZ" sz="1800" b="1" kern="1200" baseline="-250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</a:t>
                      </a:r>
                      <a:endParaRPr lang="cs-CZ" sz="1800" dirty="0" smtClean="0">
                        <a:effectLst/>
                      </a:endParaRP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</a:t>
                      </a:r>
                      <a:r>
                        <a:rPr lang="cs-CZ" sz="1800" kern="1200" baseline="-250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</a:t>
                      </a:r>
                      <a:r>
                        <a:rPr lang="cs-CZ" sz="1800" kern="1200" baseline="-250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</a:t>
                      </a:r>
                      <a:endParaRPr lang="cs-CZ" sz="1800" dirty="0" smtClean="0">
                        <a:effectLst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800" dirty="0" smtClean="0">
                        <a:effectLst/>
                      </a:endParaRP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</a:t>
                      </a:r>
                      <a:r>
                        <a:rPr lang="cs-CZ" sz="1800" kern="1200" baseline="-250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</a:t>
                      </a:r>
                      <a:r>
                        <a:rPr lang="cs-CZ" dirty="0" err="1" smtClean="0"/>
                        <a:t>X</a:t>
                      </a:r>
                      <a:r>
                        <a:rPr lang="cs-CZ" baseline="-25000" dirty="0" err="1" smtClean="0"/>
                        <a:t>h</a:t>
                      </a:r>
                      <a:endParaRPr lang="cs-CZ" sz="1800" dirty="0" smtClean="0">
                        <a:effectLst/>
                      </a:endParaRPr>
                    </a:p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</a:t>
                      </a:r>
                      <a:r>
                        <a:rPr lang="cs-CZ" sz="1800" kern="1200" baseline="-250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</a:t>
                      </a:r>
                      <a:r>
                        <a:rPr lang="cs-CZ" sz="18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</a:t>
                      </a:r>
                      <a:endParaRPr lang="cs-CZ" sz="1800" dirty="0" smtClean="0">
                        <a:effectLst/>
                      </a:endParaRP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X</a:t>
                      </a:r>
                      <a:r>
                        <a:rPr lang="cs-CZ" baseline="-25000" dirty="0" err="1" smtClean="0"/>
                        <a:t>h</a:t>
                      </a:r>
                      <a:r>
                        <a:rPr lang="cs-CZ" baseline="0" dirty="0" err="1" smtClean="0"/>
                        <a:t>Y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Zaoblený obdélník 4"/>
          <p:cNvSpPr/>
          <p:nvPr/>
        </p:nvSpPr>
        <p:spPr>
          <a:xfrm>
            <a:off x="6084168" y="3789040"/>
            <a:ext cx="2592288" cy="79208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/>
                </a:solidFill>
              </a:rPr>
              <a:t>Polovina dcer bude zdravá, druhá polovina budou zdravé přenašečky</a:t>
            </a:r>
            <a:endParaRPr lang="cs-CZ" sz="1400" dirty="0">
              <a:solidFill>
                <a:schemeClr val="tx1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6150420" y="4653136"/>
            <a:ext cx="2526035" cy="64807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/>
                </a:solidFill>
              </a:rPr>
              <a:t>Polovina synů bude zdravých, druhá polovina budou hemofilici</a:t>
            </a:r>
            <a:endParaRPr lang="cs-CZ" sz="1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98021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Příklad 3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Jaká bude prognóza pro potomky ze sňatku bratrance a sestřenice, muž je hemofilik a žena  přenašečka hemofilie?</a:t>
            </a:r>
          </a:p>
          <a:p>
            <a:r>
              <a:rPr lang="cs-CZ" dirty="0"/>
              <a:t>U</a:t>
            </a:r>
            <a:r>
              <a:rPr lang="cs-CZ" dirty="0" smtClean="0"/>
              <a:t>dělejte si opět tabulku, dopředu můžete pravděpodobnost nemocných chlapců a dívek odhadnout. </a:t>
            </a:r>
          </a:p>
          <a:p>
            <a:r>
              <a:rPr lang="cs-CZ" dirty="0" smtClean="0"/>
              <a:t>(polovina synů i dcer bude nemocná hemofilií)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91397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Příklad 4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Přenašečka hemofilie očekává dítě se zdravým mužem. Prenatálním vyšetřením bylo zjištěno, že její plod bude mužského pohlaví. S jakou pravděpodobností se jim narodí zdravý syn? </a:t>
            </a:r>
          </a:p>
          <a:p>
            <a:r>
              <a:rPr lang="cs-CZ" dirty="0" smtClean="0"/>
              <a:t>Kdyby žena nepodstoupila prenatální vyšetření plodu a nevěděla, jestli se jim narodí chlapec či děvče, s jakou pravděpodobností může teď očekávat zdravé dítě (</a:t>
            </a:r>
            <a:r>
              <a:rPr lang="cs-CZ" dirty="0" err="1" smtClean="0"/>
              <a:t>fenotypicky</a:t>
            </a:r>
            <a:r>
              <a:rPr lang="cs-CZ" dirty="0" smtClean="0"/>
              <a:t> zdravé vzhledem k hemofilii)</a:t>
            </a:r>
          </a:p>
          <a:p>
            <a:r>
              <a:rPr lang="cs-CZ" dirty="0" smtClean="0"/>
              <a:t>(50%, 75%)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23823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Příklad 5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 rodině je syn hemofilik, dcera je zdravá a je homozygotní vzhledem k hemofilii. Jaké genotypy mohou mít jejich rodiče?</a:t>
            </a:r>
          </a:p>
          <a:p>
            <a:r>
              <a:rPr lang="cs-CZ" dirty="0" smtClean="0"/>
              <a:t>(otec zdravý, matka přenašečka hemofilie)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24813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mtClean="0"/>
              <a:t>Dědičnost vázaná na Y chromosom</a:t>
            </a: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Dědičně vázané vlastnosti se objevují pouze u mužů </a:t>
            </a:r>
          </a:p>
          <a:p>
            <a:pPr eaLnBrk="1" hangingPunct="1"/>
            <a:r>
              <a:rPr lang="cs-CZ" dirty="0" smtClean="0"/>
              <a:t>Jsou přímo přenášeny z otce na syna</a:t>
            </a:r>
          </a:p>
          <a:p>
            <a:pPr eaLnBrk="1" hangingPunct="1"/>
            <a:r>
              <a:rPr lang="cs-CZ" dirty="0" smtClean="0"/>
              <a:t>Každá tato vlastnost se projeví (muži jsou </a:t>
            </a:r>
            <a:r>
              <a:rPr lang="cs-CZ" i="1" dirty="0" err="1" smtClean="0"/>
              <a:t>hemizygotní</a:t>
            </a:r>
            <a:r>
              <a:rPr lang="cs-CZ" dirty="0" smtClean="0"/>
              <a:t> pro všechny geny na Y chromosomu)</a:t>
            </a:r>
          </a:p>
          <a:p>
            <a:pPr eaLnBrk="1" hangingPunct="1"/>
            <a:r>
              <a:rPr lang="cs-CZ" dirty="0" smtClean="0"/>
              <a:t>Např. gen účastnící se určení </a:t>
            </a:r>
            <a:r>
              <a:rPr lang="cs-CZ" i="1" dirty="0" smtClean="0"/>
              <a:t>maskulinity</a:t>
            </a:r>
            <a:r>
              <a:rPr lang="cs-CZ" dirty="0" smtClean="0"/>
              <a:t> ve vyvíjejícím se embryu</a:t>
            </a:r>
            <a:endParaRPr lang="en-GB" dirty="0" smtClean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1935373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0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0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9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Znaky pohlavně ovládané</a:t>
            </a:r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/>
              <a:t>V</a:t>
            </a:r>
            <a:r>
              <a:rPr lang="cs-CZ" sz="2400" dirty="0" smtClean="0"/>
              <a:t>lohy pro tyto znaky jsou obvykle lokalizovány na autozomech, avšak jejich projev je závislý na pohlaví</a:t>
            </a:r>
          </a:p>
          <a:p>
            <a:r>
              <a:rPr lang="cs-CZ" dirty="0"/>
              <a:t>P</a:t>
            </a:r>
            <a:r>
              <a:rPr lang="cs-CZ" sz="2400" dirty="0" smtClean="0"/>
              <a:t>říkladem jsou sekundární pohlavní znaky (např. charakteristické ochlupení)</a:t>
            </a:r>
          </a:p>
          <a:p>
            <a:r>
              <a:rPr lang="cs-CZ" dirty="0"/>
              <a:t>D</a:t>
            </a:r>
            <a:r>
              <a:rPr lang="cs-CZ" sz="2400" dirty="0" smtClean="0"/>
              <a:t>alším příkladem je předčasná plešatost podmíněná genem </a:t>
            </a:r>
            <a:r>
              <a:rPr lang="cs-CZ" sz="2400" b="1" dirty="0" smtClean="0"/>
              <a:t>P</a:t>
            </a:r>
            <a:r>
              <a:rPr lang="cs-CZ" sz="2400" dirty="0" smtClean="0"/>
              <a:t> (</a:t>
            </a:r>
            <a:r>
              <a:rPr lang="cs-CZ" sz="2400" dirty="0" err="1" smtClean="0"/>
              <a:t>alopécie</a:t>
            </a:r>
            <a:r>
              <a:rPr lang="cs-CZ" sz="2400" dirty="0" smtClean="0"/>
              <a:t>)</a:t>
            </a:r>
          </a:p>
          <a:p>
            <a:r>
              <a:rPr lang="cs-CZ" dirty="0"/>
              <a:t>U</a:t>
            </a:r>
            <a:r>
              <a:rPr lang="cs-CZ" sz="2400" dirty="0" smtClean="0"/>
              <a:t> mužů dochází k předčasnému plešatění při sestavě chromozomů </a:t>
            </a:r>
            <a:r>
              <a:rPr lang="cs-CZ" sz="2400" b="1" dirty="0" smtClean="0"/>
              <a:t>PP</a:t>
            </a:r>
            <a:r>
              <a:rPr lang="cs-CZ" sz="2400" dirty="0" smtClean="0"/>
              <a:t> a </a:t>
            </a:r>
            <a:r>
              <a:rPr lang="cs-CZ" sz="2400" b="1" dirty="0" smtClean="0"/>
              <a:t>Pp</a:t>
            </a:r>
            <a:r>
              <a:rPr lang="cs-CZ" sz="2400" dirty="0" smtClean="0"/>
              <a:t>, nepostižení jsou muži </a:t>
            </a:r>
            <a:r>
              <a:rPr lang="cs-CZ" sz="2400" b="1" dirty="0" smtClean="0"/>
              <a:t>pp</a:t>
            </a:r>
          </a:p>
          <a:p>
            <a:r>
              <a:rPr lang="cs-CZ" dirty="0"/>
              <a:t>U</a:t>
            </a:r>
            <a:r>
              <a:rPr lang="cs-CZ" sz="2400" dirty="0" smtClean="0"/>
              <a:t> žen ubývají předčasně vlasy jen u sestavy </a:t>
            </a:r>
            <a:r>
              <a:rPr lang="cs-CZ" sz="2400" b="1" dirty="0" smtClean="0"/>
              <a:t>PP</a:t>
            </a:r>
            <a:r>
              <a:rPr lang="cs-CZ" sz="2400" dirty="0" smtClean="0"/>
              <a:t>, u  </a:t>
            </a:r>
            <a:r>
              <a:rPr lang="cs-CZ" sz="2400" b="1" dirty="0" smtClean="0"/>
              <a:t>Pp</a:t>
            </a:r>
            <a:r>
              <a:rPr lang="cs-CZ" sz="2400" dirty="0" smtClean="0"/>
              <a:t> a </a:t>
            </a:r>
            <a:r>
              <a:rPr lang="cs-CZ" sz="2400" b="1" dirty="0" smtClean="0"/>
              <a:t>pp</a:t>
            </a:r>
            <a:r>
              <a:rPr lang="cs-CZ" sz="2400" dirty="0" smtClean="0"/>
              <a:t> k plešatění nedochází</a:t>
            </a:r>
          </a:p>
          <a:p>
            <a:r>
              <a:rPr lang="cs-CZ" sz="2400" dirty="0" smtClean="0"/>
              <a:t>(? vliv testosteronu)</a:t>
            </a:r>
          </a:p>
        </p:txBody>
      </p:sp>
    </p:spTree>
    <p:extLst>
      <p:ext uri="{BB962C8B-B14F-4D97-AF65-F5344CB8AC3E}">
        <p14:creationId xmlns:p14="http://schemas.microsoft.com/office/powerpoint/2010/main" xmlns="" val="3844299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4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4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14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14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14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14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Použitá literatura: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Kočárek, E.: Genetika, </a:t>
            </a:r>
            <a:r>
              <a:rPr lang="cs-CZ" dirty="0" err="1" smtClean="0"/>
              <a:t>Scientia</a:t>
            </a:r>
            <a:r>
              <a:rPr lang="cs-CZ" dirty="0" smtClean="0"/>
              <a:t>, Praha 2004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779845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1892</TotalTime>
  <Words>940</Words>
  <Application>Microsoft Office PowerPoint</Application>
  <PresentationFormat>Předvádění na obrazovce (4:3)</PresentationFormat>
  <Paragraphs>102</Paragraphs>
  <Slides>16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Austin</vt:lpstr>
      <vt:lpstr>Snímek 1</vt:lpstr>
      <vt:lpstr>Znaky vázané na pohlaví</vt:lpstr>
      <vt:lpstr>Gonosomálně dědičné choroby</vt:lpstr>
      <vt:lpstr>Hemofilie:</vt:lpstr>
      <vt:lpstr>Daltonismus:</vt:lpstr>
      <vt:lpstr>Svalové dystrofie:</vt:lpstr>
      <vt:lpstr>Syndrom fragilního X chromosomu:</vt:lpstr>
      <vt:lpstr>Příklad 1</vt:lpstr>
      <vt:lpstr>Řešení příkladu 1:</vt:lpstr>
      <vt:lpstr>Příklad 2</vt:lpstr>
      <vt:lpstr>Příklad 3</vt:lpstr>
      <vt:lpstr>Příklad 4</vt:lpstr>
      <vt:lpstr>Příklad 5</vt:lpstr>
      <vt:lpstr>Dědičnost vázaná na Y chromosom</vt:lpstr>
      <vt:lpstr>Znaky pohlavně ovládané</vt:lpstr>
      <vt:lpstr>Použitá literatura: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Znaky vázané na pohlaví</dc:title>
  <dc:creator>VPCEC3M1</dc:creator>
  <cp:lastModifiedBy>Dum</cp:lastModifiedBy>
  <cp:revision>15</cp:revision>
  <dcterms:created xsi:type="dcterms:W3CDTF">2013-05-14T18:24:52Z</dcterms:created>
  <dcterms:modified xsi:type="dcterms:W3CDTF">2014-02-16T18:23:37Z</dcterms:modified>
</cp:coreProperties>
</file>