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3" r:id="rId4"/>
    <p:sldId id="271" r:id="rId5"/>
    <p:sldId id="272" r:id="rId6"/>
    <p:sldId id="273" r:id="rId7"/>
    <p:sldId id="274" r:id="rId8"/>
    <p:sldId id="276" r:id="rId9"/>
    <p:sldId id="277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478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76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86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34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098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93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34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86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729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86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17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C0BB3-DF57-4304-9024-6A179E0F031D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F0595-B54D-424E-96B1-D8277809D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933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524287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3196755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VY_VLADIMIR_CELOUD_CESKA_LIT._1._POL._20._ST._MEZIVALECNA_POEZIE_NEZVAL_SEIFERT_BIEBL_PREZENTACE_06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Meziválečná česká poezie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– Nezval, Seifert, Biebl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25. 1. 2013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76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6496" y="1268760"/>
            <a:ext cx="6986976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poezie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Vybraní představitelé, umělecké směry</a:t>
            </a:r>
          </a:p>
          <a:p>
            <a:pPr algn="ctr"/>
            <a:r>
              <a:rPr lang="cs-CZ" sz="32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tendence </a:t>
            </a:r>
          </a:p>
          <a:p>
            <a:pPr algn="ctr"/>
            <a:endParaRPr lang="cs-CZ" sz="3200" b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Vítězslav Nezval 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Seifert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Konstantin Biebl</a:t>
            </a:r>
          </a:p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08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7776864" cy="81868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Vítězslav Nezval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* 1900 Biskoupky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† 1958 Praha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gymnázium v Třebíči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nedokončil práva, FF UK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1922 – vstup do Devětsilu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1934 – zakládá Skupinu</a:t>
            </a:r>
          </a:p>
          <a:p>
            <a:pPr>
              <a:lnSpc>
                <a:spcPct val="120000"/>
              </a:lnSpc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surrealistů v ČSR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1938 – rozpouští „Skupinu“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1948 – místopředseda Svazu čs. spisovatelů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1953 – jmenován národním umělcem</a:t>
            </a:r>
          </a:p>
          <a:p>
            <a:pPr>
              <a:lnSpc>
                <a:spcPct val="120000"/>
              </a:lnSpc>
            </a:pPr>
            <a:endParaRPr lang="cs-CZ" sz="3000" b="1" dirty="0">
              <a:solidFill>
                <a:srgbClr val="0070C0"/>
              </a:solidFill>
            </a:endParaRPr>
          </a:p>
          <a:p>
            <a:pPr>
              <a:lnSpc>
                <a:spcPct val="120000"/>
              </a:lnSpc>
            </a:pPr>
            <a:endParaRPr lang="cs-CZ" sz="3000" b="1" dirty="0">
              <a:solidFill>
                <a:srgbClr val="0070C0"/>
              </a:solidFill>
            </a:endParaRP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endParaRPr lang="cs-CZ" sz="30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6" name="Picture 2" descr="C:\Users\HP\Desktop\fotky dum\Soupault_and_Nezval_19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851" y="1124744"/>
            <a:ext cx="2600589" cy="355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4725144"/>
            <a:ext cx="26906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1: </a:t>
            </a:r>
            <a:r>
              <a:rPr lang="cs-CZ" sz="2000" b="1" dirty="0" smtClean="0"/>
              <a:t>V. Nezval vpravo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616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39233" cy="74687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</a:t>
            </a:r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její charakteristika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optimismus, chuť do života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tvůrčí lehkost, hravost, nezměrná fantazie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experimenty s básnickými formami i jazykem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stálý kontakt s evropskou avantgardou</a:t>
            </a:r>
          </a:p>
          <a:p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1. období – 20. léta – poetismus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Papoušek na motocyklu – manifest poetismu (1924)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Pantomima, Nápisy na hroby, Edison, Básně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noci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2. období – 30. léta 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Zpáteční lístek, Sbohem a šáteček</a:t>
            </a:r>
            <a:endParaRPr lang="cs-CZ" sz="3000" b="1" dirty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endParaRPr lang="cs-CZ" sz="3000" b="1" dirty="0" smtClean="0">
              <a:solidFill>
                <a:srgbClr val="0070C0"/>
              </a:solidFill>
            </a:endParaRPr>
          </a:p>
          <a:p>
            <a:endParaRPr lang="cs-CZ" sz="3000" b="1" dirty="0" smtClean="0">
              <a:solidFill>
                <a:srgbClr val="0070C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3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791192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9145016" cy="6529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Praha s prsty deště, Žena v množném čísle,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Absolutní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hrobař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(surrealismus)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52 hořkých balad věčného studenta Roberta Davida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Anička skřítek a Slaměný Hubert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– próza pro děti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3.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o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bdobí – okupace nacisty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Matka naděje, Pět minut za městem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Manon </a:t>
            </a:r>
            <a:r>
              <a:rPr lang="cs-CZ" sz="3000" b="1" dirty="0" err="1" smtClean="0">
                <a:ln w="11430"/>
                <a:solidFill>
                  <a:srgbClr val="C00000"/>
                </a:solidFill>
                <a:cs typeface="Times New Roman" pitchFamily="18" charset="0"/>
              </a:rPr>
              <a:t>Lescaut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– dramatizace románu abbé </a:t>
            </a:r>
            <a:r>
              <a:rPr lang="cs-CZ" sz="3000" b="1" dirty="0" err="1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Prévosta</a:t>
            </a: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4. období – po 2. světové válce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Stalin, Zpěv míru, Z domoviny, Chrpy a města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Dnes ještě zapadá slunce nad Atlantidou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- drama</a:t>
            </a:r>
          </a:p>
          <a:p>
            <a:pPr>
              <a:spcBef>
                <a:spcPts val="720"/>
              </a:spcBef>
            </a:pP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001760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260648"/>
            <a:ext cx="8856985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</a:t>
            </a:r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Seifert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* 1901 Praha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   †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1986 Praha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nedokončil gymnázium</a:t>
            </a:r>
          </a:p>
          <a:p>
            <a:pPr>
              <a:lnSpc>
                <a:spcPct val="120000"/>
              </a:lnSpc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→ novinář, redaktor</a:t>
            </a:r>
          </a:p>
          <a:p>
            <a:pPr>
              <a:lnSpc>
                <a:spcPct val="120000"/>
              </a:lnSpc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komunistických novin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představitel Devětsilu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1929 – opouští KSČ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od 1949 – spisovatel z povolání (několik odmlk)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1966 – jmenován národním umělcem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1984 – Nobelova cena za literaturu (převzala dcera)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endParaRPr lang="cs-CZ" sz="3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dirty="0"/>
          </a:p>
        </p:txBody>
      </p:sp>
      <p:pic>
        <p:nvPicPr>
          <p:cNvPr id="1026" name="Picture 2" descr="C:\Users\HP\Desktop\fotky dum\Jaroslav_Seifert_193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024" y="952762"/>
            <a:ext cx="4181475" cy="303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3" y="4005064"/>
            <a:ext cx="3600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2: </a:t>
            </a:r>
            <a:r>
              <a:rPr lang="cs-CZ" sz="2000" b="1" dirty="0" smtClean="0"/>
              <a:t>Jaroslav </a:t>
            </a:r>
            <a:r>
              <a:rPr lang="cs-CZ" sz="2000" b="1" dirty="0"/>
              <a:t>Seifert s dcerou Janou v roce 1931.</a:t>
            </a:r>
          </a:p>
        </p:txBody>
      </p:sp>
    </p:spTree>
    <p:extLst>
      <p:ext uri="{BB962C8B-B14F-4D97-AF65-F5344CB8AC3E}">
        <p14:creationId xmlns:p14="http://schemas.microsoft.com/office/powerpoint/2010/main" val="1939204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9001000" cy="746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a její charakteristika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velmi pestré inspirační zdroje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zpěvná, harmonizující poezie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představitel čisté lyrické poezie s pravidelným</a:t>
            </a:r>
          </a:p>
          <a:p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rýmem a rytmem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1. období – 20. léta –  proletářská tvorba a poetismus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rgbClr val="C00000"/>
                </a:solidFill>
              </a:rPr>
              <a:t>Město v slzách, Samá </a:t>
            </a:r>
            <a:r>
              <a:rPr lang="cs-CZ" sz="3000" b="1" dirty="0" smtClean="0">
                <a:solidFill>
                  <a:srgbClr val="C00000"/>
                </a:solidFill>
              </a:rPr>
              <a:t>láska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Na vlnách TSF, Slavík zpívá špatně, Poštovní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holub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2. období – 30. – 60. léta – čistá lyrika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Jablko z klína, Jaro, sbohem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(melancholie)</a:t>
            </a:r>
          </a:p>
          <a:p>
            <a:pPr>
              <a:spcBef>
                <a:spcPts val="720"/>
              </a:spcBef>
            </a:pPr>
            <a:endParaRPr lang="cs-CZ" sz="3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933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369664" cy="57938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Zhasněte světla, Vějíř Boženy Němcové,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Kamenný most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(ohrožení nacisty, okupace)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Píseň o Viktorce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Maminka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– jedna z jeho nejslavnějších sbírek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3.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o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bdobí – od 60. let – reflexivní poezie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Halleyova kometa, Odlévání zvonů,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Morový sloup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(zakázaná sbírka – verše z 1968 – 70 )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Deštník z </a:t>
            </a:r>
            <a:r>
              <a:rPr lang="cs-CZ" sz="3000" b="1" dirty="0" err="1" smtClean="0">
                <a:ln w="11430"/>
                <a:solidFill>
                  <a:srgbClr val="C00000"/>
                </a:solidFill>
                <a:cs typeface="Times New Roman" pitchFamily="18" charset="0"/>
              </a:rPr>
              <a:t>Piccadily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, Býti básníkem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(cenzura)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Všecky krásy světa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(vzpomínková próza)</a:t>
            </a:r>
          </a:p>
          <a:p>
            <a:pPr>
              <a:spcBef>
                <a:spcPts val="720"/>
              </a:spcBef>
            </a:pPr>
            <a:endParaRPr lang="cs-CZ" sz="3000" b="1" dirty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158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932336" cy="8699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Konstantin Biebl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* 1898 Slavětín u Loun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   †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1951 Praha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za 1. světové války raněn,</a:t>
            </a:r>
          </a:p>
          <a:p>
            <a:pPr>
              <a:lnSpc>
                <a:spcPct val="120000"/>
              </a:lnSpc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zajat, odsouzen k trestu smrti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význam. představitel Devětsilu </a:t>
            </a:r>
          </a:p>
          <a:p>
            <a:pPr>
              <a:lnSpc>
                <a:spcPct val="120000"/>
              </a:lnSpc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a Skupiny surrealistů ČSR</a:t>
            </a:r>
          </a:p>
          <a:p>
            <a:pPr marL="457200" indent="-45720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život ukončil sebevraždou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Poetismus – 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Zlatými </a:t>
            </a: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řetězy, S lodí, jež dováží čaj a kávu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Nový Ikaros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– předzvěst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surrealismu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Surrealismus –  </a:t>
            </a: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Nebe, peklo, ráj, Zrcadlo noci</a:t>
            </a:r>
            <a:endParaRPr lang="cs-CZ" sz="3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lnSpc>
                <a:spcPct val="120000"/>
              </a:lnSpc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endParaRPr lang="cs-CZ" sz="3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dirty="0"/>
          </a:p>
        </p:txBody>
      </p:sp>
      <p:pic>
        <p:nvPicPr>
          <p:cNvPr id="2050" name="Picture 2" descr="C:\Users\HP\Desktop\fotky dum\Konstantin_Biebel_19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35334"/>
            <a:ext cx="2272963" cy="309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3933056"/>
            <a:ext cx="29158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3: </a:t>
            </a:r>
            <a:r>
              <a:rPr lang="cs-CZ" sz="2000" b="1" dirty="0" smtClean="0"/>
              <a:t>Konstantin Biebl,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</a:t>
            </a:r>
            <a:r>
              <a:rPr lang="cs-CZ" sz="2000" b="1" dirty="0"/>
              <a:t>asi 1928</a:t>
            </a:r>
          </a:p>
          <a:p>
            <a:r>
              <a:rPr lang="cs-CZ" sz="2000" b="1" dirty="0" smtClean="0"/>
              <a:t>     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63664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12149"/>
            <a:ext cx="9217024" cy="68172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Který básnický směr Vítězslav Nezval vytvořil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prostředí Devětsilu?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 sdružení Nezval založil v roce 1934? </a:t>
            </a:r>
          </a:p>
          <a:p>
            <a:pPr>
              <a:lnSpc>
                <a:spcPct val="150000"/>
              </a:lnSpc>
            </a:pPr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jsou znaky Nezvalovy tvorby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se narodil Jaroslav Seifert?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ocenění obdržel v roce 1984?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tvorbě se Seifert věnoval ve 20. letech?                            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Kteří další významný autor psal v duchu poetismu </a:t>
            </a:r>
          </a:p>
          <a:p>
            <a:pPr>
              <a:lnSpc>
                <a:spcPct val="150000"/>
              </a:lnSpc>
            </a:pPr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0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surrealismu?</a:t>
            </a:r>
          </a:p>
          <a:p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20888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0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708920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7498969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5086925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140968"/>
            <a:ext cx="86409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 1: AUTOR </a:t>
            </a:r>
            <a:r>
              <a:rPr lang="cs-CZ" dirty="0"/>
              <a:t>NEZNÁMÝ.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http://commons.wikimedia.org/wiki/File:Soupault and Nezval </a:t>
            </a:r>
            <a:r>
              <a:rPr lang="cs-CZ" dirty="0" smtClean="0"/>
              <a:t>1928.jpg</a:t>
            </a:r>
          </a:p>
          <a:p>
            <a:r>
              <a:rPr lang="cs-CZ" dirty="0"/>
              <a:t>Obr </a:t>
            </a:r>
            <a:r>
              <a:rPr lang="cs-CZ" dirty="0" smtClean="0"/>
              <a:t>2: </a:t>
            </a:r>
            <a:r>
              <a:rPr lang="cs-CZ" dirty="0"/>
              <a:t>AUTOR NEZNÁMÝ.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</a:t>
            </a:r>
            <a:r>
              <a:rPr lang="cs-CZ" dirty="0" smtClean="0"/>
              <a:t>commons.wikimedia.org/wiki/File:</a:t>
            </a:r>
            <a:r>
              <a:rPr lang="cs-CZ" dirty="0"/>
              <a:t>Jaroslav Seifert 1931.jpg</a:t>
            </a:r>
            <a:r>
              <a:rPr lang="cs-CZ" dirty="0" smtClean="0"/>
              <a:t> </a:t>
            </a:r>
          </a:p>
          <a:p>
            <a:r>
              <a:rPr lang="cs-CZ" dirty="0"/>
              <a:t>Obr </a:t>
            </a:r>
            <a:r>
              <a:rPr lang="cs-CZ" dirty="0" smtClean="0"/>
              <a:t>3: </a:t>
            </a:r>
            <a:r>
              <a:rPr lang="cs-CZ" dirty="0"/>
              <a:t>AUTOR NEZNÁMÝ.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</a:t>
            </a:r>
            <a:r>
              <a:rPr lang="cs-CZ" dirty="0" smtClean="0"/>
              <a:t>commons.wikimedia.org/wiki/File:</a:t>
            </a:r>
            <a:r>
              <a:rPr lang="cs-CZ" dirty="0"/>
              <a:t>Konstantin </a:t>
            </a:r>
            <a:r>
              <a:rPr lang="cs-CZ" dirty="0" err="1"/>
              <a:t>Biebel</a:t>
            </a:r>
            <a:r>
              <a:rPr lang="cs-CZ" dirty="0"/>
              <a:t> 1928.jpg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467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931</Words>
  <Application>Microsoft Office PowerPoint</Application>
  <PresentationFormat>Předvádění na obrazovce (4:3)</PresentationFormat>
  <Paragraphs>144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41</cp:revision>
  <dcterms:created xsi:type="dcterms:W3CDTF">2013-06-01T16:51:26Z</dcterms:created>
  <dcterms:modified xsi:type="dcterms:W3CDTF">2014-02-01T17:18:41Z</dcterms:modified>
</cp:coreProperties>
</file>