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72" r:id="rId3"/>
    <p:sldId id="270" r:id="rId4"/>
    <p:sldId id="265" r:id="rId5"/>
    <p:sldId id="264" r:id="rId6"/>
    <p:sldId id="267" r:id="rId7"/>
    <p:sldId id="257" r:id="rId8"/>
    <p:sldId id="266" r:id="rId9"/>
    <p:sldId id="268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690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99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205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29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86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712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617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254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40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45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203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78201-EBBD-4605-B727-2C59CEB4D0AE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9D382-D0F6-4FE6-80A4-5473F9343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562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96295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05538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VY_VLADIMIR_CELOUD_CESKA_LIT._1._POL._20._ST._MEZIVALECNA_POEZIE_POETISMUS_SURREALISMUS_PREZENTACE_04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poezie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– poetismus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, surrealismus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20. 1. 2013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79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800" y="764704"/>
            <a:ext cx="6986976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poezie</a:t>
            </a:r>
          </a:p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Vybraní představitelé, umělecké směry</a:t>
            </a:r>
          </a:p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tendence</a:t>
            </a:r>
          </a:p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Poetismus a surrealismus </a:t>
            </a:r>
            <a:endParaRPr lang="cs-CZ" sz="32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Nezval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Seifert 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Konstantin Biebl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</a:t>
            </a:r>
            <a:r>
              <a:rPr lang="cs-CZ" sz="3200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Teige</a:t>
            </a:r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447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836712"/>
            <a:ext cx="8229600" cy="5001419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720"/>
              </a:spcBef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Devětsil </a:t>
            </a:r>
            <a:r>
              <a:rPr lang="cs-CZ" b="1" dirty="0" smtClean="0">
                <a:solidFill>
                  <a:srgbClr val="C00000"/>
                </a:solidFill>
              </a:rPr>
              <a:t>(Svaz moderní kultury Devětsil)</a:t>
            </a:r>
          </a:p>
          <a:p>
            <a:pPr marL="0" indent="0">
              <a:spcBef>
                <a:spcPts val="72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(název Devětsil – jarní bylina, údajně vymysleli bratři Čapkové)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s</a:t>
            </a:r>
            <a:r>
              <a:rPr lang="cs-CZ" b="1" dirty="0" smtClean="0">
                <a:solidFill>
                  <a:srgbClr val="C00000"/>
                </a:solidFill>
              </a:rPr>
              <a:t>družení levicových avantgardních umělců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5. 10. 1920 v Praze, (Revue Devětsilu – </a:t>
            </a:r>
            <a:r>
              <a:rPr lang="cs-CZ" b="1" dirty="0" err="1" smtClean="0">
                <a:solidFill>
                  <a:srgbClr val="C00000"/>
                </a:solidFill>
              </a:rPr>
              <a:t>ReD</a:t>
            </a:r>
            <a:r>
              <a:rPr lang="cs-CZ" b="1" dirty="0" smtClean="0">
                <a:solidFill>
                  <a:srgbClr val="C00000"/>
                </a:solidFill>
              </a:rPr>
              <a:t>)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V. Vančura, K. </a:t>
            </a:r>
            <a:r>
              <a:rPr lang="cs-CZ" b="1" dirty="0" err="1" smtClean="0">
                <a:solidFill>
                  <a:srgbClr val="C00000"/>
                </a:solidFill>
              </a:rPr>
              <a:t>Teige</a:t>
            </a:r>
            <a:r>
              <a:rPr lang="cs-CZ" b="1" dirty="0" smtClean="0">
                <a:solidFill>
                  <a:srgbClr val="C00000"/>
                </a:solidFill>
              </a:rPr>
              <a:t>, J. Seifert…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prvotní orientace – proletářské umění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následné odmítání ideologizované tvorby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umělecká avantgarda – poetismus </a:t>
            </a:r>
          </a:p>
          <a:p>
            <a:pPr>
              <a:spcBef>
                <a:spcPts val="720"/>
              </a:spcBef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na protest odcházejí J. Wolker, A. M. Píša (1923)</a:t>
            </a:r>
          </a:p>
          <a:p>
            <a:pPr marL="0" indent="0">
              <a:spcBef>
                <a:spcPts val="720"/>
              </a:spcBef>
              <a:buNone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89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9139"/>
            <a:ext cx="8784976" cy="7366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Poetismus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tvůrce V. Nezval – vychází  z tvorby G. </a:t>
            </a:r>
            <a:r>
              <a:rPr lang="cs-CZ" sz="3000" b="1" dirty="0" err="1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Apollinaira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Devětsil (1924) 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inspirace velkoměstem, technickým pokrokem,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 cestováním, exotikou, cirkusem, jazzem…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hledá nové výrazové prostředky, odmítá zavedené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častá asonance jako spojnice asociací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odmítá rozum a logiku, staví na spontánní fantazii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hra se slovy – asociační řetězec představ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000" b="1" dirty="0" smtClean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apolitičnost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000" dirty="0"/>
          </a:p>
          <a:p>
            <a:endParaRPr lang="cs-CZ" sz="3200" dirty="0"/>
          </a:p>
        </p:txBody>
      </p:sp>
      <p:sp>
        <p:nvSpPr>
          <p:cNvPr id="3" name="Ovál 2"/>
          <p:cNvSpPr/>
          <p:nvPr/>
        </p:nvSpPr>
        <p:spPr>
          <a:xfrm>
            <a:off x="4700242" y="5380804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646658" y="5351629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55348" y="5352718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78403" y="5351629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04526" y="5366761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928971" y="5352718"/>
            <a:ext cx="48888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6" idx="6"/>
            <a:endCxn id="4" idx="2"/>
          </p:cNvCxnSpPr>
          <p:nvPr/>
        </p:nvCxnSpPr>
        <p:spPr>
          <a:xfrm>
            <a:off x="1367292" y="5580229"/>
            <a:ext cx="27936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6"/>
            <a:endCxn id="5" idx="2"/>
          </p:cNvCxnSpPr>
          <p:nvPr/>
        </p:nvCxnSpPr>
        <p:spPr>
          <a:xfrm>
            <a:off x="2135547" y="5580229"/>
            <a:ext cx="319801" cy="1089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699792" y="5581318"/>
            <a:ext cx="765023" cy="55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666116" y="5580773"/>
            <a:ext cx="42116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6"/>
          </p:cNvCxnSpPr>
          <p:nvPr/>
        </p:nvCxnSpPr>
        <p:spPr>
          <a:xfrm flipV="1">
            <a:off x="4417860" y="5580230"/>
            <a:ext cx="648072" cy="108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18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1383" y="836712"/>
            <a:ext cx="7759049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Vítězslav Nezval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Abeceda (Pantomima)</a:t>
            </a:r>
          </a:p>
          <a:p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nazváno buď prostou chatrčí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Ó palmy přeneste svůj rovník nad Vltavu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Šnek má svůj prostý dům z nějž růžky vystrčí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a člověk neví kam by složil hlavu 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/>
              <a:t>PŘÍBORSKÁ, Olga a Vlastimil JEŽEK. </a:t>
            </a:r>
            <a:r>
              <a:rPr lang="cs-CZ" sz="1600" i="1" dirty="0"/>
              <a:t>Čítanka české a slovenské literatury pro 3. ročník středních škol</a:t>
            </a:r>
            <a:r>
              <a:rPr lang="cs-CZ" sz="1600" dirty="0"/>
              <a:t>. dotisk 1. vydání. Praha: Fortuna, 1992, s. 30. ISBN 80-85298-62-7.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100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39233" cy="57118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</a:t>
            </a: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Nezval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Papoušek na motocyklu – manifest poetismu (1924)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Pantomima, Nápisy na hroby, Edison, Básně noci</a:t>
            </a:r>
          </a:p>
          <a:p>
            <a:endParaRPr lang="cs-CZ" sz="2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</a:t>
            </a:r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Seifert </a:t>
            </a:r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Na vlnách TSF, Slavík zpívá špatně, Poštovní holub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Konstantin </a:t>
            </a: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Biebl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Zlatými řetězy, S lodí, jež dováží čaj a kávu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Nový Ikaros – předzvěst surrealismu</a:t>
            </a:r>
          </a:p>
          <a:p>
            <a:endParaRPr lang="cs-CZ" sz="32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42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5610" y="224503"/>
            <a:ext cx="8791937" cy="5027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Surrealismus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André Breton – Manifest  surrealismu (1924)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vliv psychoanalýzy Sigmunda Freuda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obrazotvornost, nepravděpodobnost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potírání veškerých pravidel (rým, rytmus…)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motivy vycházejí z podvědomí bez předběžného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plánu a zřejmých souvislostí →surrealistický objekt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→ vznik nových a překvapivých souvislostí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100051" y="2971800"/>
                <a:ext cx="4315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0051" y="2971800"/>
                <a:ext cx="431528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Vývojový diagram: spojnice 7"/>
          <p:cNvSpPr/>
          <p:nvPr/>
        </p:nvSpPr>
        <p:spPr>
          <a:xfrm>
            <a:off x="2834421" y="48931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3256723" y="588178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5461248" y="51714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3647555" y="4942809"/>
            <a:ext cx="457200" cy="40754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Vývojový diagram: spojnice 11"/>
          <p:cNvSpPr/>
          <p:nvPr/>
        </p:nvSpPr>
        <p:spPr>
          <a:xfrm>
            <a:off x="2377221" y="613726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 rot="1617702">
            <a:off x="4162444" y="611038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4267911" y="540000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Vývojový diagram: spojnice 14"/>
          <p:cNvSpPr/>
          <p:nvPr/>
        </p:nvSpPr>
        <p:spPr>
          <a:xfrm>
            <a:off x="5121039" y="611038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4613778" y="470624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2148621" y="53503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9" name="Přímá spojnice 18"/>
          <p:cNvCxnSpPr>
            <a:stCxn id="8" idx="6"/>
            <a:endCxn id="11" idx="2"/>
          </p:cNvCxnSpPr>
          <p:nvPr/>
        </p:nvCxnSpPr>
        <p:spPr>
          <a:xfrm>
            <a:off x="3291621" y="5121756"/>
            <a:ext cx="355934" cy="2482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1" idx="4"/>
          </p:cNvCxnSpPr>
          <p:nvPr/>
        </p:nvCxnSpPr>
        <p:spPr>
          <a:xfrm flipV="1">
            <a:off x="3485323" y="5350356"/>
            <a:ext cx="390832" cy="68123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2377221" y="5628609"/>
            <a:ext cx="2119290" cy="6236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 flipV="1">
            <a:off x="2377221" y="5690972"/>
            <a:ext cx="228600" cy="674889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9" idx="6"/>
            <a:endCxn id="13" idx="2"/>
          </p:cNvCxnSpPr>
          <p:nvPr/>
        </p:nvCxnSpPr>
        <p:spPr>
          <a:xfrm>
            <a:off x="3713923" y="6110389"/>
            <a:ext cx="473368" cy="12495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349639" y="5400009"/>
            <a:ext cx="340209" cy="93898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endCxn id="16" idx="3"/>
          </p:cNvCxnSpPr>
          <p:nvPr/>
        </p:nvCxnSpPr>
        <p:spPr>
          <a:xfrm flipV="1">
            <a:off x="4496511" y="5096488"/>
            <a:ext cx="184222" cy="48246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endCxn id="14" idx="5"/>
          </p:cNvCxnSpPr>
          <p:nvPr/>
        </p:nvCxnSpPr>
        <p:spPr>
          <a:xfrm flipH="1" flipV="1">
            <a:off x="4658156" y="5790254"/>
            <a:ext cx="691483" cy="54873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endCxn id="10" idx="3"/>
          </p:cNvCxnSpPr>
          <p:nvPr/>
        </p:nvCxnSpPr>
        <p:spPr>
          <a:xfrm flipV="1">
            <a:off x="4391044" y="5561654"/>
            <a:ext cx="1137159" cy="77733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endCxn id="9" idx="1"/>
          </p:cNvCxnSpPr>
          <p:nvPr/>
        </p:nvCxnSpPr>
        <p:spPr>
          <a:xfrm>
            <a:off x="3063021" y="5171409"/>
            <a:ext cx="260657" cy="77733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>
            <a:endCxn id="11" idx="5"/>
          </p:cNvCxnSpPr>
          <p:nvPr/>
        </p:nvCxnSpPr>
        <p:spPr>
          <a:xfrm flipH="1" flipV="1">
            <a:off x="4037800" y="5290672"/>
            <a:ext cx="458711" cy="33793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1883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7640" y="548680"/>
            <a:ext cx="735680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Vítězslav Nezval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Praha s prsty deště (Město věží)</a:t>
            </a:r>
          </a:p>
          <a:p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Stověžatá Praho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prsty všech svatých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prsty klamných přísah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prsty ohně a krupice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prsty hudebníka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oslnivými prsty naznak ležících žen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 prsty dotýkajícími se hvězd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Na počítadle noci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...</a:t>
            </a:r>
          </a:p>
          <a:p>
            <a:endParaRPr lang="cs-CZ" sz="1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600" dirty="0"/>
              <a:t>BAUER, Alois a Jana VRAJOVÁ. </a:t>
            </a:r>
            <a:r>
              <a:rPr lang="cs-CZ" sz="1600" i="1" dirty="0"/>
              <a:t>Čítanka 2 pro 3. a 4. ročník středních škol</a:t>
            </a:r>
            <a:r>
              <a:rPr lang="cs-CZ" sz="1600" dirty="0"/>
              <a:t>. 1. vydání. Olomouc: </a:t>
            </a:r>
            <a:r>
              <a:rPr lang="cs-CZ" sz="1600" dirty="0" err="1"/>
              <a:t>Rubico</a:t>
            </a:r>
            <a:r>
              <a:rPr lang="cs-CZ" sz="1600" dirty="0"/>
              <a:t>, 2003, s. 51. ISBN 80-7346-002-5.</a:t>
            </a: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235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6244" y="692696"/>
            <a:ext cx="7423571" cy="53732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1934 – Skupina surrealistů v ČSR </a:t>
            </a:r>
          </a:p>
          <a:p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(běžněji Surrealistická skupina)</a:t>
            </a:r>
          </a:p>
          <a:p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V. Nezval, K. </a:t>
            </a:r>
            <a:r>
              <a:rPr lang="cs-CZ" sz="3200" b="1" dirty="0" err="1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Teige</a:t>
            </a: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, K. Biebl, J. </a:t>
            </a:r>
            <a:r>
              <a:rPr lang="cs-CZ" sz="3200" b="1" dirty="0" err="1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Honzl</a:t>
            </a: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… </a:t>
            </a:r>
          </a:p>
          <a:p>
            <a:endParaRPr lang="cs-CZ" sz="20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Vítězslav Nezval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Praha s prsty deště, Žena v množném čísle,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Absolutní hrobař</a:t>
            </a:r>
          </a:p>
          <a:p>
            <a:endParaRPr lang="cs-CZ" sz="20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Konstantin Biebl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Nebe, peklo, ráj, Zrcadlo noci</a:t>
            </a:r>
            <a:endParaRPr lang="cs-CZ" sz="3200" b="1" dirty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357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12149"/>
            <a:ext cx="842493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 čeho vycházel poetismus?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Čím se poetismus inspiroval?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asociační řetězec?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je autorem poetismu?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je ideovým tvůrcem surrealismu?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Která psychologická metoda ovlivnila vznik surrealismu?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Vysvětli pojem „surrealistický objekt“.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 vznikla Skupina surrealistů v ČSR?</a:t>
            </a:r>
          </a:p>
          <a:p>
            <a:pPr>
              <a:lnSpc>
                <a:spcPct val="150000"/>
              </a:lnSpc>
            </a:pPr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6470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0184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62031" y="3861048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44339" y="6086581"/>
            <a:ext cx="7509107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4653136"/>
            <a:ext cx="7542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</p:spTree>
    <p:extLst>
      <p:ext uri="{BB962C8B-B14F-4D97-AF65-F5344CB8AC3E}">
        <p14:creationId xmlns:p14="http://schemas.microsoft.com/office/powerpoint/2010/main" val="129392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713</Words>
  <Application>Microsoft Office PowerPoint</Application>
  <PresentationFormat>Předvádění na obrazovce (4:3)</PresentationFormat>
  <Paragraphs>121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Cambria Math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38</cp:revision>
  <dcterms:created xsi:type="dcterms:W3CDTF">2013-06-01T18:28:22Z</dcterms:created>
  <dcterms:modified xsi:type="dcterms:W3CDTF">2014-02-01T17:20:05Z</dcterms:modified>
</cp:coreProperties>
</file>