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60" r:id="rId3"/>
    <p:sldId id="257" r:id="rId4"/>
    <p:sldId id="261" r:id="rId5"/>
    <p:sldId id="262" r:id="rId6"/>
    <p:sldId id="263" r:id="rId7"/>
    <p:sldId id="265" r:id="rId8"/>
    <p:sldId id="266" r:id="rId9"/>
    <p:sldId id="267" r:id="rId10"/>
    <p:sldId id="26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12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2281BC-F534-49AC-8E48-8D13A8A5BAF3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8B71EE-D713-4493-9670-4FA2388E3F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866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C8349-0D07-4C5C-AFE6-8425D3E9B6B3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C3454-433E-4EFA-BE46-7DDD9AA329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864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C8349-0D07-4C5C-AFE6-8425D3E9B6B3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C3454-433E-4EFA-BE46-7DDD9AA329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850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C8349-0D07-4C5C-AFE6-8425D3E9B6B3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C3454-433E-4EFA-BE46-7DDD9AA329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756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C8349-0D07-4C5C-AFE6-8425D3E9B6B3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C3454-433E-4EFA-BE46-7DDD9AA329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6141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C8349-0D07-4C5C-AFE6-8425D3E9B6B3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C3454-433E-4EFA-BE46-7DDD9AA329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695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C8349-0D07-4C5C-AFE6-8425D3E9B6B3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C3454-433E-4EFA-BE46-7DDD9AA329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201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C8349-0D07-4C5C-AFE6-8425D3E9B6B3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C3454-433E-4EFA-BE46-7DDD9AA329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05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C8349-0D07-4C5C-AFE6-8425D3E9B6B3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C3454-433E-4EFA-BE46-7DDD9AA329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885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C8349-0D07-4C5C-AFE6-8425D3E9B6B3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C3454-433E-4EFA-BE46-7DDD9AA329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640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C8349-0D07-4C5C-AFE6-8425D3E9B6B3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C3454-433E-4EFA-BE46-7DDD9AA329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27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C8349-0D07-4C5C-AFE6-8425D3E9B6B3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C3454-433E-4EFA-BE46-7DDD9AA329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0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4C8349-0D07-4C5C-AFE6-8425D3E9B6B3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0C3454-433E-4EFA-BE46-7DDD9AA329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255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755576" y="524287"/>
            <a:ext cx="7272808" cy="240065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Česká literatura 1. poloviny 20. století</a:t>
            </a:r>
          </a:p>
          <a:p>
            <a:pPr algn="ctr"/>
            <a:endParaRPr lang="cs-CZ" sz="1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Meziválečná česká literatura</a:t>
            </a:r>
          </a:p>
          <a:p>
            <a:pPr algn="ctr"/>
            <a:endParaRPr lang="cs-CZ" sz="32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54033"/>
              </p:ext>
            </p:extLst>
          </p:nvPr>
        </p:nvGraphicFramePr>
        <p:xfrm>
          <a:off x="1047040" y="2132856"/>
          <a:ext cx="6792416" cy="37346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VY_VLADIMIR_CELOUD_CESKA_LIT._1._POL._20._ST._MEZIVALECNA_PROZA_DEMOKRATICKY_PROUD_PREZENTACE_10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Jazykové vzdělávání a komunikace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Česká literatura 1. poloviny 20. století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Meziválečná česká  próza – demokratický proud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Mgr. Vladimír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Čeloud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20. 2. 2013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se základním přehledem podmínek, které utvářely českou společnost po skončení I. světové války a které napomohly vzniku nových směrů a proudů.  Vyučujicí může využít  konkrétní snímky dle aktuální potřeby.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8948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12901" y="1268760"/>
            <a:ext cx="6554167" cy="49552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Meziválečná česká próza</a:t>
            </a:r>
          </a:p>
          <a:p>
            <a:pPr algn="ctr"/>
            <a:endParaRPr lang="cs-CZ" sz="2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Vybrané umělecké směry a tendence</a:t>
            </a:r>
            <a:br>
              <a:rPr lang="cs-CZ" sz="3200" b="1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Demokratický proud</a:t>
            </a:r>
            <a:endParaRPr lang="cs-CZ" sz="3200" b="1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000" b="1" dirty="0" smtClean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Čapek</a:t>
            </a: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Josef Čapek</a:t>
            </a: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Poláček</a:t>
            </a: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Eduard Bass</a:t>
            </a:r>
          </a:p>
          <a:p>
            <a:pPr algn="ctr"/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399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95536" y="597450"/>
            <a:ext cx="8334912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Čapek</a:t>
            </a:r>
          </a:p>
          <a:p>
            <a:endParaRPr lang="cs-CZ" sz="2000" b="1" dirty="0" smtClean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* 1890 Malé Svatoňovice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† 1938 Praha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gymnázium HK, Brno, Praha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FF Praha, Berlín, Paříž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časté cesty do ciziny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1917 – 1920 Národní listy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od 1921 Lidové noviny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manželka herečka Olga Scheinpflugová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zakladatel a předseda čs. pobočky </a:t>
            </a:r>
            <a:r>
              <a:rPr lang="cs-CZ" sz="3000" b="1" dirty="0" err="1" smtClean="0">
                <a:solidFill>
                  <a:schemeClr val="accent1">
                    <a:lumMod val="75000"/>
                  </a:schemeClr>
                </a:solidFill>
              </a:rPr>
              <a:t>P.E.N.Clubu</a:t>
            </a: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1938 – kandidát na Nobelovu cenu za literaturu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endParaRPr lang="cs-CZ" sz="30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1026" name="Picture 2" descr="C:\Users\HP\Desktop\fotky dum\Karel-cap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5440" y="537339"/>
            <a:ext cx="2667000" cy="379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560684" y="4325034"/>
            <a:ext cx="21157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1: </a:t>
            </a:r>
            <a:r>
              <a:rPr lang="cs-CZ" sz="2000" b="1" dirty="0" smtClean="0"/>
              <a:t>Karel Čapek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207473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820472" cy="5593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Výběr z tvorby a její charakteristika:</a:t>
            </a:r>
          </a:p>
          <a:p>
            <a:endParaRPr lang="cs-CZ" sz="2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výrazně přispěl k rozvoji fejetonu, sloupku…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tx2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schopnost vnímat nejobyčejnější věci kolem sebe</a:t>
            </a:r>
          </a:p>
          <a:p>
            <a:r>
              <a:rPr lang="cs-CZ" sz="3000" b="1" dirty="0" smtClean="0">
                <a:solidFill>
                  <a:schemeClr val="tx2"/>
                </a:solidFill>
              </a:rPr>
              <a:t>      i sdělovat vážné společenské a filozofické otázky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tx2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představitel pragmatismu, vizionář…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tx2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moderní pohádky nemají vyloženě zlou postavu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tx2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hravá práce s jazykem (synonyma, novotvary…)</a:t>
            </a:r>
          </a:p>
          <a:p>
            <a:endParaRPr lang="cs-CZ" sz="2000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tx2"/>
                </a:solidFill>
              </a:rPr>
              <a:t>Dramatická tvorba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Loupežník, R.U.R., Věc </a:t>
            </a:r>
            <a:r>
              <a:rPr lang="cs-CZ" sz="3000" b="1" dirty="0" err="1" smtClean="0">
                <a:ln w="11430"/>
                <a:solidFill>
                  <a:srgbClr val="C00000"/>
                </a:solidFill>
                <a:cs typeface="Times New Roman" pitchFamily="18" charset="0"/>
              </a:rPr>
              <a:t>Makropulos</a:t>
            </a: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, Ze života hmyzu,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Adam stvořitel, Bílá nemoc, Matka</a:t>
            </a:r>
          </a:p>
        </p:txBody>
      </p:sp>
    </p:spTree>
    <p:extLst>
      <p:ext uri="{BB962C8B-B14F-4D97-AF65-F5344CB8AC3E}">
        <p14:creationId xmlns:p14="http://schemas.microsoft.com/office/powerpoint/2010/main" val="1148436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698600" cy="74481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tx2"/>
                </a:solidFill>
              </a:rPr>
              <a:t>Románová tvorba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rgbClr val="C00000"/>
                </a:solidFill>
              </a:rPr>
              <a:t>Továrna na absolutno, Krakatit, Válka s mloky</a:t>
            </a:r>
            <a:endParaRPr lang="cs-CZ" sz="3000" b="1" dirty="0" smtClean="0">
              <a:ln w="11430"/>
              <a:solidFill>
                <a:srgbClr val="C00000"/>
              </a:solidFill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r>
              <a:rPr lang="cs-CZ" sz="3000" b="1" dirty="0" err="1" smtClean="0">
                <a:ln w="11430"/>
                <a:solidFill>
                  <a:srgbClr val="C00000"/>
                </a:solidFill>
                <a:cs typeface="Times New Roman" pitchFamily="18" charset="0"/>
              </a:rPr>
              <a:t>Hordubal</a:t>
            </a: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, Povětroň, Obyčejný život - </a:t>
            </a:r>
            <a:r>
              <a:rPr lang="cs-CZ" sz="3000" b="1" dirty="0" smtClean="0">
                <a:ln w="11430"/>
                <a:solidFill>
                  <a:schemeClr val="tx2"/>
                </a:solidFill>
                <a:cs typeface="Times New Roman" pitchFamily="18" charset="0"/>
              </a:rPr>
              <a:t>noetická trilogie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tx2"/>
                </a:solidFill>
                <a:cs typeface="Times New Roman" pitchFamily="18" charset="0"/>
              </a:rPr>
              <a:t>Novinová tvorba, drobné prozaické útvary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Italské listy, Anglické listy, Obrázky z Holandska,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Výlet do Španěl, Cesta na sever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Zahradníkův rok, Jak se co dělá, Měl jsem psa a kočku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Boží muka, Trapné povídky, Povídky z jedné kapsy,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Povídky z druhé kapsy, Hovory s T. G. Masarykem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tx2"/>
                </a:solidFill>
                <a:cs typeface="Times New Roman" pitchFamily="18" charset="0"/>
              </a:rPr>
              <a:t>Tvorba pro děti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Devatero pohádek…, Dášeňka čili Život štěněte</a:t>
            </a:r>
          </a:p>
          <a:p>
            <a:pPr>
              <a:spcBef>
                <a:spcPts val="720"/>
              </a:spcBef>
            </a:pPr>
            <a:endParaRPr lang="cs-CZ" sz="3000" b="1" dirty="0" smtClean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endParaRPr lang="cs-CZ" sz="3000" b="1" dirty="0" smtClean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822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4230"/>
            <a:ext cx="7560840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Josef Čapek</a:t>
            </a:r>
          </a:p>
          <a:p>
            <a:endParaRPr lang="cs-CZ" sz="16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tx2"/>
                </a:solidFill>
              </a:rPr>
              <a:t>    * 1887 Hronov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tx2"/>
                </a:solidFill>
              </a:rPr>
              <a:t>    † 1945 koncentrační </a:t>
            </a:r>
          </a:p>
          <a:p>
            <a:r>
              <a:rPr lang="cs-CZ" sz="3000" b="1" dirty="0">
                <a:solidFill>
                  <a:schemeClr val="tx2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                   tábor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tx2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především výtvarník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tx2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některé práce napsal  </a:t>
            </a:r>
          </a:p>
          <a:p>
            <a:r>
              <a:rPr lang="cs-CZ" sz="3000" b="1" dirty="0">
                <a:solidFill>
                  <a:schemeClr val="tx2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     se svým bratrem </a:t>
            </a:r>
            <a:r>
              <a:rPr lang="cs-CZ" sz="3000" b="1" dirty="0" smtClean="0">
                <a:solidFill>
                  <a:srgbClr val="C00000"/>
                </a:solidFill>
              </a:rPr>
              <a:t>(Krakonošova zahrada,</a:t>
            </a:r>
          </a:p>
          <a:p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</a:t>
            </a:r>
            <a:r>
              <a:rPr lang="cs-CZ" sz="3000" b="1" dirty="0" smtClean="0">
                <a:solidFill>
                  <a:srgbClr val="C00000"/>
                </a:solidFill>
              </a:rPr>
              <a:t>Ze života hmyzu, Adam stvořitel)</a:t>
            </a:r>
          </a:p>
          <a:p>
            <a:pPr>
              <a:lnSpc>
                <a:spcPct val="120000"/>
              </a:lnSpc>
            </a:pPr>
            <a:r>
              <a:rPr lang="cs-CZ" sz="3000" b="1" dirty="0" smtClean="0">
                <a:solidFill>
                  <a:schemeClr val="tx2"/>
                </a:solidFill>
              </a:rPr>
              <a:t>Vlastní tvorba</a:t>
            </a:r>
          </a:p>
          <a:p>
            <a:pPr>
              <a:lnSpc>
                <a:spcPct val="120000"/>
              </a:lnSpc>
            </a:pPr>
            <a:r>
              <a:rPr lang="cs-CZ" sz="3000" b="1" dirty="0" smtClean="0">
                <a:solidFill>
                  <a:srgbClr val="C00000"/>
                </a:solidFill>
              </a:rPr>
              <a:t>Stín kapradiny, Umění přírodních národů,</a:t>
            </a:r>
          </a:p>
          <a:p>
            <a:pPr>
              <a:lnSpc>
                <a:spcPct val="120000"/>
              </a:lnSpc>
            </a:pPr>
            <a:r>
              <a:rPr lang="cs-CZ" sz="3000" b="1" dirty="0" smtClean="0">
                <a:solidFill>
                  <a:srgbClr val="C00000"/>
                </a:solidFill>
              </a:rPr>
              <a:t>Povídání o pejskovi a kočičce </a:t>
            </a:r>
            <a:r>
              <a:rPr lang="cs-CZ" sz="3000" b="1" dirty="0" smtClean="0">
                <a:solidFill>
                  <a:schemeClr val="tx2"/>
                </a:solidFill>
              </a:rPr>
              <a:t>– vlastní ilustrace</a:t>
            </a:r>
          </a:p>
          <a:p>
            <a:pPr>
              <a:lnSpc>
                <a:spcPct val="120000"/>
              </a:lnSpc>
            </a:pP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2050" name="Picture 2" descr="C:\Users\HP\Desktop\fotky dum\768px-Karel_Josef_Capkovi_radi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5622" y="404665"/>
            <a:ext cx="3778825" cy="2952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16016" y="3316922"/>
            <a:ext cx="4320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2:  </a:t>
            </a:r>
            <a:r>
              <a:rPr lang="cs-CZ" sz="2000" b="1" dirty="0" smtClean="0">
                <a:effectLst/>
              </a:rPr>
              <a:t>S bratrem Karlem nad rádiem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296221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424936" cy="7558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Poláček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tx2"/>
                </a:solidFill>
              </a:rPr>
              <a:t>    * 1892 Rychnov nad Kněžnou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tx2"/>
                </a:solidFill>
              </a:rPr>
              <a:t>    † 1944 koncentrační tábor Osvětim/Dora 1945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tx2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vystudoval gymnázium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tx2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soudničkář a fejetonista Lidových novin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tx2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židovský původ → Terezín → Osvětim</a:t>
            </a:r>
          </a:p>
          <a:p>
            <a:pPr>
              <a:lnSpc>
                <a:spcPct val="120000"/>
              </a:lnSpc>
            </a:pPr>
            <a:r>
              <a:rPr lang="cs-CZ" sz="3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Výběr z tvorby a její charakteristika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tx2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vynikající vypravěč s inteligentním humorem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tx2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ostrý až nesmiřitelný satirik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tx2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je považován za tvůrce sloupku</a:t>
            </a:r>
            <a:endParaRPr lang="cs-CZ" sz="3000" b="1" dirty="0">
              <a:solidFill>
                <a:schemeClr val="tx2"/>
              </a:solidFill>
            </a:endParaRPr>
          </a:p>
          <a:p>
            <a:pPr>
              <a:lnSpc>
                <a:spcPct val="120000"/>
              </a:lnSpc>
            </a:pPr>
            <a:endParaRPr lang="cs-CZ" sz="3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20000"/>
              </a:lnSpc>
            </a:pP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20000"/>
              </a:lnSpc>
            </a:pP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838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640379" cy="63453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tx2"/>
                </a:solidFill>
              </a:rPr>
              <a:t>Humoristická próza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rgbClr val="C00000"/>
                </a:solidFill>
              </a:rPr>
              <a:t>Muži v ofsajdu, Hostinec U kamenného stolu,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rgbClr val="C00000"/>
                </a:solidFill>
              </a:rPr>
              <a:t>Hráči, </a:t>
            </a:r>
            <a:r>
              <a:rPr lang="cs-CZ" sz="3000" b="1" dirty="0" err="1" smtClean="0">
                <a:solidFill>
                  <a:srgbClr val="C00000"/>
                </a:solidFill>
              </a:rPr>
              <a:t>Michelup</a:t>
            </a:r>
            <a:r>
              <a:rPr lang="cs-CZ" sz="3000" b="1" dirty="0" smtClean="0">
                <a:solidFill>
                  <a:srgbClr val="C00000"/>
                </a:solidFill>
              </a:rPr>
              <a:t> a motocykl, Židovské anekdoty</a:t>
            </a:r>
            <a:endParaRPr lang="cs-CZ" sz="3000" b="1" dirty="0" smtClean="0">
              <a:ln w="11430"/>
              <a:solidFill>
                <a:srgbClr val="C00000"/>
              </a:solidFill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tx2"/>
                </a:solidFill>
                <a:cs typeface="Times New Roman" pitchFamily="18" charset="0"/>
              </a:rPr>
              <a:t>Další tvorba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Dům na předměstí, Hlavní přelíčení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pentalogie: </a:t>
            </a: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Okresní město, Hrdinové táhnou do boje,</a:t>
            </a:r>
            <a:endParaRPr lang="cs-CZ" sz="3000" b="1" dirty="0" smtClean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Podzemní město, Vyprodáno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tx2"/>
                </a:solidFill>
                <a:cs typeface="Times New Roman" pitchFamily="18" charset="0"/>
              </a:rPr>
              <a:t>(5. díl jen torzo)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tx2"/>
                </a:solidFill>
                <a:cs typeface="Times New Roman" pitchFamily="18" charset="0"/>
              </a:rPr>
              <a:t>Tvorba pro děti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rgbClr val="C00000"/>
                </a:solidFill>
                <a:cs typeface="Times New Roman" pitchFamily="18" charset="0"/>
              </a:rPr>
              <a:t>Bylo nás </a:t>
            </a: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pět </a:t>
            </a:r>
            <a:r>
              <a:rPr lang="cs-CZ" sz="3000" b="1" dirty="0" smtClean="0">
                <a:ln w="11430"/>
                <a:solidFill>
                  <a:schemeClr val="tx2"/>
                </a:solidFill>
                <a:cs typeface="Times New Roman" pitchFamily="18" charset="0"/>
              </a:rPr>
              <a:t>– </a:t>
            </a:r>
            <a:r>
              <a:rPr lang="cs-CZ" sz="3000" b="1" dirty="0">
                <a:ln w="11430"/>
                <a:solidFill>
                  <a:schemeClr val="tx2"/>
                </a:solidFill>
                <a:cs typeface="Times New Roman" pitchFamily="18" charset="0"/>
              </a:rPr>
              <a:t>posmrtně</a:t>
            </a:r>
          </a:p>
          <a:p>
            <a:pPr>
              <a:spcBef>
                <a:spcPts val="720"/>
              </a:spcBef>
            </a:pPr>
            <a:r>
              <a:rPr lang="cs-CZ" sz="3000" b="1" dirty="0" err="1" smtClean="0">
                <a:ln w="11430"/>
                <a:solidFill>
                  <a:srgbClr val="C00000"/>
                </a:solidFill>
                <a:cs typeface="Times New Roman" pitchFamily="18" charset="0"/>
              </a:rPr>
              <a:t>Edudant</a:t>
            </a: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 a </a:t>
            </a:r>
            <a:r>
              <a:rPr lang="cs-CZ" sz="3000" b="1" dirty="0" err="1" smtClean="0">
                <a:ln w="11430"/>
                <a:solidFill>
                  <a:srgbClr val="C00000"/>
                </a:solidFill>
                <a:cs typeface="Times New Roman" pitchFamily="18" charset="0"/>
              </a:rPr>
              <a:t>Francimor</a:t>
            </a:r>
            <a:endParaRPr lang="cs-CZ" b="1" dirty="0" smtClean="0">
              <a:ln w="11430"/>
              <a:solidFill>
                <a:srgbClr val="C00000"/>
              </a:solidFill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1026" name="Picture 2" descr="C:\Users\HP\Desktop\fotky dum\800px-Bylo_nas_pet_Rychnov_nad_Kneznou_20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42151"/>
            <a:ext cx="3518903" cy="2639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59832" y="6341258"/>
            <a:ext cx="58036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Obr. 3:</a:t>
            </a:r>
            <a:r>
              <a:rPr lang="cs-CZ" sz="2000" b="1" dirty="0" smtClean="0"/>
              <a:t>Bylo </a:t>
            </a:r>
            <a:r>
              <a:rPr lang="cs-CZ" sz="2000" b="1" dirty="0"/>
              <a:t>nás pět, sousoší v Rychnově </a:t>
            </a:r>
            <a:r>
              <a:rPr lang="cs-CZ" sz="2000" b="1" dirty="0" smtClean="0"/>
              <a:t>nad Kněžnou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62373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809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6632"/>
            <a:ext cx="9505056" cy="70916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Eduard Bass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tx2"/>
                </a:solidFill>
              </a:rPr>
              <a:t>občanským jménem Eduard Schmidt</a:t>
            </a:r>
            <a:endParaRPr lang="cs-CZ" sz="3000" b="1" dirty="0" smtClean="0">
              <a:ln w="11430"/>
              <a:solidFill>
                <a:schemeClr val="tx2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tx2"/>
                </a:solidFill>
              </a:rPr>
              <a:t>    * 1888 Praha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tx2"/>
                </a:solidFill>
              </a:rPr>
              <a:t>    † 1946 Praha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tx2"/>
                </a:solidFill>
              </a:rPr>
              <a:t> obchodní zástupce otcovy kartáčnické firmy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tx2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kabarety Červená sedma, divadlo Rokoko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tx2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Lidové noviny (fejetony, soudničky, rozhlásky…)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tx2"/>
                </a:solidFill>
              </a:rPr>
              <a:t>Vlastní tvorba</a:t>
            </a:r>
          </a:p>
          <a:p>
            <a:pPr>
              <a:lnSpc>
                <a:spcPct val="120000"/>
              </a:lnSpc>
            </a:pPr>
            <a:r>
              <a:rPr lang="cs-CZ" sz="3000" b="1" dirty="0" err="1" smtClean="0">
                <a:solidFill>
                  <a:srgbClr val="C00000"/>
                </a:solidFill>
              </a:rPr>
              <a:t>Klapzubova</a:t>
            </a:r>
            <a:r>
              <a:rPr lang="cs-CZ" sz="3000" b="1" dirty="0" smtClean="0">
                <a:solidFill>
                  <a:srgbClr val="C00000"/>
                </a:solidFill>
              </a:rPr>
              <a:t> jedenáctka </a:t>
            </a:r>
            <a:r>
              <a:rPr lang="cs-CZ" sz="3000" b="1" dirty="0" smtClean="0">
                <a:solidFill>
                  <a:schemeClr val="tx2"/>
                </a:solidFill>
              </a:rPr>
              <a:t>– moderní pohádka</a:t>
            </a:r>
          </a:p>
          <a:p>
            <a:pPr>
              <a:lnSpc>
                <a:spcPct val="120000"/>
              </a:lnSpc>
            </a:pPr>
            <a:r>
              <a:rPr lang="cs-CZ" sz="3000" b="1" dirty="0" smtClean="0">
                <a:solidFill>
                  <a:srgbClr val="C00000"/>
                </a:solidFill>
              </a:rPr>
              <a:t>Cirkus </a:t>
            </a:r>
            <a:r>
              <a:rPr lang="cs-CZ" sz="3000" b="1" dirty="0" err="1" smtClean="0">
                <a:solidFill>
                  <a:srgbClr val="C00000"/>
                </a:solidFill>
              </a:rPr>
              <a:t>Humberto</a:t>
            </a:r>
            <a:r>
              <a:rPr lang="cs-CZ" sz="3000" b="1" dirty="0">
                <a:solidFill>
                  <a:srgbClr val="C00000"/>
                </a:solidFill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</a:rPr>
              <a:t>– jedna z nejčtenějších českých knih</a:t>
            </a:r>
          </a:p>
          <a:p>
            <a:pPr>
              <a:lnSpc>
                <a:spcPct val="120000"/>
              </a:lnSpc>
            </a:pPr>
            <a:r>
              <a:rPr lang="cs-CZ" sz="3000" b="1" dirty="0" smtClean="0">
                <a:solidFill>
                  <a:srgbClr val="C00000"/>
                </a:solidFill>
              </a:rPr>
              <a:t>Lidé z maringotek </a:t>
            </a:r>
            <a:r>
              <a:rPr lang="cs-CZ" sz="3000" b="1" dirty="0" smtClean="0">
                <a:solidFill>
                  <a:schemeClr val="tx2"/>
                </a:solidFill>
              </a:rPr>
              <a:t>– novely z cirkusového prostředí</a:t>
            </a:r>
          </a:p>
          <a:p>
            <a:pPr>
              <a:lnSpc>
                <a:spcPct val="120000"/>
              </a:lnSpc>
            </a:pP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/>
              <a:t>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4701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2598"/>
            <a:ext cx="921702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Kdo patří do demokratického proudu?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Které noviny je spojovaly?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Ve kterém roce zemřel Karel Čapek?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bylo příčinou jeho předčasného skonu?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Vyjmenuj alespoň tři Čapkovy romány.</a:t>
            </a:r>
          </a:p>
          <a:p>
            <a:pPr>
              <a:lnSpc>
                <a:spcPct val="150000"/>
              </a:lnSpc>
            </a:pPr>
            <a:r>
              <a:rPr lang="cs-CZ" sz="3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Vyjmenuj alespoň tři 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Čapkova dramata.</a:t>
            </a:r>
            <a:endParaRPr lang="cs-CZ" sz="3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Které je nejznámější dílo Karla Poláčka?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Jmenuj nejznámější dílo Eduarda Basse.</a:t>
            </a:r>
          </a:p>
          <a:p>
            <a:endParaRPr lang="cs-CZ" sz="3200" b="1" dirty="0"/>
          </a:p>
        </p:txBody>
      </p:sp>
      <p:pic>
        <p:nvPicPr>
          <p:cNvPr id="5122" name="Picture 2" descr="C:\Users\HP\Desktop\11949856321026402567tasto_9_architetto_franc_01_svg_thumb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836712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4984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699792" y="2708920"/>
            <a:ext cx="37821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5949280"/>
            <a:ext cx="7498969" cy="40011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Pokud není uvedeno jinak, použitý materiál je z vlastních zdrojů autora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5086925"/>
            <a:ext cx="61744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OCAL. </a:t>
            </a:r>
            <a:r>
              <a:rPr lang="cs-CZ" i="1" dirty="0"/>
              <a:t>clker.com</a:t>
            </a:r>
            <a:r>
              <a:rPr lang="cs-CZ" dirty="0"/>
              <a:t> [online]. [cit. 2.6.2013]. Dostupný na WWW: http://www.clker.com/clipart-3593.html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3140968"/>
            <a:ext cx="864096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 1: AUTOR </a:t>
            </a:r>
            <a:r>
              <a:rPr lang="cs-CZ" dirty="0"/>
              <a:t>NEZNÁMÝ. </a:t>
            </a:r>
            <a:r>
              <a:rPr lang="cs-CZ" i="1" dirty="0"/>
              <a:t>commons.wikimedia.org</a:t>
            </a:r>
            <a:r>
              <a:rPr lang="cs-CZ" dirty="0"/>
              <a:t> [online]. [cit. 2.6.2013]. Dostupný na WWW: WWW: http://</a:t>
            </a:r>
            <a:r>
              <a:rPr lang="cs-CZ" dirty="0" smtClean="0"/>
              <a:t>commons.wikimedia.org/wiki/File:</a:t>
            </a:r>
            <a:r>
              <a:rPr lang="cs-CZ" dirty="0" smtClean="0">
                <a:effectLst/>
              </a:rPr>
              <a:t>Karel-capek.jpg</a:t>
            </a:r>
          </a:p>
          <a:p>
            <a:r>
              <a:rPr lang="cs-CZ" dirty="0" smtClean="0"/>
              <a:t>Obr 2: </a:t>
            </a:r>
            <a:r>
              <a:rPr lang="cs-CZ" dirty="0"/>
              <a:t>AUTOR NEZNÁMÝ. </a:t>
            </a:r>
            <a:r>
              <a:rPr lang="cs-CZ" i="1" dirty="0"/>
              <a:t>commons.wikimedia.org</a:t>
            </a:r>
            <a:r>
              <a:rPr lang="cs-CZ" dirty="0"/>
              <a:t> [online]. [cit. 2.6.2013]. Dostupný na WWW: WWW: http://</a:t>
            </a:r>
            <a:r>
              <a:rPr lang="cs-CZ" dirty="0" smtClean="0"/>
              <a:t>commons.wikimedia.org/wiki/File:</a:t>
            </a:r>
            <a:r>
              <a:rPr lang="cs-CZ" dirty="0" smtClean="0">
                <a:effectLst/>
              </a:rPr>
              <a:t>Karel Josef </a:t>
            </a:r>
            <a:r>
              <a:rPr lang="cs-CZ" dirty="0" err="1" smtClean="0">
                <a:effectLst/>
              </a:rPr>
              <a:t>Capkovi</a:t>
            </a:r>
            <a:r>
              <a:rPr lang="cs-CZ" dirty="0" smtClean="0">
                <a:effectLst/>
              </a:rPr>
              <a:t> radio.jpg</a:t>
            </a:r>
            <a:endParaRPr lang="cs-CZ" dirty="0" smtClean="0"/>
          </a:p>
          <a:p>
            <a:r>
              <a:rPr lang="cs-CZ" dirty="0"/>
              <a:t>Obr </a:t>
            </a:r>
            <a:r>
              <a:rPr lang="cs-CZ" dirty="0" smtClean="0"/>
              <a:t>3: </a:t>
            </a:r>
            <a:r>
              <a:rPr lang="cs-CZ" dirty="0"/>
              <a:t>AUTOR </a:t>
            </a:r>
            <a:r>
              <a:rPr lang="cs-CZ" dirty="0" err="1" smtClean="0"/>
              <a:t>Krvesaj</a:t>
            </a:r>
            <a:r>
              <a:rPr lang="cs-CZ" dirty="0" smtClean="0"/>
              <a:t>. </a:t>
            </a:r>
            <a:r>
              <a:rPr lang="cs-CZ" i="1" dirty="0"/>
              <a:t>commons.wikimedia.org</a:t>
            </a:r>
            <a:r>
              <a:rPr lang="cs-CZ" dirty="0"/>
              <a:t> [online]. [cit. 2.6.2013]. Dostupný na WWW: WWW: http://</a:t>
            </a:r>
            <a:r>
              <a:rPr lang="cs-CZ" dirty="0" smtClean="0"/>
              <a:t>commons.wikimedia.org/wiki/File:</a:t>
            </a:r>
            <a:r>
              <a:rPr lang="cs-CZ" dirty="0" smtClean="0">
                <a:effectLst/>
              </a:rPr>
              <a:t>Bylo </a:t>
            </a:r>
            <a:r>
              <a:rPr lang="cs-CZ" dirty="0" err="1" smtClean="0">
                <a:effectLst/>
              </a:rPr>
              <a:t>nas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pet</a:t>
            </a:r>
            <a:r>
              <a:rPr lang="cs-CZ" dirty="0" smtClean="0">
                <a:effectLst/>
              </a:rPr>
              <a:t> Rychnov nad </a:t>
            </a:r>
            <a:r>
              <a:rPr lang="cs-CZ" dirty="0" err="1" smtClean="0">
                <a:effectLst/>
              </a:rPr>
              <a:t>Kneznou</a:t>
            </a:r>
            <a:r>
              <a:rPr lang="cs-CZ" dirty="0" smtClean="0">
                <a:effectLst/>
              </a:rPr>
              <a:t> 2011.JPG</a:t>
            </a:r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764704"/>
            <a:ext cx="84786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PROKOP</a:t>
            </a:r>
            <a:r>
              <a:rPr lang="cs-CZ" dirty="0"/>
              <a:t>, Vladimír. </a:t>
            </a:r>
            <a:r>
              <a:rPr lang="cs-CZ" i="1" dirty="0"/>
              <a:t>Přehled české literatury 20. století</a:t>
            </a:r>
            <a:r>
              <a:rPr lang="cs-CZ" dirty="0"/>
              <a:t>. Sokolov: O.K.- Soft, </a:t>
            </a:r>
            <a:r>
              <a:rPr lang="cs-CZ" dirty="0" smtClean="0"/>
              <a:t>2004</a:t>
            </a:r>
          </a:p>
          <a:p>
            <a:r>
              <a:rPr lang="cs-CZ" dirty="0"/>
              <a:t>ANDREE, Lukáš a kol. </a:t>
            </a:r>
            <a:r>
              <a:rPr lang="cs-CZ" i="1" dirty="0"/>
              <a:t>Literatura pro 3. ročník středních škol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978-80-7358-135-0</a:t>
            </a:r>
            <a:r>
              <a:rPr lang="cs-CZ" dirty="0" smtClean="0"/>
              <a:t>.</a:t>
            </a:r>
          </a:p>
          <a:p>
            <a:r>
              <a:rPr lang="cs-CZ" dirty="0"/>
              <a:t>POLÁŠKOVÁ, Taťána a kol.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 - </a:t>
            </a:r>
            <a:r>
              <a:rPr lang="cs-CZ" dirty="0" smtClean="0"/>
              <a:t>nakladatelství </a:t>
            </a:r>
            <a:r>
              <a:rPr lang="cs-CZ" dirty="0"/>
              <a:t>VYUKA.CZ, 2006, ISBN 80-902571-6-X</a:t>
            </a:r>
            <a:r>
              <a:rPr lang="cs-CZ" dirty="0" smtClean="0"/>
              <a:t>.</a:t>
            </a:r>
          </a:p>
          <a:p>
            <a:r>
              <a:rPr lang="cs-CZ" dirty="0"/>
              <a:t>DOLEJŠÍ, Pavel. </a:t>
            </a:r>
            <a:r>
              <a:rPr lang="cs-CZ" i="1" dirty="0"/>
              <a:t>Školní slovník českých spisovatelů</a:t>
            </a:r>
            <a:r>
              <a:rPr lang="cs-CZ" dirty="0"/>
              <a:t>. Humpolec: Pavel Dolejší, nakladatelství a vydavatelství, 2004, ISBN 80-86480-49-6.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2050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409</TotalTime>
  <Words>887</Words>
  <Application>Microsoft Office PowerPoint</Application>
  <PresentationFormat>Předvádění na obrazovce (4:3)</PresentationFormat>
  <Paragraphs>141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Wingdings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HP</dc:creator>
  <cp:lastModifiedBy>Antonín Hroch</cp:lastModifiedBy>
  <cp:revision>34</cp:revision>
  <dcterms:created xsi:type="dcterms:W3CDTF">2013-06-16T18:17:35Z</dcterms:created>
  <dcterms:modified xsi:type="dcterms:W3CDTF">2014-02-01T17:21:32Z</dcterms:modified>
</cp:coreProperties>
</file>