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5" r:id="rId7"/>
    <p:sldId id="266" r:id="rId8"/>
    <p:sldId id="267" r:id="rId9"/>
    <p:sldId id="268" r:id="rId10"/>
    <p:sldId id="262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693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436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844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4238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9623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658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715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4686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5849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1409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743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8BCCE-33A3-42BD-BA6E-C4B2A9870C0A}" type="datetimeFigureOut">
              <a:rPr lang="cs-CZ" smtClean="0"/>
              <a:t>1.2.2014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EA0FE-AC61-48C9-B823-A6965E6557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8970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827584" y="524287"/>
            <a:ext cx="7272808" cy="240065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Česká literatura 1. poloviny 20. století</a:t>
            </a:r>
          </a:p>
          <a:p>
            <a:pPr algn="ctr"/>
            <a:endParaRPr lang="cs-CZ" sz="1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Meziválečná česká literatura</a:t>
            </a:r>
          </a:p>
          <a:p>
            <a:pPr algn="ctr"/>
            <a:endParaRPr lang="cs-CZ" sz="3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244489"/>
              </p:ext>
            </p:extLst>
          </p:nvPr>
        </p:nvGraphicFramePr>
        <p:xfrm>
          <a:off x="1047040" y="2132856"/>
          <a:ext cx="6792416" cy="3734637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032225"/>
                <a:gridCol w="4760191"/>
              </a:tblGrid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CZ.1.07/1.5.00/34.0479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000" i="1" smtClean="0">
                          <a:solidFill>
                            <a:schemeClr val="tx1"/>
                          </a:solidFill>
                        </a:rPr>
                        <a:t>VY_VLADIMIR_CELOUD_CESKA_LIT._1._POL._20._ST._MEZIVALECNA_PROZA_IMAGINATIVNI_PROUD_PREZENTACE_12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Střední škola služeb, obchodu a gastronomie Hradec Králové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3.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Jazykové vzdělávání a komunikace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Český jazyk a literatura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Česká literatura 1. poloviny 20. století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Meziválečná česká próza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Mgr. Vladimír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Čeloud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59173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5. 3. 2013</a:t>
                      </a:r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5788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tx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tx1"/>
                          </a:solidFill>
                        </a:rPr>
                        <a:t>  seznamuje</a:t>
                      </a:r>
                      <a:r>
                        <a:rPr lang="cs-CZ" sz="1000" i="1" baseline="0" dirty="0" smtClean="0">
                          <a:solidFill>
                            <a:schemeClr val="tx1"/>
                          </a:solidFill>
                        </a:rPr>
                        <a:t> žáky se základním přehledem podmínek, které utvářely českou společnost po skončení I. světové války a které napomohly vzniku nových směrů a proudů.  Vyučujicí může využít  konkrétní snímky dle aktuální potřeby. Prezentaci lze uložit rovněž ve formátu PDF a poskytnout ji žákům k jejich mimoškolnímu vzdělávání. </a:t>
                      </a:r>
                      <a:endParaRPr lang="cs-CZ" sz="1000" i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endParaRPr lang="cs-CZ" sz="100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http://www.kr-karlovarsky.cz/NR/rdonlyres/55A062E8-6A73-480F-A23D-6CE5B15DF1A2/0/logo_c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815" y="5877272"/>
            <a:ext cx="3262393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87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12903" y="1268760"/>
            <a:ext cx="6554167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Meziválečná česká próza</a:t>
            </a:r>
          </a:p>
          <a:p>
            <a:pPr algn="ctr"/>
            <a:endParaRPr lang="cs-CZ" sz="2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Vybrané umělecké směry a tendence</a:t>
            </a:r>
            <a:br>
              <a:rPr lang="cs-CZ" sz="32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cs-CZ" sz="3200" b="1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Imaginativní proud</a:t>
            </a:r>
            <a:endParaRPr lang="cs-CZ" sz="3200" b="1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cs-CZ" sz="2000" b="1" dirty="0" smtClean="0">
              <a:ln w="11430"/>
              <a:solidFill>
                <a:schemeClr val="accent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32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Vladislav Vančura</a:t>
            </a:r>
          </a:p>
          <a:p>
            <a:pPr algn="ctr"/>
            <a:endParaRPr lang="cs-CZ" sz="32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9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629955"/>
            <a:ext cx="763284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Základní znaky:</a:t>
            </a:r>
          </a:p>
          <a:p>
            <a:endParaRPr lang="cs-CZ" sz="1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vliv postupů umělecké avantgardy,</a:t>
            </a:r>
          </a:p>
          <a:p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    zvláště moderní poezie</a:t>
            </a:r>
          </a:p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     (asociace, obraznost, lyrické pasáže</a:t>
            </a:r>
          </a:p>
          <a:p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    přibližují prózu poezii)</a:t>
            </a:r>
          </a:p>
          <a:p>
            <a:endParaRPr lang="cs-C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275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7531870" cy="68326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Vladislav Vančura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   * 1891 Háj u Opavy</a:t>
            </a:r>
          </a:p>
          <a:p>
            <a:pPr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   † 1942 Praha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Times New Roman" pitchFamily="18" charset="0"/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prozaik, publicista, dramatik, </a:t>
            </a:r>
          </a:p>
          <a:p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    režisér a scénárista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Lékařská fakulta UK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lékařská praxe na Zbraslavi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později se věnoval pouze literatuře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1. předseda Devětsilu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1929 vystoupil z komunistické strany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 za okupace v odboji proti nacismu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12. 5. 1942 zatčen a 1. 6. 1942 popraven</a:t>
            </a:r>
          </a:p>
          <a:p>
            <a:pPr>
              <a:buFont typeface="Wingdings" pitchFamily="2" charset="2"/>
              <a:buChar char="Ø"/>
            </a:pPr>
            <a:endParaRPr lang="cs-CZ" sz="3200" b="1" dirty="0" smtClean="0">
              <a:ln w="11430"/>
              <a:solidFill>
                <a:schemeClr val="accent1">
                  <a:lumMod val="75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cs typeface="Times New Roman" pitchFamily="18" charset="0"/>
            </a:endParaRPr>
          </a:p>
          <a:p>
            <a:endParaRPr lang="cs-CZ" dirty="0"/>
          </a:p>
        </p:txBody>
      </p:sp>
      <p:pic>
        <p:nvPicPr>
          <p:cNvPr id="1026" name="Picture 2" descr="C:\Users\HP\Desktop\Vladislav_Vancu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0674" y="765798"/>
            <a:ext cx="2245796" cy="287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28184" y="3645024"/>
            <a:ext cx="26094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1: </a:t>
            </a:r>
            <a:r>
              <a:rPr lang="cs-CZ" b="1" dirty="0" smtClean="0"/>
              <a:t>V. Vančura v mládí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4346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9762" y="1003950"/>
            <a:ext cx="8522718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Výběr z tvorby a její charakteristika:</a:t>
            </a:r>
          </a:p>
          <a:p>
            <a:endParaRPr lang="cs-CZ" sz="1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tx2"/>
                </a:solidFill>
              </a:rPr>
              <a:t>výjimečný až básnický jazyk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000" b="1" dirty="0">
                <a:solidFill>
                  <a:schemeClr val="tx2"/>
                </a:solidFill>
              </a:rPr>
              <a:t> </a:t>
            </a:r>
            <a:r>
              <a:rPr lang="cs-CZ" sz="3000" b="1" dirty="0" smtClean="0">
                <a:solidFill>
                  <a:schemeClr val="tx2"/>
                </a:solidFill>
              </a:rPr>
              <a:t>kultivovaný styl vypravěčství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000" b="1" dirty="0" smtClean="0">
                <a:solidFill>
                  <a:schemeClr val="tx2"/>
                </a:solidFill>
              </a:rPr>
              <a:t> časté jazykové experimenty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000" b="1" dirty="0" smtClean="0">
                <a:solidFill>
                  <a:schemeClr val="tx2"/>
                </a:solidFill>
              </a:rPr>
              <a:t> jeho slovník i větná stavba čerpá z 19. a zejména </a:t>
            </a:r>
          </a:p>
          <a:p>
            <a:r>
              <a:rPr lang="cs-CZ" sz="3000" b="1" dirty="0">
                <a:solidFill>
                  <a:schemeClr val="tx2"/>
                </a:solidFill>
              </a:rPr>
              <a:t> </a:t>
            </a:r>
            <a:r>
              <a:rPr lang="cs-CZ" sz="3000" b="1" dirty="0" smtClean="0">
                <a:solidFill>
                  <a:schemeClr val="tx2"/>
                </a:solidFill>
              </a:rPr>
              <a:t>     pak z období 14. – 16. století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000" b="1" dirty="0" smtClean="0">
                <a:solidFill>
                  <a:schemeClr val="tx2"/>
                </a:solidFill>
              </a:rPr>
              <a:t> jako autor se snaží komunikovat se čtenářem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000" b="1" dirty="0" smtClean="0">
                <a:solidFill>
                  <a:schemeClr val="tx2"/>
                </a:solidFill>
              </a:rPr>
              <a:t> literární postavy jsou přímočaré, často podivíni </a:t>
            </a:r>
          </a:p>
          <a:p>
            <a:r>
              <a:rPr lang="cs-CZ" sz="3000" b="1" dirty="0" smtClean="0">
                <a:solidFill>
                  <a:schemeClr val="tx2"/>
                </a:solidFill>
              </a:rPr>
              <a:t>      a snílci, kteří</a:t>
            </a:r>
            <a:r>
              <a:rPr lang="cs-CZ" sz="3000" b="1" dirty="0">
                <a:solidFill>
                  <a:schemeClr val="tx2"/>
                </a:solidFill>
              </a:rPr>
              <a:t> </a:t>
            </a:r>
            <a:r>
              <a:rPr lang="cs-CZ" sz="3000" b="1" dirty="0" smtClean="0">
                <a:solidFill>
                  <a:schemeClr val="tx2"/>
                </a:solidFill>
              </a:rPr>
              <a:t>dovedou vychutnávat život</a:t>
            </a:r>
            <a:endParaRPr lang="cs-CZ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81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812669" cy="85510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720"/>
              </a:spcBef>
            </a:pPr>
            <a:r>
              <a:rPr lang="cs-CZ" sz="3000" b="1" dirty="0" smtClean="0">
                <a:solidFill>
                  <a:srgbClr val="C00000"/>
                </a:solidFill>
              </a:rPr>
              <a:t>Pekař Jan </a:t>
            </a:r>
            <a:r>
              <a:rPr lang="cs-CZ" sz="3000" b="1" dirty="0" err="1" smtClean="0">
                <a:solidFill>
                  <a:srgbClr val="C00000"/>
                </a:solidFill>
              </a:rPr>
              <a:t>Marhoul</a:t>
            </a:r>
            <a:r>
              <a:rPr lang="cs-CZ" sz="3000" b="1" dirty="0" smtClean="0">
                <a:solidFill>
                  <a:srgbClr val="C00000"/>
                </a:solidFill>
              </a:rPr>
              <a:t> –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románová prvotina,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příběh bezelstného, lidsky založeného pekaře, 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který je lidmi zneužíván, až nakonec končí jako 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dělník v pekárně, jež mu kdysi patřila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rgbClr val="C00000"/>
                </a:solidFill>
                <a:cs typeface="Times New Roman" pitchFamily="18" charset="0"/>
              </a:rPr>
              <a:t>Pole orná a válečná – </a:t>
            </a: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reaguje na 1. světovou válku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a její hrůzy, všudypřítomnou zkázu a absurdnost</a:t>
            </a: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vliv poetismu, množství metafor a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přirovnání</a:t>
            </a:r>
            <a:endParaRPr lang="cs-CZ" sz="3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Rozmarné léto –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legendární humoristická novela,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ve které příjezd kouzelníka Arnoštka a krásné Anny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n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aruší ospalou pohodu lázeňského městečka</a:t>
            </a: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j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azykově formálně vytříbená, ovlivněná poetismem</a:t>
            </a: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endParaRPr lang="cs-CZ" sz="3000" b="1" dirty="0" smtClean="0">
              <a:ln w="11430"/>
              <a:solidFill>
                <a:srgbClr val="C00000"/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4425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116632"/>
            <a:ext cx="8931099" cy="9102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720"/>
              </a:spcBef>
            </a:pPr>
            <a:r>
              <a:rPr lang="cs-CZ" sz="3000" b="1" dirty="0" smtClean="0">
                <a:solidFill>
                  <a:srgbClr val="C00000"/>
                </a:solidFill>
              </a:rPr>
              <a:t>Markéta Lazarová –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jeden z vrcholů české prózy</a:t>
            </a: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r>
              <a:rPr lang="cs-CZ" sz="3000" b="1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aladický román z lapkovského středověku,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    příběh dvou loupeživých rodů z Mladoboleslavska</a:t>
            </a: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r>
              <a:rPr lang="cs-CZ" sz="3000" b="1" dirty="0">
                <a:solidFill>
                  <a:schemeClr val="accent1">
                    <a:lumMod val="75000"/>
                  </a:schemeClr>
                </a:solidFill>
              </a:rPr>
              <a:t>t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ext vyniká prolínáním několika jazykových rovin,  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    promyšlenou kompozicí, metaforičností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Konec starých časů –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konfrontace romantismu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a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prvorepublikové reality na postavě ruského šlechtice 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– barona Prášila a dona </a:t>
            </a:r>
            <a:r>
              <a:rPr lang="cs-CZ" sz="3000" b="1" dirty="0" err="1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Quijota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 v jedné osobě</a:t>
            </a:r>
            <a:endParaRPr lang="cs-CZ" sz="3000" b="1" dirty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vliv poetismu, množství metafor a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přirovnání</a:t>
            </a:r>
            <a:endParaRPr lang="cs-CZ" sz="3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Obrazy z dějin národa českého –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původně plánované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j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ako kolektivní dílo – mělo posilovat národní 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sebevědomí v těžkých dobách nacistické okupace</a:t>
            </a:r>
            <a:endParaRPr lang="cs-CZ" sz="28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 marL="457200" indent="-457200">
              <a:spcBef>
                <a:spcPts val="720"/>
              </a:spcBef>
              <a:buFont typeface="Wingdings" panose="05000000000000000000" pitchFamily="2" charset="2"/>
              <a:buChar char="Ø"/>
            </a:pPr>
            <a:endParaRPr lang="cs-CZ" sz="3000" b="1" dirty="0" smtClean="0">
              <a:ln w="11430"/>
              <a:solidFill>
                <a:srgbClr val="C00000"/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6687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7643631" cy="6896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chemeClr val="tx2"/>
                </a:solidFill>
                <a:cs typeface="Times New Roman" pitchFamily="18" charset="0"/>
              </a:rPr>
              <a:t>Další románová a povídková tvorba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Útěk do Budína, Tři řeky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Dlouhý, Široký, Bystrozraký, Amazonský proud,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Luk královny Dorotky</a:t>
            </a: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chemeClr val="tx2"/>
                </a:solidFill>
                <a:cs typeface="Times New Roman" pitchFamily="18" charset="0"/>
              </a:rPr>
              <a:t>Tvorba pro děti</a:t>
            </a:r>
          </a:p>
          <a:p>
            <a:pPr>
              <a:spcBef>
                <a:spcPts val="720"/>
              </a:spcBef>
            </a:pPr>
            <a:r>
              <a:rPr lang="cs-CZ" sz="3000" b="1" dirty="0" err="1" smtClean="0">
                <a:ln w="11430"/>
                <a:solidFill>
                  <a:srgbClr val="C00000"/>
                </a:solidFill>
                <a:cs typeface="Times New Roman" pitchFamily="18" charset="0"/>
              </a:rPr>
              <a:t>Kubula</a:t>
            </a: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 a Kuba </a:t>
            </a:r>
            <a:r>
              <a:rPr lang="cs-CZ" sz="3000" b="1" dirty="0" err="1" smtClean="0">
                <a:ln w="11430"/>
                <a:solidFill>
                  <a:srgbClr val="C00000"/>
                </a:solidFill>
                <a:cs typeface="Times New Roman" pitchFamily="18" charset="0"/>
              </a:rPr>
              <a:t>Kubikula</a:t>
            </a: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(večerníčková podoba)</a:t>
            </a:r>
            <a:endParaRPr lang="cs-CZ" sz="3000" b="1" dirty="0" smtClean="0">
              <a:ln w="11430"/>
              <a:solidFill>
                <a:srgbClr val="C00000"/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r>
              <a:rPr lang="cs-CZ" sz="3000" b="1" dirty="0" smtClean="0">
                <a:ln w="11430"/>
                <a:solidFill>
                  <a:schemeClr val="tx2"/>
                </a:solidFill>
                <a:cs typeface="Times New Roman" pitchFamily="18" charset="0"/>
              </a:rPr>
              <a:t>Filmové adaptace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solidFill>
                  <a:srgbClr val="C00000"/>
                </a:solidFill>
              </a:rPr>
              <a:t>Markéta </a:t>
            </a:r>
            <a:r>
              <a:rPr lang="cs-CZ" sz="3000" b="1" dirty="0" smtClean="0">
                <a:solidFill>
                  <a:srgbClr val="C00000"/>
                </a:solidFill>
              </a:rPr>
              <a:t>Lazarová </a:t>
            </a:r>
            <a:r>
              <a:rPr lang="cs-CZ" sz="3000" b="1" dirty="0" smtClean="0">
                <a:solidFill>
                  <a:schemeClr val="accent1">
                    <a:lumMod val="75000"/>
                  </a:schemeClr>
                </a:solidFill>
              </a:rPr>
              <a:t>(F. Vláčil, 1967)</a:t>
            </a:r>
            <a:endParaRPr lang="cs-CZ" sz="3000" b="1" dirty="0">
              <a:ln w="11430"/>
              <a:solidFill>
                <a:schemeClr val="tx2"/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rgbClr val="C00000"/>
                </a:solidFill>
                <a:cs typeface="Times New Roman" pitchFamily="18" charset="0"/>
              </a:rPr>
              <a:t>Rozmarné </a:t>
            </a: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léto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(J. Menzel, 1968)</a:t>
            </a:r>
            <a:endParaRPr lang="cs-CZ" sz="3000" b="1" dirty="0" smtClean="0">
              <a:ln w="11430"/>
              <a:solidFill>
                <a:srgbClr val="C00000"/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rgbClr val="C00000"/>
                </a:solidFill>
                <a:cs typeface="Times New Roman" pitchFamily="18" charset="0"/>
              </a:rPr>
              <a:t>Konec starých </a:t>
            </a: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časů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(J. Menzel, 1991)</a:t>
            </a:r>
          </a:p>
          <a:p>
            <a:pPr>
              <a:spcBef>
                <a:spcPts val="720"/>
              </a:spcBef>
            </a:pPr>
            <a:r>
              <a:rPr lang="cs-CZ" sz="3000" b="1" dirty="0">
                <a:ln w="11430"/>
                <a:solidFill>
                  <a:srgbClr val="C00000"/>
                </a:solidFill>
                <a:cs typeface="Times New Roman" pitchFamily="18" charset="0"/>
              </a:rPr>
              <a:t>Luk královny </a:t>
            </a:r>
            <a:r>
              <a:rPr lang="cs-CZ" sz="3000" b="1" dirty="0" smtClean="0">
                <a:ln w="11430"/>
                <a:solidFill>
                  <a:srgbClr val="C00000"/>
                </a:solidFill>
                <a:cs typeface="Times New Roman" pitchFamily="18" charset="0"/>
              </a:rPr>
              <a:t>Dorotky </a:t>
            </a:r>
            <a:r>
              <a:rPr lang="cs-CZ" sz="3000" b="1" dirty="0" smtClean="0">
                <a:ln w="11430"/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(J. Schmidt, 1970)</a:t>
            </a:r>
            <a:endParaRPr lang="cs-CZ" sz="3000" b="1" dirty="0">
              <a:ln w="11430"/>
              <a:solidFill>
                <a:srgbClr val="C00000"/>
              </a:solidFill>
              <a:cs typeface="Times New Roman" pitchFamily="18" charset="0"/>
            </a:endParaRPr>
          </a:p>
          <a:p>
            <a:pPr>
              <a:spcBef>
                <a:spcPts val="720"/>
              </a:spcBef>
            </a:pPr>
            <a:endParaRPr lang="cs-CZ" sz="3000" b="1" dirty="0" smtClean="0">
              <a:ln w="11430"/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1917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51520" y="472598"/>
            <a:ext cx="921702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Jaké jsou základní znaky imaginativní prózy?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Kde se narodil Vladislav Vančura? 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Jakou vysokou školu vystudoval?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 bylo příčinou jeho předčasného skonu?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 je typické pro Vančurovu tvorbu?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Jak se jmenuje román z lapkovského středověku?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 je námětem novely Rozmarné léto?</a:t>
            </a:r>
          </a:p>
          <a:p>
            <a:pPr>
              <a:lnSpc>
                <a:spcPct val="150000"/>
              </a:lnSpc>
            </a:pP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Jak se jmenuje jeho </a:t>
            </a:r>
            <a:r>
              <a:rPr lang="cs-CZ" sz="3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kniha pro </a:t>
            </a:r>
            <a:r>
              <a:rPr lang="cs-CZ" sz="3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děti ?</a:t>
            </a:r>
          </a:p>
          <a:p>
            <a:endParaRPr lang="cs-CZ" sz="3200" b="1" dirty="0"/>
          </a:p>
        </p:txBody>
      </p:sp>
      <p:pic>
        <p:nvPicPr>
          <p:cNvPr id="5122" name="Picture 2" descr="C:\Users\HP\Desktop\11949856321026402567tasto_9_architetto_franc_01_svg_thumb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124744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2943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260648"/>
            <a:ext cx="2602632" cy="562074"/>
          </a:xfrm>
        </p:spPr>
        <p:txBody>
          <a:bodyPr>
            <a:normAutofit/>
          </a:bodyPr>
          <a:lstStyle/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18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699792" y="2708920"/>
            <a:ext cx="3782177" cy="562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1800" b="1" i="1" dirty="0" smtClean="0">
                <a:latin typeface="Times New Roman" pitchFamily="18" charset="0"/>
                <a:cs typeface="Times New Roman" pitchFamily="18" charset="0"/>
              </a:rPr>
              <a:t>Použité obrázky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55576" y="5949280"/>
            <a:ext cx="7498969" cy="40011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Pokud není uvedeno jinak, použitý materiál je z vlastních zdrojů autora</a:t>
            </a:r>
          </a:p>
        </p:txBody>
      </p:sp>
      <p:sp>
        <p:nvSpPr>
          <p:cNvPr id="3" name="Obdélník 2"/>
          <p:cNvSpPr/>
          <p:nvPr/>
        </p:nvSpPr>
        <p:spPr>
          <a:xfrm>
            <a:off x="395536" y="3789040"/>
            <a:ext cx="6174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OCAL. </a:t>
            </a:r>
            <a:r>
              <a:rPr lang="cs-CZ" i="1" dirty="0"/>
              <a:t>clker.com</a:t>
            </a:r>
            <a:r>
              <a:rPr lang="cs-CZ" dirty="0"/>
              <a:t> [online]. [cit. 2.6.2013]. Dostupný na WWW: http://www.clker.com/clipart-3593.html </a:t>
            </a:r>
          </a:p>
        </p:txBody>
      </p:sp>
      <p:sp>
        <p:nvSpPr>
          <p:cNvPr id="6" name="Obdélník 5"/>
          <p:cNvSpPr/>
          <p:nvPr/>
        </p:nvSpPr>
        <p:spPr>
          <a:xfrm>
            <a:off x="395536" y="3140968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Obr 1: AUTOR </a:t>
            </a:r>
            <a:r>
              <a:rPr lang="cs-CZ" dirty="0"/>
              <a:t>NEZNÁMÝ. </a:t>
            </a:r>
            <a:r>
              <a:rPr lang="cs-CZ" i="1" dirty="0"/>
              <a:t>commons.wikimedia.org</a:t>
            </a:r>
            <a:r>
              <a:rPr lang="cs-CZ" dirty="0"/>
              <a:t> [online]. [cit. 2.6.2013]. Dostupný na WWW: WWW: http://</a:t>
            </a:r>
            <a:r>
              <a:rPr lang="cs-CZ" dirty="0" smtClean="0"/>
              <a:t>commons.wikimedia.org/wiki/File:</a:t>
            </a:r>
            <a:r>
              <a:rPr lang="cs-CZ" dirty="0" smtClean="0">
                <a:effectLst/>
              </a:rPr>
              <a:t>Vladislav Vancura.jpg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5536" y="764704"/>
            <a:ext cx="84786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PROKOP</a:t>
            </a:r>
            <a:r>
              <a:rPr lang="cs-CZ" dirty="0"/>
              <a:t>, Vladimír. </a:t>
            </a:r>
            <a:r>
              <a:rPr lang="cs-CZ" i="1" dirty="0"/>
              <a:t>Přehled české literatury 20. století</a:t>
            </a:r>
            <a:r>
              <a:rPr lang="cs-CZ" dirty="0"/>
              <a:t>. Sokolov: O.K.- Soft, </a:t>
            </a:r>
            <a:r>
              <a:rPr lang="cs-CZ" dirty="0" smtClean="0"/>
              <a:t>2004</a:t>
            </a:r>
          </a:p>
          <a:p>
            <a:r>
              <a:rPr lang="cs-CZ" dirty="0"/>
              <a:t>ANDREE, Lukáš a kol. </a:t>
            </a:r>
            <a:r>
              <a:rPr lang="cs-CZ" i="1" dirty="0"/>
              <a:t>Literatura pro 3. ročník středních škol</a:t>
            </a:r>
            <a:r>
              <a:rPr lang="cs-CZ" dirty="0"/>
              <a:t>. Brno: </a:t>
            </a:r>
            <a:r>
              <a:rPr lang="cs-CZ" dirty="0" err="1"/>
              <a:t>Didaktis</a:t>
            </a:r>
            <a:r>
              <a:rPr lang="cs-CZ" dirty="0"/>
              <a:t>, 2009, ISBN 978-80-7358-135-0</a:t>
            </a:r>
            <a:r>
              <a:rPr lang="cs-CZ" dirty="0" smtClean="0"/>
              <a:t>.</a:t>
            </a:r>
          </a:p>
          <a:p>
            <a:r>
              <a:rPr lang="cs-CZ" dirty="0"/>
              <a:t>POLÁŠKOVÁ, Taťána a kol. </a:t>
            </a:r>
            <a:r>
              <a:rPr lang="cs-CZ" i="1" dirty="0"/>
              <a:t>Literatura - přehled středoškolského učiva</a:t>
            </a:r>
            <a:r>
              <a:rPr lang="cs-CZ" dirty="0"/>
              <a:t>. Třebíč: Petra </a:t>
            </a:r>
            <a:r>
              <a:rPr lang="cs-CZ" dirty="0" err="1"/>
              <a:t>Velanová</a:t>
            </a:r>
            <a:r>
              <a:rPr lang="cs-CZ" dirty="0"/>
              <a:t> - </a:t>
            </a:r>
            <a:r>
              <a:rPr lang="cs-CZ" dirty="0" smtClean="0"/>
              <a:t>nakladatelství </a:t>
            </a:r>
            <a:r>
              <a:rPr lang="cs-CZ" dirty="0"/>
              <a:t>VYUKA.CZ, 2006, ISBN 80-902571-6-X</a:t>
            </a:r>
            <a:r>
              <a:rPr lang="cs-CZ" dirty="0" smtClean="0"/>
              <a:t>.</a:t>
            </a:r>
          </a:p>
          <a:p>
            <a:r>
              <a:rPr lang="cs-CZ" dirty="0"/>
              <a:t>DOLEJŠÍ, Pavel. </a:t>
            </a:r>
            <a:r>
              <a:rPr lang="cs-CZ" i="1" dirty="0"/>
              <a:t>Školní slovník českých spisovatelů</a:t>
            </a:r>
            <a:r>
              <a:rPr lang="cs-CZ" dirty="0"/>
              <a:t>. Humpolec: Pavel Dolejší, nakladatelství a vydavatelství, 2004, ISBN 80-86480-49-6.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38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765</Words>
  <Application>Microsoft Office PowerPoint</Application>
  <PresentationFormat>Předvádění na obrazovce (4:3)</PresentationFormat>
  <Paragraphs>117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Wingdings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HP</dc:creator>
  <cp:lastModifiedBy>Antonín Hroch</cp:lastModifiedBy>
  <cp:revision>23</cp:revision>
  <dcterms:created xsi:type="dcterms:W3CDTF">2013-11-24T19:42:45Z</dcterms:created>
  <dcterms:modified xsi:type="dcterms:W3CDTF">2014-02-01T17:22:49Z</dcterms:modified>
</cp:coreProperties>
</file>