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B199-F6AE-4162-9BE6-43AD61A2801A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CD4FC0E-80A4-4B5C-9C7A-B050DE9F83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B199-F6AE-4162-9BE6-43AD61A2801A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4FC0E-80A4-4B5C-9C7A-B050DE9F83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B199-F6AE-4162-9BE6-43AD61A2801A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4FC0E-80A4-4B5C-9C7A-B050DE9F83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B199-F6AE-4162-9BE6-43AD61A2801A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4FC0E-80A4-4B5C-9C7A-B050DE9F83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B199-F6AE-4162-9BE6-43AD61A2801A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4FC0E-80A4-4B5C-9C7A-B050DE9F83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B199-F6AE-4162-9BE6-43AD61A2801A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4FC0E-80A4-4B5C-9C7A-B050DE9F83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B199-F6AE-4162-9BE6-43AD61A2801A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4FC0E-80A4-4B5C-9C7A-B050DE9F83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B199-F6AE-4162-9BE6-43AD61A2801A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4FC0E-80A4-4B5C-9C7A-B050DE9F83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B199-F6AE-4162-9BE6-43AD61A2801A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4FC0E-80A4-4B5C-9C7A-B050DE9F83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B199-F6AE-4162-9BE6-43AD61A2801A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4FC0E-80A4-4B5C-9C7A-B050DE9F83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CB199-F6AE-4162-9BE6-43AD61A2801A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D4FC0E-80A4-4B5C-9C7A-B050DE9F83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60CB199-F6AE-4162-9BE6-43AD61A2801A}" type="datetimeFigureOut">
              <a:rPr lang="cs-CZ" smtClean="0"/>
              <a:pPr/>
              <a:t>26.3.2012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CD4FC0E-80A4-4B5C-9C7A-B050DE9F83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6672" y="228600"/>
            <a:ext cx="7990656" cy="5976663"/>
          </a:xfrm>
        </p:spPr>
        <p:txBody>
          <a:bodyPr>
            <a:normAutofit fontScale="90000"/>
          </a:bodyPr>
          <a:lstStyle/>
          <a:p>
            <a:pPr algn="l" defTabSz="928688"/>
            <a:r>
              <a:rPr lang="cs-CZ" sz="2800" b="1" dirty="0" smtClean="0"/>
              <a:t>Název školy: </a:t>
            </a:r>
            <a:r>
              <a:rPr lang="cs-CZ" sz="2800" dirty="0" smtClean="0"/>
              <a:t>Základní škola a Mateřská škola Prysk, okres Česká Lípa, příspěvková organizace</a:t>
            </a:r>
            <a:br>
              <a:rPr lang="cs-CZ" sz="2800" dirty="0" smtClean="0"/>
            </a:br>
            <a:r>
              <a:rPr lang="cs-CZ" sz="2800" b="1" dirty="0" smtClean="0"/>
              <a:t>Autor : </a:t>
            </a:r>
            <a:r>
              <a:rPr lang="cs-CZ" sz="2800" dirty="0" smtClean="0"/>
              <a:t>Mgr. Jana </a:t>
            </a:r>
            <a:r>
              <a:rPr lang="cs-CZ" sz="2800" dirty="0" err="1" smtClean="0"/>
              <a:t>Vostřelová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b="1" dirty="0" smtClean="0"/>
              <a:t>Název materiálu</a:t>
            </a:r>
            <a:r>
              <a:rPr lang="cs-CZ" sz="2800" b="1" smtClean="0"/>
              <a:t>: </a:t>
            </a:r>
            <a:r>
              <a:rPr lang="cs-CZ" sz="2800" smtClean="0"/>
              <a:t>VY_32_INOVACE_15_ČESKÝ </a:t>
            </a:r>
            <a:r>
              <a:rPr lang="cs-CZ" sz="2800" dirty="0" smtClean="0"/>
              <a:t>JAZYK_MĚKKÉ TVRDÉ SOUHLÁSKY</a:t>
            </a:r>
            <a:br>
              <a:rPr lang="cs-CZ" sz="2800" dirty="0" smtClean="0"/>
            </a:br>
            <a:r>
              <a:rPr lang="cs-CZ" sz="2800" b="1" dirty="0" smtClean="0"/>
              <a:t>Číslo projektu: </a:t>
            </a:r>
            <a:r>
              <a:rPr lang="cs-CZ" sz="2800" dirty="0" smtClean="0"/>
              <a:t>CZ.1.07/1.4.00/21.1705</a:t>
            </a:r>
            <a:br>
              <a:rPr lang="cs-CZ" sz="2800" dirty="0" smtClean="0"/>
            </a:br>
            <a:r>
              <a:rPr lang="cs-CZ" sz="2800" b="1" dirty="0" smtClean="0"/>
              <a:t>Zdroj : </a:t>
            </a:r>
            <a:r>
              <a:rPr lang="cs-CZ" sz="2800" dirty="0" smtClean="0"/>
              <a:t>u obrázků použitá galerie Office</a:t>
            </a:r>
            <a:br>
              <a:rPr lang="cs-CZ" sz="2800" dirty="0" smtClean="0"/>
            </a:br>
            <a:r>
              <a:rPr lang="cs-CZ" sz="2800" dirty="0"/>
              <a:t> </a:t>
            </a:r>
            <a:br>
              <a:rPr lang="cs-CZ" sz="2800" dirty="0"/>
            </a:br>
            <a:r>
              <a:rPr lang="cs-CZ" sz="2800" dirty="0"/>
              <a:t> </a:t>
            </a:r>
            <a:br>
              <a:rPr lang="cs-CZ" sz="2800" dirty="0"/>
            </a:br>
            <a:r>
              <a:rPr lang="cs-CZ" sz="2800" dirty="0"/>
              <a:t> </a:t>
            </a:r>
            <a:br>
              <a:rPr lang="cs-CZ" sz="2800" dirty="0"/>
            </a:br>
            <a:r>
              <a:rPr lang="cs-CZ" sz="2800" dirty="0"/>
              <a:t> </a:t>
            </a:r>
            <a:br>
              <a:rPr lang="cs-CZ" sz="2800" dirty="0"/>
            </a:br>
            <a:r>
              <a:rPr lang="cs-CZ" sz="2800" dirty="0"/>
              <a:t> </a:t>
            </a:r>
            <a:br>
              <a:rPr lang="cs-CZ" sz="2800" dirty="0"/>
            </a:br>
            <a:r>
              <a:rPr lang="cs-CZ" sz="2800" dirty="0"/>
              <a:t> </a:t>
            </a:r>
            <a:br>
              <a:rPr lang="cs-CZ" sz="2800" dirty="0"/>
            </a:br>
            <a:r>
              <a:rPr lang="cs-CZ" sz="2800" dirty="0"/>
              <a:t> </a:t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4509120"/>
            <a:ext cx="7247780" cy="144016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Anotace :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Prezentace je určena žákům druhého ročníku k procvičení probraného učiva - pravopis měkkých a tvrdých souhlásek.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212976"/>
            <a:ext cx="3765550" cy="132715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616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MĚKKÉ SOUHLÁSKY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VYJMENUJ MĚKKÉ SOUHLÁSKY.</a:t>
            </a:r>
          </a:p>
          <a:p>
            <a:r>
              <a:rPr lang="cs-CZ" dirty="0" smtClean="0"/>
              <a:t>ž , š, č, ř, c, j, ď, ň </a:t>
            </a:r>
          </a:p>
          <a:p>
            <a:r>
              <a:rPr lang="cs-CZ" dirty="0" smtClean="0"/>
              <a:t>Jaké i/y se píše po měkkých souhláskách?</a:t>
            </a:r>
          </a:p>
          <a:p>
            <a:r>
              <a:rPr lang="cs-CZ" sz="4400" b="1" i="1" dirty="0" smtClean="0"/>
              <a:t>i  ,  í</a:t>
            </a:r>
            <a:endParaRPr lang="cs-CZ" sz="4400" b="1" i="1" dirty="0"/>
          </a:p>
        </p:txBody>
      </p:sp>
      <p:pic>
        <p:nvPicPr>
          <p:cNvPr id="3075" name="Picture 3" descr="C:\Users\08FJ\AppData\Local\Microsoft\Windows\Temporary Internet Files\Content.IE5\Q2V353M4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00808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87096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TVRDÉ SOUHLÁSKY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VYJMENUJ TVRDÉ SOUHLÁSKY</a:t>
            </a:r>
          </a:p>
          <a:p>
            <a:r>
              <a:rPr lang="cs-CZ" dirty="0" smtClean="0"/>
              <a:t>h, ch, k, r, d, t, n</a:t>
            </a:r>
          </a:p>
          <a:p>
            <a:r>
              <a:rPr lang="cs-CZ" dirty="0" smtClean="0"/>
              <a:t>Jaké i/y se píše po tvrdých souhláskách?</a:t>
            </a:r>
          </a:p>
          <a:p>
            <a:r>
              <a:rPr lang="cs-CZ" sz="4800" b="1" i="1" dirty="0" smtClean="0"/>
              <a:t>y ý</a:t>
            </a:r>
          </a:p>
        </p:txBody>
      </p:sp>
      <p:pic>
        <p:nvPicPr>
          <p:cNvPr id="4099" name="Picture 3" descr="C:\Users\08FJ\AppData\Local\Microsoft\Windows\Temporary Internet Files\Content.IE5\XJE1BEJN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764704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75858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DO VĚT DOPLŇUJTE SLOVA PODLE OBRÁZKU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Babička loupe  __________ .</a:t>
            </a:r>
          </a:p>
          <a:p>
            <a:r>
              <a:rPr lang="cs-CZ" dirty="0" smtClean="0"/>
              <a:t>Auto jede po    __________ .</a:t>
            </a:r>
          </a:p>
          <a:p>
            <a:r>
              <a:rPr lang="cs-CZ" dirty="0" smtClean="0"/>
              <a:t>Samičky od srnců jsou  _________ .</a:t>
            </a:r>
          </a:p>
          <a:p>
            <a:r>
              <a:rPr lang="cs-CZ" dirty="0" smtClean="0"/>
              <a:t>Do čaje dáváme  __________ 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08FJ\AppData\Local\Microsoft\Windows\Temporary Internet Files\Content.IE5\AAH3YRRI\MP9001779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65104"/>
            <a:ext cx="2448272" cy="1920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8FJ\AppData\Local\Microsoft\Windows\Temporary Internet Files\Content.IE5\4GG568WG\MP90028923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336903"/>
            <a:ext cx="2520280" cy="1948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08FJ\AppData\Local\Microsoft\Windows\Temporary Internet Files\Content.IE5\5YRYM67M\MC9001113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196752"/>
            <a:ext cx="1582278" cy="2289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08FJ\AppData\Local\Microsoft\Windows\Temporary Internet Files\Content.IE5\M4JD1RPR\MP9002897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336903"/>
            <a:ext cx="2692896" cy="1948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7966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332656"/>
            <a:ext cx="8301608" cy="810743"/>
          </a:xfrm>
        </p:spPr>
        <p:txBody>
          <a:bodyPr/>
          <a:lstStyle/>
          <a:p>
            <a:r>
              <a:rPr lang="cs-CZ" dirty="0" smtClean="0"/>
              <a:t>VYLUŠTĚTE KŘÍŽOVKU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797767583"/>
              </p:ext>
            </p:extLst>
          </p:nvPr>
        </p:nvGraphicFramePr>
        <p:xfrm>
          <a:off x="3779912" y="1556792"/>
          <a:ext cx="4759243" cy="4824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0881"/>
                <a:gridCol w="550881"/>
                <a:gridCol w="591548"/>
                <a:gridCol w="538938"/>
                <a:gridCol w="116840"/>
                <a:gridCol w="208280"/>
                <a:gridCol w="617699"/>
                <a:gridCol w="576064"/>
                <a:gridCol w="576064"/>
                <a:gridCol w="432048"/>
              </a:tblGrid>
              <a:tr h="53606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3606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53606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606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606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606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6060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6060"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6060"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467544" y="1556792"/>
            <a:ext cx="403244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 kovboj používá </a:t>
            </a:r>
          </a:p>
          <a:p>
            <a:endParaRPr lang="cs-CZ" dirty="0" smtClean="0"/>
          </a:p>
          <a:p>
            <a:r>
              <a:rPr lang="cs-CZ" dirty="0" smtClean="0"/>
              <a:t>2. kdo nesedí ani neleží, tak</a:t>
            </a:r>
          </a:p>
          <a:p>
            <a:endParaRPr lang="cs-CZ" dirty="0" smtClean="0"/>
          </a:p>
          <a:p>
            <a:r>
              <a:rPr lang="cs-CZ" dirty="0" smtClean="0"/>
              <a:t>3. patří mezi hmyz</a:t>
            </a:r>
          </a:p>
          <a:p>
            <a:endParaRPr lang="cs-CZ" dirty="0" smtClean="0"/>
          </a:p>
          <a:p>
            <a:r>
              <a:rPr lang="cs-CZ" dirty="0" smtClean="0"/>
              <a:t>4. člověk má dvě</a:t>
            </a:r>
          </a:p>
          <a:p>
            <a:endParaRPr lang="cs-CZ" dirty="0" smtClean="0"/>
          </a:p>
          <a:p>
            <a:r>
              <a:rPr lang="cs-CZ" dirty="0" smtClean="0"/>
              <a:t>5. </a:t>
            </a:r>
            <a:r>
              <a:rPr lang="cs-CZ" dirty="0"/>
              <a:t> </a:t>
            </a:r>
            <a:r>
              <a:rPr lang="cs-CZ" dirty="0" smtClean="0"/>
              <a:t>opak starý  </a:t>
            </a:r>
          </a:p>
          <a:p>
            <a:endParaRPr lang="cs-CZ" dirty="0" smtClean="0"/>
          </a:p>
          <a:p>
            <a:r>
              <a:rPr lang="cs-CZ" dirty="0" smtClean="0"/>
              <a:t>6.  opak ošklivý</a:t>
            </a:r>
          </a:p>
          <a:p>
            <a:endParaRPr lang="cs-CZ" dirty="0" smtClean="0"/>
          </a:p>
          <a:p>
            <a:r>
              <a:rPr lang="cs-CZ" dirty="0" smtClean="0"/>
              <a:t>7.  samice od housera</a:t>
            </a:r>
          </a:p>
          <a:p>
            <a:endParaRPr lang="cs-CZ" dirty="0" smtClean="0"/>
          </a:p>
          <a:p>
            <a:r>
              <a:rPr lang="cs-CZ" dirty="0" smtClean="0"/>
              <a:t>8. verše se v básních seskupují                  ve …</a:t>
            </a:r>
          </a:p>
          <a:p>
            <a:r>
              <a:rPr lang="cs-CZ" dirty="0" smtClean="0"/>
              <a:t>9. opak slova hloupý</a:t>
            </a:r>
            <a:endParaRPr lang="cs-CZ" dirty="0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8967019" y="5161935"/>
          <a:ext cx="208280" cy="365760"/>
        </p:xfrm>
        <a:graphic>
          <a:graphicData uri="http://schemas.openxmlformats.org/drawingml/2006/table">
            <a:tbl>
              <a:tblPr/>
              <a:tblGrid>
                <a:gridCol w="208280"/>
              </a:tblGrid>
              <a:tr h="1474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59814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332656"/>
            <a:ext cx="8301608" cy="810743"/>
          </a:xfrm>
        </p:spPr>
        <p:txBody>
          <a:bodyPr/>
          <a:lstStyle/>
          <a:p>
            <a:r>
              <a:rPr lang="cs-CZ" dirty="0" smtClean="0"/>
              <a:t>VYLUŠTĚTE KŘÍŽOVKU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634353846"/>
              </p:ext>
            </p:extLst>
          </p:nvPr>
        </p:nvGraphicFramePr>
        <p:xfrm>
          <a:off x="3995936" y="1700808"/>
          <a:ext cx="4855336" cy="36255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0881"/>
                <a:gridCol w="550881"/>
                <a:gridCol w="591548"/>
                <a:gridCol w="538938"/>
                <a:gridCol w="116840"/>
                <a:gridCol w="213019"/>
                <a:gridCol w="795034"/>
                <a:gridCol w="618555"/>
                <a:gridCol w="533247"/>
                <a:gridCol w="346393"/>
              </a:tblGrid>
              <a:tr h="402844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02844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402844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844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844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844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844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844"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2844"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611560" y="1700808"/>
            <a:ext cx="3276090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kovboj používá </a:t>
            </a:r>
          </a:p>
          <a:p>
            <a:r>
              <a:rPr lang="cs-CZ" dirty="0" smtClean="0"/>
              <a:t>2. kdo nesedí ani neleží tak</a:t>
            </a:r>
          </a:p>
          <a:p>
            <a:endParaRPr lang="cs-CZ" dirty="0" smtClean="0"/>
          </a:p>
          <a:p>
            <a:r>
              <a:rPr lang="cs-CZ" dirty="0" smtClean="0"/>
              <a:t>3. patří mezi hmyz</a:t>
            </a:r>
          </a:p>
          <a:p>
            <a:r>
              <a:rPr lang="cs-CZ" dirty="0" smtClean="0"/>
              <a:t>4. člověk má dvě</a:t>
            </a:r>
          </a:p>
          <a:p>
            <a:endParaRPr lang="cs-CZ" dirty="0" smtClean="0"/>
          </a:p>
          <a:p>
            <a:r>
              <a:rPr lang="cs-CZ" dirty="0" smtClean="0"/>
              <a:t>5. </a:t>
            </a:r>
            <a:r>
              <a:rPr lang="cs-CZ" dirty="0"/>
              <a:t> </a:t>
            </a:r>
            <a:r>
              <a:rPr lang="cs-CZ" dirty="0" smtClean="0"/>
              <a:t>opak starý  </a:t>
            </a:r>
          </a:p>
          <a:p>
            <a:r>
              <a:rPr lang="cs-CZ" dirty="0" smtClean="0"/>
              <a:t>6.  opak ošklivý</a:t>
            </a:r>
          </a:p>
          <a:p>
            <a:endParaRPr lang="cs-CZ" dirty="0" smtClean="0"/>
          </a:p>
          <a:p>
            <a:r>
              <a:rPr lang="cs-CZ" dirty="0" smtClean="0"/>
              <a:t>7.  samice od housera</a:t>
            </a:r>
          </a:p>
          <a:p>
            <a:r>
              <a:rPr lang="cs-CZ" dirty="0" smtClean="0"/>
              <a:t>8. verše se v básních seskupují</a:t>
            </a:r>
          </a:p>
          <a:p>
            <a:r>
              <a:rPr lang="cs-CZ" dirty="0"/>
              <a:t> </a:t>
            </a:r>
            <a:r>
              <a:rPr lang="cs-CZ" dirty="0" smtClean="0"/>
              <a:t>   ve ...</a:t>
            </a:r>
          </a:p>
          <a:p>
            <a:r>
              <a:rPr lang="cs-CZ" dirty="0" smtClean="0"/>
              <a:t>9. opak slova hloupý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5949280"/>
            <a:ext cx="76265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měkké a tvrdé slabiky zakroužkujte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4034449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185</TotalTime>
  <Words>308</Words>
  <Application>Microsoft Office PowerPoint</Application>
  <PresentationFormat>Předvádění na obrazovce (4:3)</PresentationFormat>
  <Paragraphs>116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Název školy: Základní škola a Mateřská škola Prysk, okres Česká Lípa, příspěvková organizace Autor : Mgr. Jana Vostřelová Název materiálu: VY_32_INOVACE_15_ČESKÝ JAZYK_MĚKKÉ TVRDÉ SOUHLÁSKY Číslo projektu: CZ.1.07/1.4.00/21.1705 Zdroj : u obrázků použitá galerie Office               </vt:lpstr>
      <vt:lpstr>MĚKKÉ SOUHLÁSKY</vt:lpstr>
      <vt:lpstr>TVRDÉ SOUHLÁSKY</vt:lpstr>
      <vt:lpstr>DO VĚT DOPLŇUJTE SLOVA PODLE OBRÁZKU</vt:lpstr>
      <vt:lpstr>VYLUŠTĚTE KŘÍŽOVKU</vt:lpstr>
      <vt:lpstr>VYLUŠTĚTE KŘÍŽOVKU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a Mateřská škola Prysk, okres Česká Lípa, příspěvková organizace Autor : Mgr. Jana Vostřelová Název materiálu: VY_32_INOVACE_01_ČESKÝ JAZYK_MĚKKÉ TVRDÉ SOUHLÁSKY</dc:title>
  <dc:creator>08FJ</dc:creator>
  <cp:lastModifiedBy>Dum</cp:lastModifiedBy>
  <cp:revision>21</cp:revision>
  <dcterms:created xsi:type="dcterms:W3CDTF">2012-02-20T12:20:44Z</dcterms:created>
  <dcterms:modified xsi:type="dcterms:W3CDTF">2012-03-26T18:01:03Z</dcterms:modified>
</cp:coreProperties>
</file>