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329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014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998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2899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893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309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657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3482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869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784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198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A2C3A6-EA3E-4C24-AFBB-8F2DB08920EC}" type="datetimeFigureOut">
              <a:rPr lang="cs-CZ" smtClean="0"/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BA41CF-0CBE-49DC-823E-41DE4A88CC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8019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755576" y="524287"/>
            <a:ext cx="7272808" cy="240065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Česká literatura 1. poloviny 20. století</a:t>
            </a:r>
          </a:p>
          <a:p>
            <a:pPr algn="ctr"/>
            <a:endParaRPr lang="cs-CZ" sz="14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literatura</a:t>
            </a:r>
          </a:p>
          <a:p>
            <a:pPr algn="ctr"/>
            <a:endParaRPr lang="cs-CZ" sz="32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3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4401971"/>
              </p:ext>
            </p:extLst>
          </p:nvPr>
        </p:nvGraphicFramePr>
        <p:xfrm>
          <a:off x="1047040" y="2132856"/>
          <a:ext cx="6792416" cy="3734637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smtClean="0">
                          <a:solidFill>
                            <a:schemeClr val="tx1"/>
                          </a:solidFill>
                        </a:rPr>
                        <a:t>VY_VLADIMIR_CELOUD_CESKA_LIT._1._POL._20._ST._MEZIVALECNA_PROZA_PSYCHOLOGICKA_PROZA_PREZENTACE_13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Jazykové vzdělávání a komunikace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Český jazyk a literatura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Česká literatura 1. poloviny 20. století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Meziválečná česká próza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– psychologická próza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Mgr. Vladimír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Čeloud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8. 3. 2013</a:t>
                      </a:r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45788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Prezentace vytvořená v programu MS </a:t>
                      </a:r>
                      <a:r>
                        <a:rPr lang="cs-CZ" sz="1000" i="1" dirty="0" err="1" smtClean="0">
                          <a:solidFill>
                            <a:schemeClr val="tx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tx1"/>
                          </a:solidFill>
                        </a:rPr>
                        <a:t>  seznamuje</a:t>
                      </a:r>
                      <a:r>
                        <a:rPr lang="cs-CZ" sz="1000" i="1" baseline="0" dirty="0" smtClean="0">
                          <a:solidFill>
                            <a:schemeClr val="tx1"/>
                          </a:solidFill>
                        </a:rPr>
                        <a:t> žáky se základním přehledem podmínek, které utvářely českou společnost po skončení I. světové války a které napomohly vzniku nových směrů a proudů.  Vyučujicí může využít  konkrétní snímky dle aktuální potřeby. Prezentaci lze uložit rovněž ve formátu PDF a poskytnout ji žákům k jejich mimoškolnímu vzdělávání. </a:t>
                      </a:r>
                      <a:endParaRPr lang="cs-CZ" sz="1000" i="1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877272"/>
            <a:ext cx="3262393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6733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12903" y="1268760"/>
            <a:ext cx="6554167" cy="47705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Meziválečná česká próza</a:t>
            </a:r>
          </a:p>
          <a:p>
            <a:pPr algn="ctr"/>
            <a:endParaRPr lang="cs-CZ" sz="2000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Vybrané umělecké směry a tendence</a:t>
            </a:r>
            <a:b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Psychologická próza</a:t>
            </a:r>
            <a:endParaRPr lang="cs-CZ" sz="3200" b="1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endParaRPr lang="cs-CZ" sz="2000" b="1" dirty="0" smtClean="0">
              <a:ln w="11430"/>
              <a:solidFill>
                <a:schemeClr val="accent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Havlíček</a:t>
            </a:r>
          </a:p>
          <a:p>
            <a:pPr algn="ctr"/>
            <a:r>
              <a:rPr lang="cs-CZ" sz="32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gon </a:t>
            </a:r>
            <a:r>
              <a:rPr lang="cs-CZ" sz="3200" b="1" dirty="0" err="1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Hostovský</a:t>
            </a:r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Jarmila Glazarová</a:t>
            </a:r>
          </a:p>
          <a:p>
            <a:pPr algn="ctr"/>
            <a:r>
              <a:rPr lang="cs-CZ" sz="32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Václav Řezáč</a:t>
            </a:r>
          </a:p>
          <a:p>
            <a:pPr algn="ctr"/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910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6328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 Základní znaky:</a:t>
            </a:r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zaměření na nitro člověka, vykreslení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duševního života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osudovost pudové stránky člověka, patologické jevy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vliv psychoanalýzy Sigmunda Freuda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627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836712"/>
            <a:ext cx="8403583" cy="47474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Jaroslav Havlíček</a:t>
            </a:r>
          </a:p>
          <a:p>
            <a:endParaRPr lang="cs-CZ" sz="1050" b="1" dirty="0" smtClean="0">
              <a:ln w="11430"/>
              <a:solidFill>
                <a:schemeClr val="accent1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* 1896 Jilemnice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† 1943 Praha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pocházel z učitelské rodiny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 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za 1. světové války se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zúčastnil bojů v Rusku, 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Itálii a na Slovensku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při zaměstnání dostudoval vysokou školu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  <a:effectLst/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zemřel na zánět mozkových blan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 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3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08720"/>
            <a:ext cx="771313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tvorby a její charakteristika:</a:t>
            </a:r>
          </a:p>
          <a:p>
            <a:endParaRPr lang="cs-CZ" sz="16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tx2"/>
                </a:solidFill>
              </a:rPr>
              <a:t> zaměření na různě degenerované jedince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mistrovské vylíčení tragických osudů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tx2"/>
                </a:solidFill>
              </a:rPr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prvky naturalismu</a:t>
            </a:r>
          </a:p>
          <a:p>
            <a:endParaRPr lang="cs-CZ" sz="3200" b="1" dirty="0">
              <a:solidFill>
                <a:schemeClr val="tx2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Petrolejové lampy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(J. Herz, 1969)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err="1" smtClean="0">
                <a:solidFill>
                  <a:srgbClr val="C00000"/>
                </a:solidFill>
              </a:rPr>
              <a:t>Helimadoe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(J. Jireš, 1993)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Neviditelný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(Prokletí domu Hajnů</a:t>
            </a:r>
            <a:r>
              <a:rPr lang="cs-CZ" sz="3200" b="1" dirty="0">
                <a:solidFill>
                  <a:srgbClr val="C00000"/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– filmová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adaptace – J. Svoboda, 1988)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Ta třetí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16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25013" y="332656"/>
            <a:ext cx="8133317" cy="65248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Egon </a:t>
            </a:r>
            <a:r>
              <a:rPr lang="cs-CZ" sz="3600" b="1" dirty="0" err="1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Hostovský</a:t>
            </a:r>
            <a:endParaRPr lang="cs-CZ" sz="36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* 1908 Hronov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† 1973 </a:t>
            </a:r>
            <a:r>
              <a:rPr lang="cs-CZ" sz="3200" b="1" dirty="0" err="1" smtClean="0">
                <a:solidFill>
                  <a:schemeClr val="accent1">
                    <a:lumMod val="75000"/>
                  </a:schemeClr>
                </a:solidFill>
              </a:rPr>
              <a:t>Montclair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(USA)</a:t>
            </a:r>
            <a:endParaRPr lang="cs-CZ" sz="32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židovský původ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1939 emigrace do Francie, za 2. světové 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války na čs. konzulátu v New Yorku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po roce 1948 druhá emigrace</a:t>
            </a:r>
          </a:p>
          <a:p>
            <a:endParaRPr lang="cs-CZ" sz="1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tvorby a její charakteristika:</a:t>
            </a: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soustředění na téma narušení mezilidského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porozumění, vztahů, osamělosti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Případ profesora </a:t>
            </a:r>
            <a:r>
              <a:rPr lang="cs-CZ" sz="3200" b="1" dirty="0" err="1" smtClean="0">
                <a:solidFill>
                  <a:srgbClr val="C00000"/>
                </a:solidFill>
              </a:rPr>
              <a:t>Körnera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Žhář, Dům bez pána, Listy z vyhnanství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8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6768" y="548680"/>
            <a:ext cx="7380547" cy="75097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Jarmila Glazarová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* 1901 Malá Skála u Turnova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† 1977 Praha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prozaička a publicistka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v mládí během roku zemřeli oba rodiče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po 2. světové válce politické funkce  </a:t>
            </a:r>
          </a:p>
          <a:p>
            <a:endParaRPr lang="cs-CZ" sz="1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tvorby a její charakteristika: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vrchol tvorby na přelomu 30. a 40. let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nešťastné osudy ženských hrdinek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Vlčí jáma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(J. Weiss, 1957)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</a:rPr>
              <a:t>Advent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(V. Vlček, 1956)</a:t>
            </a:r>
            <a:endParaRPr lang="cs-CZ" sz="3200" b="1" dirty="0" smtClean="0">
              <a:solidFill>
                <a:srgbClr val="C00000"/>
              </a:solidFill>
            </a:endParaRP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2481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849089" cy="80021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Václav Řezáč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* 1901 Praha</a:t>
            </a:r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† 1956 Praha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vlastním jménem Václav Voňavka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prozaik a publicista</a:t>
            </a:r>
          </a:p>
          <a:p>
            <a:pPr>
              <a:buFont typeface="Wingdings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po 2. světové válce prokomunistická aktivita</a:t>
            </a:r>
          </a:p>
          <a:p>
            <a:endParaRPr lang="cs-CZ" sz="1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Výběr z tvorby a její charakteristika: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poválečná tvorba poznamenána schematismem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vrchol tvorby 40. léta a tvorba pro děti 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(Poplach v kovářské uličce, Čarovné dědictví)</a:t>
            </a:r>
          </a:p>
          <a:p>
            <a:r>
              <a:rPr lang="cs-CZ" sz="3200" b="1" dirty="0" smtClean="0">
                <a:solidFill>
                  <a:srgbClr val="C00000"/>
                </a:solidFill>
              </a:rPr>
              <a:t>Černé světlo, Svědek, Rozhraní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analýza temných sil v člověku</a:t>
            </a:r>
          </a:p>
          <a:p>
            <a:endParaRPr lang="cs-CZ" sz="32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sz="3200" b="1" dirty="0" smtClean="0">
              <a:ln w="11430"/>
              <a:solidFill>
                <a:srgbClr val="C0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531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472598"/>
            <a:ext cx="921702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Kdo patří do psychologické prózy?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Jaké jsou její základní znaky?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se narodil Jaroslav Havlíček? 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Co bylo příčinou jeho předčasného skonu?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je utvořen název románu </a:t>
            </a:r>
            <a:r>
              <a:rPr lang="cs-CZ" sz="3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Helimadoe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Proč v r. 1939 Egon </a:t>
            </a:r>
            <a:r>
              <a:rPr lang="cs-CZ" sz="3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Hostovský</a:t>
            </a: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emigroval?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Jaká byla Glazarové poválečná politická orientace?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Čím je poznamenána Řezáčova poválečná tvorba?</a:t>
            </a:r>
          </a:p>
          <a:p>
            <a:endParaRPr lang="cs-CZ" sz="3200" b="1" dirty="0"/>
          </a:p>
        </p:txBody>
      </p:sp>
      <p:pic>
        <p:nvPicPr>
          <p:cNvPr id="5122" name="Picture 2" descr="C:\Users\HP\Desktop\11949856321026402567tasto_9_architetto_franc_01_svg_thumb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836712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936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260648"/>
            <a:ext cx="2602632" cy="562074"/>
          </a:xfrm>
        </p:spPr>
        <p:txBody>
          <a:bodyPr>
            <a:normAutofit/>
          </a:bodyPr>
          <a:lstStyle/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800" b="1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699792" y="2708920"/>
            <a:ext cx="3782177" cy="56207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Použité obrázky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55576" y="5949280"/>
            <a:ext cx="7498969" cy="40011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Pokud není uvedeno jinak, použitý materiál je z vlastních zdrojů autora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3284984"/>
            <a:ext cx="61744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OCAL. </a:t>
            </a:r>
            <a:r>
              <a:rPr lang="cs-CZ" i="1" dirty="0"/>
              <a:t>clker.com</a:t>
            </a:r>
            <a:r>
              <a:rPr lang="cs-CZ" dirty="0"/>
              <a:t> [online]. [cit. 2.6.2013]. Dostupný na WWW: http://www.clker.com/clipart-3593.html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3140968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764704"/>
            <a:ext cx="847868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PROKOP</a:t>
            </a:r>
            <a:r>
              <a:rPr lang="cs-CZ" dirty="0"/>
              <a:t>, Vladimír. </a:t>
            </a:r>
            <a:r>
              <a:rPr lang="cs-CZ" i="1" dirty="0"/>
              <a:t>Přehled české literatury 20. století</a:t>
            </a:r>
            <a:r>
              <a:rPr lang="cs-CZ" dirty="0"/>
              <a:t>. Sokolov: O.K.- Soft, </a:t>
            </a:r>
            <a:r>
              <a:rPr lang="cs-CZ" dirty="0" smtClean="0"/>
              <a:t>2004</a:t>
            </a:r>
          </a:p>
          <a:p>
            <a:r>
              <a:rPr lang="cs-CZ" dirty="0"/>
              <a:t>ANDREE, Lukáš a kol. </a:t>
            </a:r>
            <a:r>
              <a:rPr lang="cs-CZ" i="1" dirty="0"/>
              <a:t>Literatura pro 3. ročník středních škol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978-80-7358-135-0</a:t>
            </a:r>
            <a:r>
              <a:rPr lang="cs-CZ" dirty="0" smtClean="0"/>
              <a:t>.</a:t>
            </a:r>
          </a:p>
          <a:p>
            <a:r>
              <a:rPr lang="cs-CZ" dirty="0"/>
              <a:t>POLÁŠKOVÁ, Taťána a kol.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 - </a:t>
            </a:r>
            <a:r>
              <a:rPr lang="cs-CZ" dirty="0" smtClean="0"/>
              <a:t>nakladatelství </a:t>
            </a:r>
            <a:r>
              <a:rPr lang="cs-CZ" dirty="0"/>
              <a:t>VYUKA.CZ, 2006, ISBN 80-902571-6-X</a:t>
            </a:r>
            <a:r>
              <a:rPr lang="cs-CZ" dirty="0" smtClean="0"/>
              <a:t>.</a:t>
            </a:r>
          </a:p>
          <a:p>
            <a:r>
              <a:rPr lang="cs-CZ" dirty="0"/>
              <a:t>DOLEJŠÍ, Pavel. </a:t>
            </a:r>
            <a:r>
              <a:rPr lang="cs-CZ" i="1" dirty="0"/>
              <a:t>Školní slovník českých spisovatelů</a:t>
            </a:r>
            <a:r>
              <a:rPr lang="cs-CZ" dirty="0"/>
              <a:t>. Humpolec: Pavel Dolejší, nakladatelství a vydavatelství, 2004, ISBN 80-86480-49-6.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04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670</Words>
  <Application>Microsoft Office PowerPoint</Application>
  <PresentationFormat>Předvádění na obrazovce (4:3)</PresentationFormat>
  <Paragraphs>122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Times New Roman</vt:lpstr>
      <vt:lpstr>Wingdings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HP</dc:creator>
  <cp:lastModifiedBy>Antonín Hroch</cp:lastModifiedBy>
  <cp:revision>21</cp:revision>
  <dcterms:created xsi:type="dcterms:W3CDTF">2013-11-24T16:40:29Z</dcterms:created>
  <dcterms:modified xsi:type="dcterms:W3CDTF">2014-02-01T17:23:58Z</dcterms:modified>
</cp:coreProperties>
</file>