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8" r:id="rId4"/>
    <p:sldId id="259" r:id="rId5"/>
    <p:sldId id="257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819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577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73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560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0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2118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872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78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426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88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6B8CD-64E9-4C17-856B-ABA0FD668845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759A9-373B-4C12-94D8-E1CD6800E0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684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24287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6486374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VY_VLADIMIR_CELOUD_CESKA_LIT._1._POL._20._ST._OBRAZ_1._SVETOVE_VALKY_LEGIONARSKA LITERATURA_PREZENTACE_08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Obraz 1. světové války, legionářská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8. 2. 2013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409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6"/>
            <a:ext cx="7772400" cy="2043659"/>
          </a:xfrm>
        </p:spPr>
        <p:txBody>
          <a:bodyPr>
            <a:normAutofit fontScale="90000"/>
          </a:bodyPr>
          <a:lstStyle/>
          <a:p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eská literatura 1. poloviny 20. století</a:t>
            </a:r>
            <a:b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Obraz 1. světové války,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legionářská literatura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1028" name="Picture 4" descr="C:\Users\HP\Desktop\Nová složka\Canadian_tank_and_soldiers_Vimy_19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91314"/>
            <a:ext cx="3439690" cy="271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P\Desktop\Nová složka\800px-French_bayonet_charg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365104"/>
            <a:ext cx="3456384" cy="204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P\Desktop\Nová složka\Aero_Ae-0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43636"/>
            <a:ext cx="2160240" cy="1369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84004"/>
            <a:ext cx="703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3356992"/>
            <a:ext cx="755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</a:t>
            </a:r>
            <a:r>
              <a:rPr lang="cs-CZ" dirty="0"/>
              <a:t> 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02035" y="6084004"/>
            <a:ext cx="69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62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812765" y="291420"/>
            <a:ext cx="7268656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světová válka (1914 – 1918) </a:t>
            </a:r>
          </a:p>
          <a:p>
            <a:pPr algn="ctr" eaLnBrk="1" hangingPunct="1"/>
            <a:endParaRPr lang="cs-CZ" sz="1000" b="1" dirty="0" smtClean="0">
              <a:solidFill>
                <a:srgbClr val="0070C0"/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Německo + Rakousko – Uhersko + Itálie = </a:t>
            </a:r>
          </a:p>
          <a:p>
            <a:pPr eaLnBrk="1" hangingPunct="1"/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    = TROJSPOLEK</a:t>
            </a:r>
            <a:endParaRPr lang="cs-CZ" sz="3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Francie +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Rusko + Británie = TROJDOHODA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dvě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balkánské války (1912 – 1913)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červen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1914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sarajevský atentát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/>
            <a:endParaRPr lang="cs-CZ" sz="2400" b="1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2050" name="Picture 2" descr="C:\Users\HP\Desktop\Nová složka\Gavrilloprincip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87992"/>
            <a:ext cx="2920299" cy="284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Desktop\Nová složka\Archduke_Franz_with_his_wife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08" y="3394588"/>
            <a:ext cx="4737873" cy="284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237312"/>
            <a:ext cx="5263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Obr.4: </a:t>
            </a:r>
            <a:r>
              <a:rPr lang="cs-CZ" b="1" dirty="0" smtClean="0">
                <a:latin typeface="Calibri" pitchFamily="34" charset="0"/>
              </a:rPr>
              <a:t>Následník </a:t>
            </a:r>
            <a:r>
              <a:rPr lang="cs-CZ" b="1" dirty="0">
                <a:latin typeface="Calibri" pitchFamily="34" charset="0"/>
              </a:rPr>
              <a:t>trůnu </a:t>
            </a:r>
            <a:r>
              <a:rPr lang="cs-CZ" b="1" dirty="0" smtClean="0">
                <a:latin typeface="Calibri" pitchFamily="34" charset="0"/>
              </a:rPr>
              <a:t>František Ferdinand </a:t>
            </a:r>
            <a:r>
              <a:rPr lang="cs-CZ" b="1" dirty="0">
                <a:latin typeface="Calibri" pitchFamily="34" charset="0"/>
              </a:rPr>
              <a:t>d´ </a:t>
            </a:r>
            <a:r>
              <a:rPr lang="cs-CZ" b="1" dirty="0" err="1">
                <a:latin typeface="Calibri" pitchFamily="34" charset="0"/>
              </a:rPr>
              <a:t>Este</a:t>
            </a:r>
            <a:r>
              <a:rPr lang="cs-CZ" b="1" dirty="0">
                <a:latin typeface="Calibri" pitchFamily="34" charset="0"/>
              </a:rPr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436096" y="622802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Obr.5: </a:t>
            </a:r>
            <a:r>
              <a:rPr lang="cs-CZ" b="1" dirty="0" smtClean="0">
                <a:latin typeface="Calibri" pitchFamily="34" charset="0"/>
              </a:rPr>
              <a:t>Atentátník </a:t>
            </a:r>
            <a:r>
              <a:rPr lang="cs-CZ" b="1" dirty="0" err="1">
                <a:latin typeface="Calibri" pitchFamily="34" charset="0"/>
              </a:rPr>
              <a:t>Gavrilo</a:t>
            </a:r>
            <a:r>
              <a:rPr lang="cs-CZ" b="1" dirty="0">
                <a:latin typeface="Calibri" pitchFamily="34" charset="0"/>
              </a:rPr>
              <a:t> </a:t>
            </a:r>
            <a:r>
              <a:rPr lang="cs-CZ" b="1" dirty="0" smtClean="0">
                <a:latin typeface="Calibri" pitchFamily="34" charset="0"/>
              </a:rPr>
              <a:t>Princip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81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179512" y="-171400"/>
            <a:ext cx="8958030" cy="7294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 sz="3000" b="1" dirty="0">
              <a:solidFill>
                <a:srgbClr val="0070C0"/>
              </a:solidFill>
              <a:latin typeface="+mn-lt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rgbClr val="0070C0"/>
                </a:solidFill>
                <a:latin typeface="+mn-lt"/>
              </a:rPr>
              <a:t>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tlak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Německa → Rakousko vyhlašuje Srbsku válku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1915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– poziční zákopová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válka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2400" b="1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3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1915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– Itálie opouští Trojspolek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spojenci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Trojspolku – Turecko,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Bulharsko</a:t>
            </a:r>
            <a:endParaRPr lang="cs-CZ" sz="3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 spojenci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Trojdohody – Itálie, Řecko,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Portugalsko…</a:t>
            </a:r>
            <a:endParaRPr lang="cs-CZ" sz="3000" b="1" dirty="0">
              <a:solidFill>
                <a:schemeClr val="accent1">
                  <a:lumMod val="75000"/>
                </a:schemeClr>
              </a:solidFill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celkem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se zapojilo 33 zemí včetně kolonií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USA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(neutrální) –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dodávky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potravin, surovin a munice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celkem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zahynulo 17 milionů lidí</a:t>
            </a:r>
          </a:p>
          <a:p>
            <a:pPr eaLnBrk="1" hangingPunct="1"/>
            <a:endParaRPr lang="cs-CZ" sz="2400" b="1" dirty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2" name="Picture 2" descr="C:\Users\HP\Desktop\Nová složka\French_87th_Regiment_Cote_34_Verdun_19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052736"/>
            <a:ext cx="2520281" cy="314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P\Desktop\Nová složka\GermanInfantry191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3618518" cy="2306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3356992"/>
            <a:ext cx="703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3645024"/>
            <a:ext cx="703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41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9001000" cy="5904656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1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Československé legie</a:t>
            </a:r>
            <a:endParaRPr lang="cs-CZ" sz="12800" b="1" dirty="0" smtClean="0">
              <a:solidFill>
                <a:srgbClr val="0070C0"/>
              </a:solidFill>
            </a:endParaRPr>
          </a:p>
          <a:p>
            <a:pPr marL="0" indent="0" algn="ctr">
              <a:lnSpc>
                <a:spcPct val="170000"/>
              </a:lnSpc>
              <a:buNone/>
            </a:pPr>
            <a:endParaRPr lang="cs-CZ" sz="35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jednotky zahraničního vojenského odboje                    za 1. světové války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áklad těchto vojsk začal vznikat již v roce 1914           z dobrovolníků a zajatců, kteří se hlásili zejména      do carské armády v Rusku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oncem války měly jednotky československých zahraničních vojsk celkem přes 100 </a:t>
            </a: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000 dobrovolníků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československé legie bojovaly především na straně ruské armády proti armádám Trojspolku a posléze                  i bolševikům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12000" b="1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12000" b="1" dirty="0" smtClean="0">
                <a:solidFill>
                  <a:schemeClr val="accent1">
                    <a:lumMod val="75000"/>
                  </a:schemeClr>
                </a:solidFill>
              </a:rPr>
              <a:t>bsazení Ukrajiny bolševiky →„sibiřská anabáze“        v závěru války</a:t>
            </a:r>
          </a:p>
          <a:p>
            <a:pPr>
              <a:lnSpc>
                <a:spcPct val="11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1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51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sz="2400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cs-CZ" sz="2400" dirty="0" smtClean="0"/>
              <a:t>       </a:t>
            </a:r>
          </a:p>
          <a:p>
            <a:pPr marL="0" indent="0" algn="ctr">
              <a:buNone/>
            </a:pP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1520" y="2250738"/>
            <a:ext cx="7848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327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Hašek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47260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* 1883 Praha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† 1923 Lipnice nad Sázavou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nedokončil gymnázium → drogista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     → maturita na obchodní akademii → banka Slavia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bohémský a tulácký život, kontakty s anarchisty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1907 krátce vězněn za anarchistickou činnost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plně se věnuje literatuře a novinářské práci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     (Ženský obzor, Svět zvířat, České slovo…)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35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500" b="1" dirty="0" smtClean="0">
                <a:solidFill>
                  <a:schemeClr val="accent1">
                    <a:lumMod val="75000"/>
                  </a:schemeClr>
                </a:solidFill>
              </a:rPr>
              <a:t>1911 – Strana mírného pokroku v mezích zákona</a:t>
            </a:r>
          </a:p>
          <a:p>
            <a:pPr marL="0" indent="0">
              <a:buNone/>
            </a:pPr>
            <a:endParaRPr lang="cs-CZ" sz="900" dirty="0" smtClean="0"/>
          </a:p>
        </p:txBody>
      </p:sp>
      <p:pic>
        <p:nvPicPr>
          <p:cNvPr id="3074" name="Picture 2" descr="C:\Users\HP\Desktop\DUMY\13.3.13\Jaroslav_Hašek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1944216" cy="242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2627620"/>
            <a:ext cx="703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1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557748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1915 narukoval v Českých Budějovicích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zajetí a vstup do československých legií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1918 – přestup do Rudé armády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(komisař politického oddělení)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1920 – návrat do Československa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s cílem organizovat komunistické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hnutí (neúspěšně)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návrat k alkoholu a bohémskému stylu života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pod dohledem jako politicky nebezpečný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1921-1923 – Lipnice nad Sázavou</a:t>
            </a:r>
          </a:p>
        </p:txBody>
      </p:sp>
      <p:pic>
        <p:nvPicPr>
          <p:cNvPr id="1026" name="Picture 2" descr="C:\Users\HP\Desktop\DUMY\13.3.13\Hasek_jaroslav19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00808"/>
            <a:ext cx="212792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3861048"/>
            <a:ext cx="23449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Obr.9: </a:t>
            </a:r>
            <a:r>
              <a:rPr lang="cs-CZ" b="1" dirty="0" smtClean="0"/>
              <a:t>Hašek v Rudé armádě roku 1920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66347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07288" cy="6453336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Osudy dobrého vojáka Švejka za světové války</a:t>
            </a:r>
          </a:p>
          <a:p>
            <a:pPr marL="0" indent="0">
              <a:buNone/>
            </a:pPr>
            <a:endParaRPr lang="cs-CZ" sz="1000" b="1" dirty="0" smtClean="0"/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nejpřekládanější český román (přes 50 jazyků)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tetralogie, poslední díl dokončil Karel Vaněk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počátky 1912 – </a:t>
            </a:r>
            <a:r>
              <a:rPr lang="cs-CZ" sz="3000" b="1" dirty="0" smtClean="0">
                <a:solidFill>
                  <a:srgbClr val="C00000"/>
                </a:solidFill>
              </a:rPr>
              <a:t>Dobrý voják Švejk a jiné podivné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rgbClr val="0070C0"/>
                </a:solidFill>
              </a:rPr>
              <a:t>    </a:t>
            </a:r>
            <a:r>
              <a:rPr lang="cs-CZ" sz="3000" b="1" dirty="0" smtClean="0">
                <a:solidFill>
                  <a:srgbClr val="C00000"/>
                </a:solidFill>
              </a:rPr>
              <a:t>historky</a:t>
            </a:r>
            <a:r>
              <a:rPr lang="cs-CZ" sz="3000" b="1" dirty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rgbClr val="0070C0"/>
                </a:solidFill>
              </a:rPr>
              <a:t>–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druhá verze – </a:t>
            </a:r>
            <a:r>
              <a:rPr lang="cs-CZ" sz="3000" b="1" dirty="0" smtClean="0">
                <a:solidFill>
                  <a:srgbClr val="C00000"/>
                </a:solidFill>
              </a:rPr>
              <a:t>Dobrý</a:t>
            </a:r>
            <a:r>
              <a:rPr lang="cs-CZ" sz="3000" b="1" dirty="0" smtClean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rgbClr val="0070C0"/>
                </a:solidFill>
              </a:rPr>
              <a:t>    </a:t>
            </a:r>
            <a:r>
              <a:rPr lang="cs-CZ" sz="3000" b="1" dirty="0">
                <a:solidFill>
                  <a:srgbClr val="C00000"/>
                </a:solidFill>
              </a:rPr>
              <a:t>voják Švejk v </a:t>
            </a:r>
            <a:r>
              <a:rPr lang="cs-CZ" sz="3000" b="1" dirty="0" smtClean="0">
                <a:solidFill>
                  <a:srgbClr val="C00000"/>
                </a:solidFill>
              </a:rPr>
              <a:t>zajetí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výsledná podoba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v letech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1920-1923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ilustrace Josef Lada</a:t>
            </a:r>
          </a:p>
          <a:p>
            <a:pPr>
              <a:buFont typeface="Wingdings" pitchFamily="2" charset="2"/>
              <a:buChar char="Ø"/>
            </a:pPr>
            <a:r>
              <a:rPr lang="cs-CZ" sz="3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rozporuplné přijetí</a:t>
            </a:r>
          </a:p>
          <a:p>
            <a:pPr marL="0" indent="0">
              <a:buNone/>
            </a:pPr>
            <a:r>
              <a:rPr lang="cs-CZ" sz="3000" b="1" dirty="0">
                <a:solidFill>
                  <a:srgbClr val="0070C0"/>
                </a:solidFill>
              </a:rPr>
              <a:t> </a:t>
            </a:r>
            <a:r>
              <a:rPr lang="cs-CZ" sz="3000" b="1" dirty="0" smtClean="0">
                <a:solidFill>
                  <a:srgbClr val="0070C0"/>
                </a:solidFill>
              </a:rPr>
              <a:t>    </a:t>
            </a:r>
            <a:endParaRPr lang="cs-CZ" sz="3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3000" b="1" dirty="0"/>
          </a:p>
        </p:txBody>
      </p:sp>
      <p:pic>
        <p:nvPicPr>
          <p:cNvPr id="2050" name="Picture 2" descr="C:\Users\HP\Desktop\DUMY\13.3.13\Bona_Soldato_SVEJK_en_Humenn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8614" y="2852936"/>
            <a:ext cx="2503826" cy="3384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P\Desktop\DUMY\13.3.13\465px-Schweijk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9000"/>
            <a:ext cx="1512168" cy="194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5373216"/>
            <a:ext cx="18166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Obr.10: </a:t>
            </a:r>
            <a:r>
              <a:rPr lang="cs-CZ" b="1" dirty="0" smtClean="0"/>
              <a:t>Obálka prvního německého vydání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64088" y="6237312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Obr.11: </a:t>
            </a:r>
            <a:r>
              <a:rPr lang="cs-CZ" b="1" dirty="0" smtClean="0"/>
              <a:t>Švejkova socha v Humenném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362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856984" cy="70294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300" b="1" dirty="0" smtClean="0">
                <a:solidFill>
                  <a:srgbClr val="C00000"/>
                </a:solidFill>
              </a:rPr>
              <a:t>     </a:t>
            </a:r>
            <a:r>
              <a:rPr lang="cs-CZ" sz="43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Další tvorba a její charakteristika: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vynikající smysl pro humor, </a:t>
            </a: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ezměrná fantazie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satira proti rakouské monarchii a měšťáctví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pohrdání konvencemi, byrokracií, církví,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    armádou, četnictvem, politickými stranami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více než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1200 humoresek a povídek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300" b="1" dirty="0">
                <a:solidFill>
                  <a:srgbClr val="C00000"/>
                </a:solidFill>
              </a:rPr>
              <a:t> </a:t>
            </a:r>
            <a:r>
              <a:rPr lang="cs-CZ" sz="4300" b="1" dirty="0" smtClean="0">
                <a:solidFill>
                  <a:srgbClr val="C00000"/>
                </a:solidFill>
              </a:rPr>
              <a:t>    (Trampoty pana </a:t>
            </a:r>
            <a:r>
              <a:rPr lang="cs-CZ" sz="4300" b="1" dirty="0" err="1" smtClean="0">
                <a:solidFill>
                  <a:srgbClr val="C00000"/>
                </a:solidFill>
              </a:rPr>
              <a:t>Tenkráta</a:t>
            </a:r>
            <a:r>
              <a:rPr lang="cs-CZ" sz="4300" b="1" dirty="0" smtClean="0">
                <a:solidFill>
                  <a:srgbClr val="C00000"/>
                </a:solidFill>
              </a:rPr>
              <a:t>, Můj obchod se psy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300" b="1" dirty="0">
                <a:solidFill>
                  <a:srgbClr val="C00000"/>
                </a:solidFill>
              </a:rPr>
              <a:t> </a:t>
            </a:r>
            <a:r>
              <a:rPr lang="cs-CZ" sz="4300" b="1" dirty="0" smtClean="0">
                <a:solidFill>
                  <a:srgbClr val="C00000"/>
                </a:solidFill>
              </a:rPr>
              <a:t>    a jiné humoresky, Dva tucty povídek…)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43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300" b="1" dirty="0" smtClean="0">
                <a:solidFill>
                  <a:schemeClr val="accent1">
                    <a:lumMod val="75000"/>
                  </a:schemeClr>
                </a:solidFill>
              </a:rPr>
              <a:t>většina povídek vznikla v pražských hospodách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600" b="1" dirty="0" smtClean="0">
                <a:solidFill>
                  <a:schemeClr val="accent1">
                    <a:lumMod val="75000"/>
                  </a:schemeClr>
                </a:solidFill>
              </a:rPr>
              <a:t>    a vyšla v nejrůznějších novinách a časopisech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4600" b="1" dirty="0">
                <a:solidFill>
                  <a:srgbClr val="0070C0"/>
                </a:solidFill>
              </a:rPr>
              <a:t> </a:t>
            </a:r>
            <a:r>
              <a:rPr lang="cs-CZ" sz="4600" b="1" dirty="0" smtClean="0">
                <a:solidFill>
                  <a:srgbClr val="0070C0"/>
                </a:solidFill>
              </a:rPr>
              <a:t>    </a:t>
            </a:r>
            <a:r>
              <a:rPr lang="cs-CZ" sz="4600" b="1" dirty="0" smtClean="0">
                <a:solidFill>
                  <a:srgbClr val="C00000"/>
                </a:solidFill>
              </a:rPr>
              <a:t>Dějiny Strany mírného pokroku v mezích zákona</a:t>
            </a:r>
            <a:endParaRPr lang="cs-CZ" sz="4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36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Legionářská </a:t>
            </a:r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literatura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124744"/>
            <a:ext cx="8867328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Kopta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            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(1894-1962)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Třetí rota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– románová trilogie (kritické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               hodnocení úlohy našich legií v Rusku)</a:t>
            </a:r>
          </a:p>
          <a:p>
            <a:pPr marL="0" indent="0">
              <a:buNone/>
            </a:pPr>
            <a:r>
              <a:rPr lang="cs-CZ" sz="3000" b="1" dirty="0" smtClean="0">
                <a:solidFill>
                  <a:srgbClr val="0070C0"/>
                </a:solidFill>
              </a:rPr>
              <a:t>                </a:t>
            </a:r>
            <a:r>
              <a:rPr lang="cs-CZ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Rudolf Medek</a:t>
            </a:r>
          </a:p>
          <a:p>
            <a:pPr marL="0" indent="0">
              <a:buNone/>
            </a:pPr>
            <a:r>
              <a:rPr lang="cs-CZ" sz="3000" b="1" dirty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               (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1890-1940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)</a:t>
            </a:r>
          </a:p>
          <a:p>
            <a:pPr marL="0" indent="0">
              <a:buNone/>
            </a:pPr>
            <a:r>
              <a:rPr lang="cs-CZ" sz="3000" b="1" dirty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cs typeface="Times New Roman" pitchFamily="18" charset="0"/>
              </a:rPr>
              <a:t>              </a:t>
            </a:r>
            <a:r>
              <a:rPr lang="cs-CZ" sz="3000" b="1" dirty="0" smtClean="0">
                <a:ln w="11430"/>
                <a:solidFill>
                  <a:srgbClr val="0070C0"/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Anabáze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– románová pentalogie</a:t>
            </a:r>
          </a:p>
          <a:p>
            <a:pPr marL="0" indent="0">
              <a:buNone/>
            </a:pPr>
            <a:r>
              <a:rPr lang="cs-CZ" sz="3000" b="1" dirty="0">
                <a:ln w="11430"/>
                <a:solidFill>
                  <a:srgbClr val="0070C0"/>
                </a:solidFill>
                <a:cs typeface="Times New Roman" pitchFamily="18" charset="0"/>
              </a:rPr>
              <a:t> </a:t>
            </a:r>
            <a:r>
              <a:rPr lang="cs-CZ" sz="3000" b="1" dirty="0" smtClean="0">
                <a:ln w="11430"/>
                <a:solidFill>
                  <a:srgbClr val="0070C0"/>
                </a:solidFill>
                <a:cs typeface="Times New Roman" pitchFamily="18" charset="0"/>
              </a:rPr>
              <a:t>               </a:t>
            </a: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Plukovník Švec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– drama o dobrovolné</a:t>
            </a:r>
          </a:p>
          <a:p>
            <a:pPr marL="0" indent="0">
              <a:buNone/>
            </a:pPr>
            <a:r>
              <a:rPr lang="cs-CZ" sz="3000" b="1" dirty="0" smtClean="0">
                <a:ln w="11430"/>
                <a:solidFill>
                  <a:srgbClr val="C00000"/>
                </a:solidFill>
                <a:cs typeface="Times New Roman" pitchFamily="18" charset="0"/>
              </a:rPr>
              <a:t>                </a:t>
            </a:r>
            <a:r>
              <a:rPr lang="cs-CZ" sz="3000" b="1" dirty="0" smtClean="0">
                <a:ln w="11430"/>
                <a:solidFill>
                  <a:schemeClr val="accent1">
                    <a:lumMod val="75000"/>
                  </a:schemeClr>
                </a:solidFill>
                <a:cs typeface="Times New Roman" pitchFamily="18" charset="0"/>
              </a:rPr>
              <a:t>smrti velitele legionářské jednotky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9715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16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03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2598"/>
            <a:ext cx="92170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Kdy začala 1. světová válka?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bylo bezprostřední záminkou vyhlášení války?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Které mocnosti stály proti sobě?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Která z válčících stran zvítězila?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se přesně jmenuje náš nejpřekládanější román?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byla dokončena jeho finální verze?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vznikaly československé legie?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znamená slovo „anabáze“?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6510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97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938934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574757"/>
            <a:ext cx="86409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Obr. 1: </a:t>
            </a:r>
            <a:r>
              <a:rPr lang="en-US" dirty="0"/>
              <a:t>Canada. Dept. of National </a:t>
            </a:r>
            <a:r>
              <a:rPr lang="en-US" dirty="0" err="1"/>
              <a:t>Defence</a:t>
            </a:r>
            <a:r>
              <a:rPr lang="en-US" dirty="0" smtClean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</a:t>
            </a:r>
            <a:r>
              <a:rPr lang="en-US" dirty="0" smtClean="0"/>
              <a:t>commons.wikimedia.org/wiki/File:</a:t>
            </a:r>
            <a:r>
              <a:rPr lang="cs-CZ" dirty="0" err="1" smtClean="0"/>
              <a:t>Canadian</a:t>
            </a:r>
            <a:r>
              <a:rPr lang="cs-CZ" dirty="0" smtClean="0"/>
              <a:t> </a:t>
            </a:r>
            <a:r>
              <a:rPr lang="cs-CZ" dirty="0"/>
              <a:t>tank and </a:t>
            </a:r>
            <a:r>
              <a:rPr lang="cs-CZ" dirty="0" err="1"/>
              <a:t>soldiers</a:t>
            </a:r>
            <a:r>
              <a:rPr lang="cs-CZ" dirty="0"/>
              <a:t> </a:t>
            </a:r>
            <a:r>
              <a:rPr lang="cs-CZ" dirty="0" err="1"/>
              <a:t>Vimy</a:t>
            </a:r>
            <a:r>
              <a:rPr lang="cs-CZ" dirty="0"/>
              <a:t> </a:t>
            </a:r>
            <a:r>
              <a:rPr lang="cs-CZ" dirty="0" smtClean="0"/>
              <a:t>1917.jpg</a:t>
            </a:r>
          </a:p>
          <a:p>
            <a:r>
              <a:rPr lang="cs-CZ" dirty="0"/>
              <a:t>Obr. 1</a:t>
            </a:r>
            <a:r>
              <a:rPr lang="cs-CZ" dirty="0" smtClean="0"/>
              <a:t>:</a:t>
            </a:r>
            <a:r>
              <a:rPr lang="en-US" dirty="0"/>
              <a:t> AUTOR NEUVEDEN.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</a:t>
            </a:r>
            <a:r>
              <a:rPr lang="en-US" dirty="0" smtClean="0"/>
              <a:t>commons.wikimedia.org/wiki/File:</a:t>
            </a:r>
            <a:r>
              <a:rPr lang="cs-CZ" dirty="0" smtClean="0"/>
              <a:t>Aero </a:t>
            </a:r>
            <a:r>
              <a:rPr lang="cs-CZ" dirty="0"/>
              <a:t>Ae-01.jpg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Obr.3: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</a:t>
            </a:r>
            <a:r>
              <a:rPr lang="en-US" dirty="0" smtClean="0"/>
              <a:t>commons.wikimedia.org/wiki/File:</a:t>
            </a:r>
            <a:r>
              <a:rPr lang="cs-CZ" dirty="0" err="1"/>
              <a:t>French</a:t>
            </a:r>
            <a:r>
              <a:rPr lang="cs-CZ" dirty="0"/>
              <a:t> </a:t>
            </a:r>
            <a:r>
              <a:rPr lang="cs-CZ" dirty="0" err="1"/>
              <a:t>bayonet</a:t>
            </a:r>
            <a:r>
              <a:rPr lang="cs-CZ" dirty="0"/>
              <a:t> </a:t>
            </a:r>
            <a:r>
              <a:rPr lang="cs-CZ" dirty="0" smtClean="0"/>
              <a:t>charge.jpg</a:t>
            </a:r>
          </a:p>
          <a:p>
            <a:r>
              <a:rPr lang="cs-CZ" dirty="0"/>
              <a:t>Obr.4: </a:t>
            </a:r>
            <a:r>
              <a:rPr lang="cs-CZ" dirty="0" err="1"/>
              <a:t>Bettmann</a:t>
            </a:r>
            <a:r>
              <a:rPr lang="cs-CZ" dirty="0"/>
              <a:t>/</a:t>
            </a:r>
            <a:r>
              <a:rPr lang="cs-CZ" dirty="0" err="1"/>
              <a:t>Corbis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26.11.2012].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</a:t>
            </a:r>
            <a:r>
              <a:rPr lang="cs-CZ" dirty="0"/>
              <a:t> </a:t>
            </a:r>
            <a:r>
              <a:rPr lang="en-US" dirty="0"/>
              <a:t>http://commons.wikimedia.org/wiki/File:</a:t>
            </a:r>
            <a:r>
              <a:rPr lang="cs-CZ" dirty="0" err="1"/>
              <a:t>Archduke</a:t>
            </a:r>
            <a:r>
              <a:rPr lang="cs-CZ" dirty="0"/>
              <a:t> Franz </a:t>
            </a:r>
            <a:r>
              <a:rPr lang="cs-CZ" dirty="0" err="1"/>
              <a:t>with</a:t>
            </a:r>
            <a:r>
              <a:rPr lang="cs-CZ" dirty="0"/>
              <a:t> his wife.jpg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429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938934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5877272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764704"/>
            <a:ext cx="86947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Obr.5: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smtClean="0"/>
              <a:t>Gavrilloprincip.jpg</a:t>
            </a:r>
          </a:p>
          <a:p>
            <a:r>
              <a:rPr lang="cs-CZ" dirty="0" smtClean="0"/>
              <a:t>Obr.6: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smtClean="0"/>
              <a:t>GermanInfantry1914.jpg</a:t>
            </a:r>
          </a:p>
          <a:p>
            <a:r>
              <a:rPr lang="cs-CZ" dirty="0" smtClean="0"/>
              <a:t>Obr.7: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err="1" smtClean="0"/>
              <a:t>French</a:t>
            </a:r>
            <a:r>
              <a:rPr lang="cs-CZ" dirty="0" smtClean="0"/>
              <a:t> 87th Regiment </a:t>
            </a:r>
            <a:r>
              <a:rPr lang="cs-CZ" dirty="0" err="1" smtClean="0"/>
              <a:t>Cote</a:t>
            </a:r>
            <a:r>
              <a:rPr lang="cs-CZ" dirty="0" smtClean="0"/>
              <a:t> 34 </a:t>
            </a:r>
            <a:r>
              <a:rPr lang="cs-CZ" dirty="0" err="1" smtClean="0"/>
              <a:t>Verdun</a:t>
            </a:r>
            <a:r>
              <a:rPr lang="cs-CZ" dirty="0" smtClean="0"/>
              <a:t> 1916.jpg</a:t>
            </a:r>
          </a:p>
          <a:p>
            <a:r>
              <a:rPr lang="cs-CZ" dirty="0" smtClean="0"/>
              <a:t>Obr.8: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b="1" dirty="0" smtClean="0"/>
              <a:t> </a:t>
            </a:r>
            <a:r>
              <a:rPr lang="cs-CZ" dirty="0" smtClean="0"/>
              <a:t>Jaroslav Hašek.gif</a:t>
            </a:r>
          </a:p>
          <a:p>
            <a:r>
              <a:rPr lang="cs-CZ" dirty="0" smtClean="0"/>
              <a:t>Obr.9: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err="1" smtClean="0"/>
              <a:t>Hasek</a:t>
            </a:r>
            <a:r>
              <a:rPr lang="cs-CZ" dirty="0" smtClean="0"/>
              <a:t> jaroslav1920.jpg</a:t>
            </a:r>
          </a:p>
          <a:p>
            <a:r>
              <a:rPr lang="cs-CZ" dirty="0" smtClean="0"/>
              <a:t>Obr.10: </a:t>
            </a:r>
            <a:r>
              <a:rPr lang="en-US" dirty="0" smtClean="0"/>
              <a:t>AUTOR NEUVEDEN.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smtClean="0"/>
              <a:t>Schweijk.jpg</a:t>
            </a:r>
          </a:p>
          <a:p>
            <a:r>
              <a:rPr lang="cs-CZ" dirty="0" smtClean="0"/>
              <a:t>Obr.11: Igor </a:t>
            </a:r>
            <a:r>
              <a:rPr lang="cs-CZ" dirty="0" err="1" smtClean="0"/>
              <a:t>Chyra</a:t>
            </a:r>
            <a:r>
              <a:rPr lang="en-US" dirty="0" smtClean="0"/>
              <a:t>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26.11.2012].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</a:t>
            </a:r>
            <a:r>
              <a:rPr lang="cs-CZ" dirty="0" smtClean="0"/>
              <a:t> </a:t>
            </a:r>
            <a:r>
              <a:rPr lang="en-US" dirty="0" smtClean="0"/>
              <a:t>http://commons.wikimedia.org/wiki/File:</a:t>
            </a:r>
            <a:r>
              <a:rPr lang="cs-CZ" dirty="0" smtClean="0"/>
              <a:t>Bona </a:t>
            </a:r>
            <a:r>
              <a:rPr lang="cs-CZ" dirty="0" err="1" smtClean="0"/>
              <a:t>Soldato</a:t>
            </a:r>
            <a:r>
              <a:rPr lang="cs-CZ" dirty="0" smtClean="0"/>
              <a:t> SVEJK en Humenne.JPG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5014917"/>
            <a:ext cx="6462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OCAL. </a:t>
            </a:r>
            <a:r>
              <a:rPr lang="cs-CZ" i="1" dirty="0" smtClean="0"/>
              <a:t>clker.com</a:t>
            </a:r>
            <a:r>
              <a:rPr lang="cs-CZ" dirty="0" smtClean="0"/>
              <a:t> [online]. [cit. 2.6.2013]. Dostupný na WWW: http://www.clker.com/clipart-3593.html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47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1089</TotalTime>
  <Words>1159</Words>
  <Application>Microsoft Office PowerPoint</Application>
  <PresentationFormat>Předvádění na obrazovce (4:3)</PresentationFormat>
  <Paragraphs>154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Česká literatura 1. poloviny 20. století  Obraz 1. světové války, legionářská literatura  </vt:lpstr>
      <vt:lpstr>Prezentace aplikace PowerPoint</vt:lpstr>
      <vt:lpstr>Prezentace aplikace PowerPoint</vt:lpstr>
      <vt:lpstr>Prezentace aplikace PowerPoint</vt:lpstr>
      <vt:lpstr>Jaroslav Hašek</vt:lpstr>
      <vt:lpstr>Prezentace aplikace PowerPoint</vt:lpstr>
      <vt:lpstr>Prezentace aplikace PowerPoint</vt:lpstr>
      <vt:lpstr>Prezentace aplikace PowerPoint</vt:lpstr>
      <vt:lpstr>Legionářská literatura</vt:lpstr>
      <vt:lpstr>Prezentace aplikace PowerPoint</vt:lpstr>
      <vt:lpstr>Použité zdroje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79</cp:revision>
  <dcterms:created xsi:type="dcterms:W3CDTF">2013-03-07T18:39:46Z</dcterms:created>
  <dcterms:modified xsi:type="dcterms:W3CDTF">2014-02-01T17:25:24Z</dcterms:modified>
</cp:coreProperties>
</file>