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84" r:id="rId3"/>
    <p:sldId id="274" r:id="rId4"/>
    <p:sldId id="280" r:id="rId5"/>
    <p:sldId id="257" r:id="rId6"/>
    <p:sldId id="264" r:id="rId7"/>
    <p:sldId id="267" r:id="rId8"/>
    <p:sldId id="281" r:id="rId9"/>
    <p:sldId id="282" r:id="rId10"/>
    <p:sldId id="271" r:id="rId11"/>
    <p:sldId id="268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447463-ACDF-473F-AF64-5713AE2DB339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A77F1B-0830-4399-9832-B4FDC6E91F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347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A77F1B-0830-4399-9832-B4FDC6E91F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66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125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103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289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15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1240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09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696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489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482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615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181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32283-D648-4F30-AAC4-D121B139BE5B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021F8-98B0-4690-924F-EABD706081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164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551462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VY_VLADIMIR_CELOUD_CESKA_LIT._1._POL._20._ST._PROLETARSKA_POEZIE_PREZENTACE_03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literatura – proletářská poezie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18. 1. 2013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-99392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63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3942" y="1196752"/>
            <a:ext cx="7089568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poezie</a:t>
            </a:r>
          </a:p>
          <a:p>
            <a:pPr algn="ctr"/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Vybraní představitelé, umělecké </a:t>
            </a:r>
            <a:r>
              <a:rPr lang="cs-CZ" sz="32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směry </a:t>
            </a:r>
            <a:endParaRPr lang="cs-CZ" sz="32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tendence</a:t>
            </a:r>
          </a:p>
          <a:p>
            <a:pPr algn="ctr"/>
            <a:r>
              <a:rPr lang="cs-CZ" sz="32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Proletářská poezie</a:t>
            </a:r>
          </a:p>
          <a:p>
            <a:pPr algn="ctr"/>
            <a:endParaRPr lang="cs-CZ" sz="3200" b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Jiří Wolker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Jindřich Hořejší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Hora</a:t>
            </a:r>
          </a:p>
          <a:p>
            <a:pPr algn="ctr"/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Seifert</a:t>
            </a:r>
          </a:p>
          <a:p>
            <a:pPr algn="ctr"/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8662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9505056" cy="7204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Proletářská poezie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od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20. let 20. století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Devětsil -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prvotní orientace – proletářské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umění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(Svaz moderní kultury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Devětsil – název  Devětsil –                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– jarní bylina, údajně vymysleli bratři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Čapkové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– sdružení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levicových avantgardních umělců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– 5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. 10. 1920 v Praze, (Revue Devětsilu – </a:t>
            </a:r>
            <a:r>
              <a:rPr lang="cs-CZ" sz="3000" b="1" dirty="0" err="1">
                <a:solidFill>
                  <a:schemeClr val="accent1">
                    <a:lumMod val="75000"/>
                  </a:schemeClr>
                </a:solidFill>
              </a:rPr>
              <a:t>ReD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– V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. Vančura, K. </a:t>
            </a:r>
            <a:r>
              <a:rPr lang="cs-CZ" sz="3000" b="1" dirty="0" err="1">
                <a:solidFill>
                  <a:schemeClr val="accent1">
                    <a:lumMod val="75000"/>
                  </a:schemeClr>
                </a:solidFill>
              </a:rPr>
              <a:t>Teige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, J. Seifert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– po změně umělecké orientace (poetismus)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  na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protest odcházejí J. Wolker, A. M. Píša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– 1923)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720"/>
              </a:spcBef>
            </a:pPr>
            <a:endParaRPr lang="cs-CZ" sz="3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61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96752"/>
            <a:ext cx="7161897" cy="46910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 Základní znaky: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marxistická filozofie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třídnost, revolučnost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umělecká tvorba musí </a:t>
            </a: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napomáhat pádu </a:t>
            </a: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    stávajícího společenského systému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hájí zájmy proletariátu (dělnictva)</a:t>
            </a:r>
            <a:endParaRPr lang="cs-CZ" sz="3000" b="1" dirty="0">
              <a:ln w="11430"/>
              <a:solidFill>
                <a:schemeClr val="accent1">
                  <a:lumMod val="75000"/>
                </a:schemeClr>
              </a:solidFill>
              <a:cs typeface="Times New Roman" pitchFamily="18" charset="0"/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proti individualismu staví kolektivismus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 optimismus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248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-99392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Jiří Wolker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08720"/>
            <a:ext cx="7992888" cy="5544616"/>
          </a:xfrm>
        </p:spPr>
        <p:txBody>
          <a:bodyPr>
            <a:normAutofit fontScale="25000" lnSpcReduction="20000"/>
          </a:bodyPr>
          <a:lstStyle/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 * 1900 Prostějov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 † 1923 Prostějov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od dětství zdravotní problémy</a:t>
            </a:r>
          </a:p>
          <a:p>
            <a:pPr algn="l">
              <a:lnSpc>
                <a:spcPct val="120000"/>
              </a:lnSpc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   (skautské tábory, ozdravné pobyty)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gymnázium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Právnická fakulta UK Praha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členství v KSČ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krátce členství v Devětsilu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 tuberkulóza (Tatranská </a:t>
            </a:r>
            <a:r>
              <a:rPr lang="cs-CZ" sz="12000" b="1" dirty="0" err="1" smtClean="0">
                <a:solidFill>
                  <a:schemeClr val="accent1">
                    <a:lumMod val="75000"/>
                  </a:schemeClr>
                </a:solidFill>
              </a:rPr>
              <a:t>Polianka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algn="l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  literární, hudební a výtvarné nadání</a:t>
            </a:r>
          </a:p>
          <a:p>
            <a:pPr>
              <a:lnSpc>
                <a:spcPct val="120000"/>
              </a:lnSpc>
            </a:pPr>
            <a:endParaRPr lang="cs-CZ" dirty="0"/>
          </a:p>
        </p:txBody>
      </p:sp>
      <p:pic>
        <p:nvPicPr>
          <p:cNvPr id="1026" name="Picture 2" descr="C:\Users\HP\Desktop\fotky dum\uvod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36712"/>
            <a:ext cx="2076824" cy="306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39237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5768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10585176" cy="53040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Host do domu (1921)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vitalismus, optimismus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láska k životu a prostým věcem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0070C0"/>
                </a:solidFill>
              </a:rPr>
              <a:t>      </a:t>
            </a:r>
            <a:r>
              <a:rPr lang="cs-CZ" sz="3000" b="1" dirty="0" smtClean="0">
                <a:solidFill>
                  <a:srgbClr val="C00000"/>
                </a:solidFill>
              </a:rPr>
              <a:t>(Poštovní schránka, Kamna, Věci)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víra v budoucnost a harmonický svět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náboženské obrazy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prosté verše, personifikace, metafory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rgbClr val="C00000"/>
                </a:solidFill>
              </a:rPr>
              <a:t>Svatý kopeček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– báseň pásmo – vrchol sbírky,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0070C0"/>
                </a:solidFill>
              </a:rPr>
              <a:t> 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autobiografické prvky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HP\Desktop\fotky dum\JW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64704"/>
            <a:ext cx="2163440" cy="349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2240" y="39957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26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28092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Těžká hodina (1922)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nejznámější sbírka proletářské poezie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opuštění dosavadní idyličnosti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protiklad chudoby a bohatství</a:t>
            </a:r>
          </a:p>
          <a:p>
            <a:pPr marL="457200" indent="-457200">
              <a:spcBef>
                <a:spcPts val="720"/>
              </a:spcBef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sociální balady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     </a:t>
            </a:r>
            <a:r>
              <a:rPr lang="cs-CZ" sz="3000" b="1" dirty="0" smtClean="0">
                <a:solidFill>
                  <a:srgbClr val="C00000"/>
                </a:solidFill>
              </a:rPr>
              <a:t>(Balada o nenarozeném dítěti, Balada o snu,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rgbClr val="C00000"/>
                </a:solidFill>
              </a:rPr>
              <a:t>      Balada o nenarozeném dítěti)</a:t>
            </a:r>
          </a:p>
          <a:p>
            <a:pPr>
              <a:spcBef>
                <a:spcPts val="720"/>
              </a:spcBef>
            </a:pPr>
            <a:endParaRPr lang="cs-CZ" sz="2000" b="1" dirty="0" smtClean="0">
              <a:solidFill>
                <a:srgbClr val="C00000"/>
              </a:solidFill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solidFill>
                  <a:srgbClr val="C00000"/>
                </a:solidFill>
              </a:rPr>
              <a:t>O milionáři, který ukradl slunce, Pohádka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solidFill>
                  <a:srgbClr val="C00000"/>
                </a:solidFill>
              </a:rPr>
              <a:t>o listonošovi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moderní pohádky, sociální aspekty</a:t>
            </a:r>
          </a:p>
          <a:p>
            <a:pPr>
              <a:spcBef>
                <a:spcPts val="720"/>
              </a:spcBef>
            </a:pPr>
            <a:r>
              <a:rPr lang="cs-CZ" sz="3000" b="1" dirty="0">
                <a:solidFill>
                  <a:schemeClr val="accent1"/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99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10153128" cy="63068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68000">
              <a:spcBef>
                <a:spcPts val="720"/>
              </a:spcBef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Jiří Wolker</a:t>
            </a:r>
          </a:p>
          <a:p>
            <a:pPr marL="468000">
              <a:spcBef>
                <a:spcPts val="720"/>
              </a:spcBef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Těžká hodina (Balada o nenarozeném dítěti)</a:t>
            </a:r>
          </a:p>
          <a:p>
            <a:pPr marL="468000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468000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Já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nejsem žena,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já jsem hrob.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Dvě oči na mně stojí, jako dvě svíčky,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co na podzim hoří za dušičky,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a nikdo se nade mnou nemodlí.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I žena chce svět lepší a jinačí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a žena jen pláče, když ruce na to jí nestačí." </a:t>
            </a:r>
            <a:b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…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1600" dirty="0"/>
              <a:t>WOLKER, Jiří. </a:t>
            </a:r>
            <a:r>
              <a:rPr lang="cs-CZ" sz="1600" i="1" dirty="0"/>
              <a:t>Těžká hodina: Balada o nenarozeném dítěti</a:t>
            </a:r>
            <a:r>
              <a:rPr lang="cs-CZ" sz="1600" dirty="0"/>
              <a:t>. 1. vydání. Praha: Práce, 1984, s. 16</a:t>
            </a:r>
          </a:p>
          <a:p>
            <a:pPr marL="468000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75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29770"/>
            <a:ext cx="8620856" cy="4919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51723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36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69324" cy="62581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Jindřich Hořejší 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(1886 – 1941)</a:t>
            </a:r>
            <a:endParaRPr lang="cs-CZ" sz="300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Hudba na náměstí, Korálový náhrdelník, Den a noc</a:t>
            </a:r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Hora </a:t>
            </a:r>
          </a:p>
          <a:p>
            <a:pPr>
              <a:spcBef>
                <a:spcPts val="720"/>
              </a:spcBef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(1891 – 1945)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Pracující den, Srdce a vřava světa, Bouřlivé jaro</a:t>
            </a:r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pPr>
              <a:spcBef>
                <a:spcPts val="720"/>
              </a:spcBef>
            </a:pP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Seifert</a:t>
            </a:r>
          </a:p>
          <a:p>
            <a:pPr>
              <a:spcBef>
                <a:spcPts val="720"/>
              </a:spcBef>
            </a:pPr>
            <a:r>
              <a:rPr lang="cs-CZ" sz="3000" b="1" smtClean="0">
                <a:solidFill>
                  <a:schemeClr val="accent1">
                    <a:lumMod val="75000"/>
                  </a:schemeClr>
                </a:solidFill>
              </a:rPr>
              <a:t>(1901 –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1986)</a:t>
            </a:r>
          </a:p>
          <a:p>
            <a:pPr>
              <a:spcBef>
                <a:spcPts val="720"/>
              </a:spcBef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Město v slzách, Samá láska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936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12149"/>
            <a:ext cx="92170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podstatou proletářské tvorby?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Který společenský systém napomáhala svrhnout?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se narodil Jiří Wolker?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bylo příčinou jeho předčasného skonu?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jmenuje nejznámější sbírka </a:t>
            </a:r>
          </a:p>
          <a:p>
            <a:pPr>
              <a:lnSpc>
                <a:spcPct val="150000"/>
              </a:lnSpc>
            </a:pPr>
            <a:r>
              <a:rPr lang="cs-CZ" sz="3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roletářské poezie?                            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je sociální balada?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Kteří další autoři psali proletářskou poezii?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4096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106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938934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489" y="6120410"/>
            <a:ext cx="7509107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5229200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8" y="3429000"/>
            <a:ext cx="81369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1: AUTOR </a:t>
            </a:r>
            <a:r>
              <a:rPr lang="cs-CZ" dirty="0"/>
              <a:t>NEUVEDEN. </a:t>
            </a:r>
            <a:r>
              <a:rPr lang="cs-CZ" i="1" dirty="0"/>
              <a:t>Seznam.cz</a:t>
            </a:r>
            <a:r>
              <a:rPr lang="cs-CZ" dirty="0"/>
              <a:t> [online]. [cit. 2.6.2013]. Dostupný na WWW: jiri-wolker.wbs.cz </a:t>
            </a:r>
            <a:endParaRPr lang="cs-CZ" dirty="0" smtClean="0"/>
          </a:p>
          <a:p>
            <a:r>
              <a:rPr lang="cs-CZ" dirty="0" smtClean="0"/>
              <a:t>Obr. 2: AUTOR </a:t>
            </a:r>
            <a:r>
              <a:rPr lang="cs-CZ" dirty="0"/>
              <a:t>NEUVEDEN. </a:t>
            </a:r>
            <a:r>
              <a:rPr lang="cs-CZ" i="1" dirty="0"/>
              <a:t>Seznam.cz</a:t>
            </a:r>
            <a:r>
              <a:rPr lang="cs-CZ" dirty="0"/>
              <a:t> [online]. [cit. 2.6.2013]. Dostupný na WWW: jiri-wolker.wbs.cz </a:t>
            </a:r>
            <a:endParaRPr lang="cs-CZ" dirty="0" smtClean="0"/>
          </a:p>
          <a:p>
            <a:r>
              <a:rPr lang="cs-CZ" dirty="0" smtClean="0"/>
              <a:t>Obr</a:t>
            </a:r>
            <a:r>
              <a:rPr lang="cs-CZ" dirty="0"/>
              <a:t>. </a:t>
            </a:r>
            <a:r>
              <a:rPr lang="cs-CZ" dirty="0" smtClean="0"/>
              <a:t>3: AUTOR </a:t>
            </a:r>
            <a:r>
              <a:rPr lang="cs-CZ" dirty="0"/>
              <a:t>NEUVEDEN. </a:t>
            </a:r>
            <a:r>
              <a:rPr lang="cs-CZ" i="1" dirty="0"/>
              <a:t>Seznam.cz</a:t>
            </a:r>
            <a:r>
              <a:rPr lang="cs-CZ" dirty="0"/>
              <a:t> [online]. [cit. 2.6.2013]. Dostupný na WWW: jiri-wolker.wbs.cz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9776" y="692696"/>
            <a:ext cx="88742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PROKOP,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nakladatelství VYUKA.CZ, 2006, ISBN 80-902571-6-X.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20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750</Words>
  <Application>Microsoft Office PowerPoint</Application>
  <PresentationFormat>Předvádění na obrazovce (4:3)</PresentationFormat>
  <Paragraphs>127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Jiří Wolker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46</cp:revision>
  <dcterms:created xsi:type="dcterms:W3CDTF">2013-06-01T13:09:02Z</dcterms:created>
  <dcterms:modified xsi:type="dcterms:W3CDTF">2014-02-01T17:26:16Z</dcterms:modified>
</cp:coreProperties>
</file>