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94" r:id="rId3"/>
    <p:sldId id="270" r:id="rId4"/>
    <p:sldId id="290" r:id="rId5"/>
    <p:sldId id="286" r:id="rId6"/>
    <p:sldId id="289" r:id="rId7"/>
    <p:sldId id="281" r:id="rId8"/>
    <p:sldId id="291" r:id="rId9"/>
    <p:sldId id="271" r:id="rId10"/>
    <p:sldId id="272" r:id="rId11"/>
    <p:sldId id="278" r:id="rId12"/>
    <p:sldId id="279" r:id="rId13"/>
    <p:sldId id="280" r:id="rId14"/>
    <p:sldId id="275" r:id="rId15"/>
    <p:sldId id="269" r:id="rId16"/>
    <p:sldId id="258" r:id="rId17"/>
    <p:sldId id="265" r:id="rId18"/>
    <p:sldId id="283" r:id="rId19"/>
    <p:sldId id="28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16.2.2014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Obvody a obsahy rovinných obrazců 1.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11.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45009759"/>
              </p:ext>
            </p:extLst>
          </p:nvPr>
        </p:nvGraphicFramePr>
        <p:xfrm>
          <a:off x="274219" y="3356992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6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219" y="3356992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06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předmětu MATEMATIKA. V dalším ročníku může být využit v rámci procvičení. Výuku  inovuje použitím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příklady s obrázky 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učitele. Snaží se povzbudit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– pro větší atraktivnost výuky.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Vložené úlohy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obrazců 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Nejprve si zopakujme některé základní útvary a vzorce pro výpočet jejich obvodu a obsahu plochy!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které jsou ty nejjednodušší?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0" name="Picture 2" descr="C:\Users\zblaha00\AppData\Local\Microsoft\Windows\Temporary Internet Files\Content.IE5\Q9T1T2XF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74912"/>
            <a:ext cx="5472608" cy="327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84784"/>
            <a:ext cx="7499176" cy="46413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 Č t v e r e c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</a:t>
            </a:r>
            <a:r>
              <a:rPr lang="cs-CZ" sz="40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0" indent="0">
              <a:buNone/>
            </a:pPr>
            <a:endParaRPr lang="cs-CZ" sz="4000" b="1" baseline="300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4a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5364088" cy="4023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325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ctr">
              <a:buAutoNum type="arabicPeriod" startAt="2"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b d é l n í k</a:t>
            </a:r>
          </a:p>
          <a:p>
            <a:pPr marL="0" indent="0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</a:t>
            </a:r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a.b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 2.(a + b)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48880"/>
            <a:ext cx="5128964" cy="3846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990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00200"/>
            <a:ext cx="7715200" cy="5257800"/>
          </a:xfrm>
        </p:spPr>
        <p:txBody>
          <a:bodyPr>
            <a:normAutofit/>
          </a:bodyPr>
          <a:lstStyle/>
          <a:p>
            <a:pPr marL="514350" indent="-514350" algn="ctr">
              <a:buAutoNum type="arabicPeriod" startAt="3"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o s o č t v e r e c ,   k o s o d é l n í k</a:t>
            </a:r>
          </a:p>
          <a:p>
            <a:pPr marL="0" indent="0">
              <a:buNone/>
            </a:pPr>
            <a:endParaRPr lang="cs-CZ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</a:t>
            </a:r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a.v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 4.a</a:t>
            </a:r>
          </a:p>
          <a:p>
            <a:pPr marL="0" indent="0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a.v</a:t>
            </a:r>
            <a:r>
              <a:rPr lang="cs-CZ" sz="4000" b="1" baseline="-25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b.v</a:t>
            </a:r>
            <a:r>
              <a:rPr lang="cs-CZ" sz="4000" b="1" baseline="-25000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 2.(a + b)</a:t>
            </a:r>
          </a:p>
          <a:p>
            <a:pPr marL="0" indent="0">
              <a:buNone/>
            </a:pPr>
            <a:endParaRPr lang="cs-CZ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883" y="2492896"/>
            <a:ext cx="2520280" cy="1890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92" y="4769793"/>
            <a:ext cx="2647900" cy="1788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48" y="274638"/>
            <a:ext cx="9158748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742950" indent="-742950" algn="ctr">
                  <a:buAutoNum type="arabicPeriod" startAt="4"/>
                </a:pPr>
                <a:r>
                  <a:rPr lang="cs-CZ" sz="4000" b="1" u="sng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L i c h o b ě ž n í k</a:t>
                </a:r>
              </a:p>
              <a:p>
                <a:pPr marL="0" indent="0">
                  <a:buNone/>
                </a:pPr>
                <a:endParaRPr lang="cs-CZ" sz="4000" b="1" u="sng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sz="40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40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𝒂</m:t>
                            </m:r>
                            <m:r>
                              <a:rPr lang="cs-CZ" sz="40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+</m:t>
                            </m:r>
                            <m:r>
                              <a:rPr lang="cs-CZ" sz="40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𝒄</m:t>
                            </m:r>
                          </m:e>
                        </m:d>
                        <m:r>
                          <a:rPr lang="cs-CZ" sz="40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.</m:t>
                        </m:r>
                        <m:r>
                          <a:rPr lang="cs-CZ" sz="40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4000" b="1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sz="40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 = a + b + c + d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741" t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14624"/>
            <a:ext cx="4408884" cy="3306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270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91381"/>
            <a:ext cx="7056784" cy="55059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jsme si zopakovali některé obrazce a příslušné vzorce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si ukážeme užití na několika úlohách: 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8" name="Picture 2" descr="C:\Users\zblaha00\AppData\Local\Microsoft\Windows\Temporary Internet Files\Content.IE5\O49BH9AW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876" y="3573016"/>
            <a:ext cx="2646228" cy="258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124744"/>
            <a:ext cx="8856476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Obdélníkový pozemek o rozměrech 160 m x 40 m je obehnán plotem. Kolik m pletiva (a kolik %) bychom ušetřili, kdyby pozemek o stejné výměře byl čtvercový?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sp>
        <p:nvSpPr>
          <p:cNvPr id="4" name="Zahnutá šipka dolů 3"/>
          <p:cNvSpPr/>
          <p:nvPr/>
        </p:nvSpPr>
        <p:spPr>
          <a:xfrm>
            <a:off x="2699792" y="5877272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46" y="3227304"/>
            <a:ext cx="5191092" cy="1635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19073"/>
            <a:ext cx="3528392" cy="2940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1600200"/>
                <a:ext cx="8712968" cy="52578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 = 160 x 40 = 6 400 m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 = 2.(160 + 40) = 400 m</a:t>
                </a: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 =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6 400 m</a:t>
                </a:r>
                <a:r>
                  <a:rPr lang="cs-CZ" sz="2800" b="1" baseline="30000" dirty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=&gt; a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𝟒𝟎𝟎</m:t>
                        </m:r>
                      </m:e>
                    </m:rad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80 m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 = 4.80 = 320 m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úspora : 400 – 320 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80 m</a:t>
                </a:r>
                <a:endParaRPr lang="cs-CZ" sz="2800" b="1" u="dbl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400….100%</a:t>
                </a:r>
              </a:p>
              <a:p>
                <a:pPr marL="0" indent="0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80 ……x %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= 80/400 . 100 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20%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    Ušetřili bychom 80 m pletiva,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                                            v procentech pak 20 %.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600200"/>
                <a:ext cx="8712968" cy="5257800"/>
              </a:xfrm>
              <a:blipFill rotWithShape="1">
                <a:blip r:embed="rId2"/>
                <a:stretch>
                  <a:fillRect l="-1399" t="-1044" b="-17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628800"/>
            <a:ext cx="4526298" cy="1425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12976"/>
            <a:ext cx="2489250" cy="204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7" y="3368229"/>
            <a:ext cx="3743325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Z obdélníkové tabule plechu o rozměrech  170 x 80 cm byla vystřižena lichoběžníková  deska se základnami o délkách 170 cm a 110 cm a výšce 75 cm. Kolik metrů čtverečních plechu zbylo?</a:t>
            </a:r>
          </a:p>
          <a:p>
            <a:pPr marL="0" indent="0" algn="ctr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2915816" y="5840919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2" y="1240262"/>
            <a:ext cx="9084468" cy="5617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1403648" y="1386348"/>
                <a:ext cx="6624736" cy="5471652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Protože výsledek má být v m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,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budeme počítat údaje v m: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S</a:t>
                </a:r>
                <a:r>
                  <a:rPr lang="cs-CZ" sz="2800" b="1" baseline="-250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obdélník</a:t>
                </a:r>
                <a:r>
                  <a:rPr lang="cs-CZ" sz="2800" b="1" baseline="-25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 1,7 . 0,8 = 1,36 m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S</a:t>
                </a:r>
                <a:r>
                  <a:rPr lang="cs-CZ" sz="2800" b="1" baseline="-250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lichoběžník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𝟕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.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𝟕𝟓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1,05 m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Rozdíl = zbytek : 1,36 – 1,05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0,31 m</a:t>
                </a:r>
                <a:r>
                  <a:rPr lang="cs-CZ" sz="2800" b="1" u="dbl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 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:endParaRPr lang="cs-CZ" sz="2800" b="1" baseline="30000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Zbylo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0,31 m</a:t>
                </a:r>
                <a:r>
                  <a:rPr lang="cs-CZ" sz="2800" b="1" baseline="30000" dirty="0">
                    <a:solidFill>
                      <a:schemeClr val="accent6">
                        <a:lumMod val="50000"/>
                      </a:schemeClr>
                    </a:solidFill>
                  </a:rPr>
                  <a:t>2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plechu.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03648" y="1386348"/>
                <a:ext cx="6624736" cy="5471652"/>
              </a:xfrm>
              <a:blipFill rotWithShape="1">
                <a:blip r:embed="rId3"/>
                <a:stretch>
                  <a:fillRect l="-1840" t="-10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 vysoká je lichoběžníková deska se základnami o délkách 25 cm a 14 cm, víme-li, že obsah její plochy je 520 cm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?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 = 520 cm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ahnutá šipka dolů 5">
            <a:hlinkClick r:id="" action="ppaction://hlinkshowjump?jump=nextslide"/>
          </p:cNvPr>
          <p:cNvSpPr/>
          <p:nvPr/>
        </p:nvSpPr>
        <p:spPr>
          <a:xfrm>
            <a:off x="2627784" y="5744537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164" y="2636912"/>
            <a:ext cx="4297671" cy="2417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354643" y="1484784"/>
                <a:ext cx="8229600" cy="5373216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Nejjednodušší je dosadit známé hodnoty do vzorce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a dopočítat neznámou výšku: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  <m:t>𝒂</m:t>
                            </m:r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  <m:t>𝒄</m:t>
                            </m:r>
                          </m:e>
                        </m:d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.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  <a:effectLst/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520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  <m:t>𝟐𝟓</m:t>
                            </m:r>
                            <m:r>
                              <a:rPr lang="cs-CZ" sz="2800" b="1" i="1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effectLst/>
                                <a:latin typeface="Cambria Math"/>
                              </a:rPr>
                              <m:t>𝟏𝟒</m:t>
                            </m:r>
                          </m:e>
                        </m:d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.</m:t>
                        </m:r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𝒗</m:t>
                        </m:r>
                      </m:num>
                      <m:den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  <a:effectLst/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1 040 = 39 v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v = 26,7 cm  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Deska je vysoká asi 26,7 cm.</a:t>
                </a:r>
              </a:p>
              <a:p>
                <a:pPr marL="0" indent="0" algn="ctr">
                  <a:buNone/>
                </a:pPr>
                <a:r>
                  <a:rPr lang="cs-CZ" sz="2800" i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Poznámka: šikovnější z vás si mohli nejprve odvodit vzorec pro výpočet výšky :     </a:t>
                </a:r>
                <a:r>
                  <a:rPr lang="cs-CZ" sz="2800" b="1" i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𝑺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𝒄</m:t>
                        </m:r>
                      </m:den>
                    </m:f>
                  </m:oMath>
                </a14:m>
                <a:r>
                  <a:rPr lang="cs-CZ" sz="2800" i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    a pak dosadit.</a:t>
                </a:r>
                <a:endParaRPr lang="cs-CZ" sz="2800" i="1" dirty="0">
                  <a:solidFill>
                    <a:schemeClr val="accent6">
                      <a:lumMod val="50000"/>
                    </a:schemeClr>
                  </a:solidFill>
                  <a:effectLst/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algn="ctr"/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4643" y="1484784"/>
                <a:ext cx="8229600" cy="5373216"/>
              </a:xfrm>
              <a:blipFill rotWithShape="1">
                <a:blip r:embed="rId2"/>
                <a:stretch>
                  <a:fillRect t="-1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Vypočtěte obsah kosočtverce o straně 35,7 cm a poloměru vepsané kružnice </a:t>
            </a:r>
            <a:r>
              <a:rPr lang="el-GR" sz="2800" b="1" dirty="0" smtClean="0">
                <a:solidFill>
                  <a:schemeClr val="accent6">
                    <a:lumMod val="50000"/>
                  </a:schemeClr>
                </a:solidFill>
              </a:rPr>
              <a:t>ρ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= 12 cm.</a:t>
            </a:r>
          </a:p>
        </p:txBody>
      </p:sp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2699792" y="5805263"/>
            <a:ext cx="3888432" cy="792089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570" y="2420888"/>
            <a:ext cx="5476875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864096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-28580" y="1340769"/>
            <a:ext cx="9144000" cy="550248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Úloha je jednodušší, než se na první pohled zdá.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Uděláme-li si náčrtek, zjistíme, že průměr vepsané kružnice je zároveň výškou kosočtverce: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Pak   S = 35,7 . 24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856,8 cm</a:t>
            </a:r>
            <a:r>
              <a:rPr lang="cs-CZ" sz="2800" b="1" u="dbl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Plocha kosočtverce je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856,8 cm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80928"/>
            <a:ext cx="5934075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budeme pokračovat s dalšími obrazci…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rovinných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obrazců 1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600" b="1" dirty="0" err="1">
                <a:solidFill>
                  <a:schemeClr val="accent6">
                    <a:lumMod val="50000"/>
                  </a:schemeClr>
                </a:solidFill>
              </a:rPr>
              <a:t>Dr.Emil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 Calda a kol.: Matematika pro SOŠ a studijní obory SOU 1.</a:t>
            </a: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Office,  autor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1878</TotalTime>
  <Words>760</Words>
  <Application>Microsoft Office PowerPoint</Application>
  <PresentationFormat>Předvádění na obrazovce (4:3)</PresentationFormat>
  <Paragraphs>127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List</vt:lpstr>
      <vt:lpstr>  Obvody a obsahy rovinných obrazců 1.</vt:lpstr>
      <vt:lpstr>P  R  O  C  E  N  T  A</vt:lpstr>
      <vt:lpstr>Prezentace aplikace PowerPoint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  <vt:lpstr>Obsahy a obvody rovinných obrazců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108</cp:revision>
  <cp:lastPrinted>2013-04-09T11:39:44Z</cp:lastPrinted>
  <dcterms:created xsi:type="dcterms:W3CDTF">2013-02-26T11:10:07Z</dcterms:created>
  <dcterms:modified xsi:type="dcterms:W3CDTF">2014-02-16T18:33:25Z</dcterms:modified>
</cp:coreProperties>
</file>