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94" r:id="rId3"/>
    <p:sldId id="270" r:id="rId4"/>
    <p:sldId id="290" r:id="rId5"/>
    <p:sldId id="292" r:id="rId6"/>
    <p:sldId id="256" r:id="rId7"/>
    <p:sldId id="295" r:id="rId8"/>
    <p:sldId id="271" r:id="rId9"/>
    <p:sldId id="272" r:id="rId10"/>
    <p:sldId id="278" r:id="rId11"/>
    <p:sldId id="279" r:id="rId12"/>
    <p:sldId id="280" r:id="rId13"/>
    <p:sldId id="275" r:id="rId14"/>
    <p:sldId id="269" r:id="rId15"/>
    <p:sldId id="258" r:id="rId16"/>
    <p:sldId id="265" r:id="rId17"/>
    <p:sldId id="296" r:id="rId18"/>
    <p:sldId id="297" r:id="rId19"/>
    <p:sldId id="283" r:id="rId20"/>
    <p:sldId id="28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0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336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695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617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155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438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38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22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9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537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774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l="-48000" r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6DDFE-0685-4572-8C56-254BE8C3CE2B}" type="datetimeFigureOut">
              <a:rPr lang="cs-CZ" smtClean="0"/>
              <a:t>16.2.2014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B345-9271-4CE4-9AE2-D3921BE6FD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76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.xls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4752527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Obvody a obsahy rovinných obrazců 2.</a:t>
            </a:r>
            <a:endParaRPr lang="cs-CZ" sz="6000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6">
                  <a:lumMod val="50000"/>
                </a:schemeClr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144000" cy="1484784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Matematika pro stavební obory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12.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Autor: RNDr. Zdeněk Bláha</a:t>
            </a:r>
          </a:p>
          <a:p>
            <a:endParaRPr lang="cs-CZ" sz="7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7878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  R  O  C  E  N  T  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0508821"/>
              </p:ext>
            </p:extLst>
          </p:nvPr>
        </p:nvGraphicFramePr>
        <p:xfrm>
          <a:off x="274219" y="3356992"/>
          <a:ext cx="8595563" cy="324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List" r:id="rId4" imgW="6772277" imgH="2552762" progId="Excel.Sheet.12">
                  <p:embed/>
                </p:oleObj>
              </mc:Choice>
              <mc:Fallback>
                <p:oleObj name="List" r:id="rId4" imgW="6772277" imgH="2552762" progId="Excel.Shee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219" y="3356992"/>
                        <a:ext cx="8595563" cy="32410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406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988840"/>
            <a:ext cx="9036496" cy="4869160"/>
          </a:xfrm>
        </p:spPr>
        <p:txBody>
          <a:bodyPr>
            <a:normAutofit fontScale="700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je určen pro 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druhý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 učebních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stavebních oborů předmětu MATEMATIKA. V dalším ročníku může být využit v rámci procvičení. Výuku  inovuje použitím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multimediálních pomůcek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prezentace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 názornými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příklady s obrázky podporující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výklad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učitele. Snaží se povzbudit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zájem učňů o matematiku.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Materiál používá učitel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při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výkladu – pro větší atraktivnost výuky. </a:t>
            </a:r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Vložené úlohy </a:t>
            </a:r>
            <a:r>
              <a:rPr lang="cs-CZ" sz="2800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mohou žáci řešit samostatně ve svých sešitech nebo na interaktivní tabuli s možností následné kontroly. Zároveň jej mohou využívat žáci pro domácí přípravu na výuku.</a:t>
            </a:r>
          </a:p>
          <a:p>
            <a:endParaRPr lang="cs-CZ" sz="28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 smtClean="0"/>
          </a:p>
        </p:txBody>
      </p:sp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292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2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Dnes budeme pokračovat s výpočty obvodu a obsahu dalších základních útvarů !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Tak které zbývají?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170" name="Picture 2" descr="C:\Users\zblaha00\AppData\Local\Microsoft\Windows\Temporary Internet Files\Content.IE5\Q9T1T2XF\MC90043440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708920"/>
            <a:ext cx="5472608" cy="327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86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 T r o j ú h e l n í k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 = ½ a.v</a:t>
            </a:r>
            <a:r>
              <a:rPr lang="cs-CZ" sz="4000" b="1" baseline="-25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= ½  </a:t>
            </a:r>
            <a:r>
              <a:rPr lang="cs-CZ" sz="4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b.v</a:t>
            </a:r>
            <a:r>
              <a:rPr lang="cs-CZ" sz="4000" b="1" baseline="-250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= ½ c.v</a:t>
            </a:r>
            <a:r>
              <a:rPr lang="cs-CZ" sz="4000" b="1" baseline="-25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a + b + c</a:t>
            </a:r>
            <a:endParaRPr lang="cs-CZ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138" y="2466974"/>
            <a:ext cx="5180168" cy="4202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21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Podnadpis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0" y="1484784"/>
                <a:ext cx="9144000" cy="5373216"/>
              </a:xfrm>
            </p:spPr>
            <p:txBody>
              <a:bodyPr>
                <a:normAutofit/>
              </a:bodyPr>
              <a:lstStyle/>
              <a:p>
                <a:endParaRPr lang="cs-CZ" sz="3600" b="1" u="sng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3600" b="1" dirty="0" smtClean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Výpočet obsahu plochy trojúhelníku</a:t>
                </a:r>
              </a:p>
              <a:p>
                <a:r>
                  <a:rPr lang="cs-CZ" sz="3600" b="1" dirty="0" smtClean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pomocí stran (</a:t>
                </a:r>
                <a:r>
                  <a:rPr lang="cs-CZ" sz="3600" b="1" dirty="0" err="1" smtClean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Heronův</a:t>
                </a:r>
                <a:r>
                  <a:rPr lang="cs-CZ" sz="3600" b="1" dirty="0" smtClean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vzorec):</a:t>
                </a:r>
              </a:p>
              <a:p>
                <a:endParaRPr lang="cs-CZ" sz="36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3600" b="1" dirty="0" smtClean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 = ½.o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+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num>
                      <m:den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cs-CZ" sz="3600" b="1" dirty="0" smtClean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3600" b="1" dirty="0" smtClean="0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 . </m:t>
                        </m:r>
                        <m:d>
                          <m:dPr>
                            <m:ctrlP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𝒔</m:t>
                            </m:r>
                            <m: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 −</m:t>
                            </m:r>
                            <m: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𝒂</m:t>
                            </m:r>
                          </m:e>
                        </m:d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.</m:t>
                        </m:r>
                        <m:d>
                          <m:dPr>
                            <m:ctrlP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𝒔</m:t>
                            </m:r>
                            <m: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 −</m:t>
                            </m:r>
                            <m:r>
                              <a:rPr lang="cs-CZ" sz="36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/>
                              </a:rPr>
                              <m:t>𝒃</m:t>
                            </m:r>
                          </m:e>
                        </m:d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.(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𝒔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 −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  <m:r>
                          <a:rPr lang="cs-CZ" sz="3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endParaRPr lang="cs-CZ" sz="3600" b="1" dirty="0">
                  <a:solidFill>
                    <a:schemeClr val="accent6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Podnadpis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0" y="1484784"/>
                <a:ext cx="9144000" cy="5373216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3"/>
          <p:cNvSpPr txBox="1">
            <a:spLocks/>
          </p:cNvSpPr>
          <p:nvPr/>
        </p:nvSpPr>
        <p:spPr>
          <a:xfrm>
            <a:off x="0" y="188640"/>
            <a:ext cx="91440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chemeClr val="accent6">
                  <a:lumMod val="50000"/>
                </a:schemeClr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208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8994" y="274638"/>
            <a:ext cx="9202994" cy="1143000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2950" indent="-742950" algn="ctr">
              <a:buAutoNum type="arabicPeriod" startAt="6"/>
            </a:pPr>
            <a:r>
              <a:rPr lang="cs-CZ" sz="40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r u h ,  k r u ž n i c e</a:t>
            </a:r>
          </a:p>
          <a:p>
            <a:pPr marL="0" indent="0" algn="ctr">
              <a:buNone/>
            </a:pPr>
            <a:r>
              <a:rPr lang="cs-CZ" sz="2800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(kruh = celá plocha, kružnice = „čára“ okolo)</a:t>
            </a:r>
          </a:p>
          <a:p>
            <a:pPr marL="0" indent="0" algn="ctr">
              <a:buNone/>
            </a:pPr>
            <a:endParaRPr lang="cs-CZ" sz="2800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</a:t>
            </a:r>
            <a:r>
              <a:rPr lang="el-G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π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.r</a:t>
            </a:r>
            <a:r>
              <a:rPr lang="cs-CZ" sz="4000" b="1" baseline="30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endParaRPr lang="cs-CZ" sz="4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= </a:t>
            </a:r>
            <a:r>
              <a:rPr lang="el-G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π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.d = 2.</a:t>
            </a:r>
            <a:r>
              <a:rPr lang="el-GR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π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.r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96952"/>
            <a:ext cx="3786336" cy="3218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835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074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091381"/>
            <a:ext cx="7056784" cy="55059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opět si to procvičíme na několika úlohách….                                           </a:t>
            </a:r>
            <a:endParaRPr lang="cs-CZ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 descr="C:\Users\zblaha00\AppData\Local\Microsoft\Windows\Temporary Internet Files\Content.IE5\O49BH9AW\MC90044045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967" y="2276872"/>
            <a:ext cx="5269281" cy="38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85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47484" y="1124744"/>
            <a:ext cx="8888504" cy="50405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Pozemek má tvar trojúhelníku o stranách délky 4m, 13 m, 15 m. Jaká je vzdálenost třetího vrcholu od nejkratší strany?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Zahnutá šipka dolů 3"/>
          <p:cNvSpPr/>
          <p:nvPr/>
        </p:nvSpPr>
        <p:spPr>
          <a:xfrm>
            <a:off x="2699792" y="5877272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92896"/>
            <a:ext cx="24669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81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6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556792"/>
                <a:ext cx="8784976" cy="5301208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Nejprve spočítáme obsah </a:t>
                </a:r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tr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. pomocí </a:t>
                </a:r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Heronova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vzorce: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 o / 2 = ( 4 + 13 + 15 ) / 2 = 32 / 2 = 16 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  <a:effectLst/>
                  </a:rPr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𝒔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 . </m:t>
                        </m:r>
                        <m:d>
                          <m:d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𝒔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𝒂</m:t>
                            </m:r>
                          </m:e>
                        </m:d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.</m:t>
                        </m:r>
                        <m:d>
                          <m:d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𝒔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𝒃</m:t>
                            </m:r>
                          </m:e>
                        </m:d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.(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𝒔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 −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𝒄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  <a:effectLst/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  <a:effectLst/>
                  </a:rPr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𝟏𝟔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 . </m:t>
                        </m:r>
                        <m:d>
                          <m:d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𝟏𝟔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𝟒</m:t>
                            </m:r>
                          </m:e>
                        </m:d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.</m:t>
                        </m:r>
                        <m:d>
                          <m:d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𝟏𝟔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 smtClean="0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effectLst/>
                                <a:latin typeface="Cambria Math"/>
                              </a:rPr>
                              <m:t>𝟏𝟑</m:t>
                            </m:r>
                          </m:e>
                        </m:d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.(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𝟏𝟔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 −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𝟏𝟓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  <a:effectLst/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  <a:effectLst/>
                  </a:rPr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𝟏𝟔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 .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𝟏𝟐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.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𝟑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 .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effectLst/>
                            <a:latin typeface="Cambria Math"/>
                          </a:rPr>
                          <m:t>𝟏</m:t>
                        </m:r>
                      </m:e>
                    </m:rad>
                  </m:oMath>
                </a14:m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  <a:effectLst/>
                </a:endParaRPr>
              </a:p>
              <a:p>
                <a:pPr marL="0" indent="0" algn="ctr">
                  <a:buNone/>
                </a:pP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  <a:effectLst/>
                  </a:rPr>
                  <a:t>S = 24 m</a:t>
                </a:r>
                <a:r>
                  <a:rPr lang="cs-CZ" sz="2800" b="1" u="dbl" baseline="30000" dirty="0" smtClean="0">
                    <a:solidFill>
                      <a:schemeClr val="accent6">
                        <a:lumMod val="50000"/>
                      </a:schemeClr>
                    </a:solidFill>
                    <a:effectLst/>
                  </a:rPr>
                  <a:t>2</a:t>
                </a:r>
                <a:r>
                  <a:rPr lang="cs-CZ" sz="2800" b="1" baseline="30000" dirty="0" smtClean="0">
                    <a:solidFill>
                      <a:schemeClr val="accent6">
                        <a:lumMod val="50000"/>
                      </a:schemeClr>
                    </a:solidFill>
                    <a:effectLst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  <a:effectLst/>
                  </a:rPr>
                  <a:t>Ze vzorce 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S  =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½ a.v</a:t>
                </a:r>
                <a:r>
                  <a:rPr lang="cs-CZ" sz="2800" b="1" baseline="-25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a 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=&gt; </a:t>
                </a:r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v</a:t>
                </a:r>
                <a:r>
                  <a:rPr lang="cs-CZ" sz="2800" b="1" baseline="-25000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a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2.S/a = 2.24 / 4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12 m  </a:t>
                </a:r>
              </a:p>
              <a:p>
                <a:pPr marL="0" indent="0" algn="ctr">
                  <a:buNone/>
                </a:pPr>
                <a:endParaRPr lang="cs-CZ" sz="2800" b="1" u="dbl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Plocha pozemku je 24 m</a:t>
                </a:r>
                <a:r>
                  <a:rPr lang="cs-CZ" sz="2800" b="1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a hledaná vzdálenost činí 12 m.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  <a:effectLst/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  <a:effectLst/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  <a:effectLst/>
                </a:endParaRPr>
              </a:p>
              <a:p>
                <a:pPr marL="0" indent="0" algn="ctr">
                  <a:buNone/>
                </a:pPr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7" name="Zástupný symbol pro obsah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556792"/>
                <a:ext cx="8784976" cy="5301208"/>
              </a:xfrm>
              <a:blipFill rotWithShape="1">
                <a:blip r:embed="rId2"/>
                <a:stretch>
                  <a:fillRect l="-69" t="-1034" r="-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Jaká je délka kružnice (obvod kruhu), víme-li, že obsah tohoto kruhu je 39 cm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?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</p:txBody>
      </p:sp>
      <p:sp>
        <p:nvSpPr>
          <p:cNvPr id="8" name="Zahnutá šipka dolů 7">
            <a:hlinkClick r:id="" action="ppaction://hlinkshowjump?jump=nextslide"/>
          </p:cNvPr>
          <p:cNvSpPr/>
          <p:nvPr/>
        </p:nvSpPr>
        <p:spPr>
          <a:xfrm>
            <a:off x="2915816" y="5840919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94119"/>
            <a:ext cx="3384376" cy="3315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idx="1"/>
              </p:nvPr>
            </p:nvSpPr>
            <p:spPr>
              <a:xfrm>
                <a:off x="0" y="1628800"/>
                <a:ext cx="9144000" cy="4525963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 </a:t>
                </a:r>
                <a:r>
                  <a:rPr lang="el-GR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π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.r</a:t>
                </a:r>
                <a:r>
                  <a:rPr lang="cs-CZ" sz="2800" b="1" baseline="30000" dirty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r>
                  <a:rPr lang="cs-CZ" sz="2800" b="1" dirty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=&gt; r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𝑺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/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𝝅</m:t>
                        </m:r>
                      </m:e>
                    </m:rad>
                  </m:oMath>
                </a14:m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r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𝟑𝟗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/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𝝅</m:t>
                        </m:r>
                      </m:e>
                    </m:rad>
                  </m:oMath>
                </a14:m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3,52 cm</a:t>
                </a:r>
              </a:p>
              <a:p>
                <a:pPr marL="0" indent="0" algn="ctr">
                  <a:buNone/>
                </a:pPr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o = 2.</a:t>
                </a:r>
                <a:r>
                  <a:rPr lang="el-GR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π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.r = 2.</a:t>
                </a:r>
                <a:r>
                  <a:rPr lang="el-GR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π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.3,52 = </a:t>
                </a:r>
                <a:r>
                  <a:rPr lang="cs-CZ" sz="2800" b="1" u="dbl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22,12 cm</a:t>
                </a:r>
              </a:p>
              <a:p>
                <a:pPr marL="0" indent="0" algn="ctr">
                  <a:buNone/>
                </a:pPr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Obvod kruhu je 22,12 cm (poloměr je 3,52 cm)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628800"/>
                <a:ext cx="9144000" cy="4525963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4749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Ocelové lano je spleteno z osmi pramenů a každý pramen se skládá z deseti drátů o průměru 0,6 mm.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Jaký je obsah průřezu lana?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6" name="Zahnutá šipka dolů 5">
            <a:hlinkClick r:id="" action="ppaction://hlinkshowjump?jump=nextslide"/>
          </p:cNvPr>
          <p:cNvSpPr/>
          <p:nvPr/>
        </p:nvSpPr>
        <p:spPr>
          <a:xfrm>
            <a:off x="2627784" y="6021288"/>
            <a:ext cx="3888432" cy="64807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068960"/>
            <a:ext cx="4464496" cy="280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14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54643" y="1484784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S = 8 . 10 .  </a:t>
            </a:r>
            <a:r>
              <a:rPr lang="el-GR" sz="2800" b="1" dirty="0" smtClean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. r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 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=</a:t>
            </a:r>
          </a:p>
          <a:p>
            <a:pPr marL="0" indent="0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= 8 . 10 .  </a:t>
            </a:r>
            <a:r>
              <a:rPr lang="el-GR" sz="2800" b="1" dirty="0">
                <a:solidFill>
                  <a:schemeClr val="accent6">
                    <a:lumMod val="50000"/>
                  </a:schemeClr>
                </a:solidFill>
              </a:rPr>
              <a:t>π</a:t>
            </a: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.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0,3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 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=</a:t>
            </a:r>
          </a:p>
          <a:p>
            <a:pPr marL="0" indent="0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= 22,62 mm</a:t>
            </a:r>
            <a:r>
              <a:rPr lang="cs-CZ" sz="2800" b="1" u="dbl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u="dbl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Obsah průřezu lana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je 22,62 mm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916832"/>
            <a:ext cx="5419032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58495"/>
          </a:xfrm>
        </p:spPr>
        <p:txBody>
          <a:bodyPr>
            <a:no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Vypočtěte obsah trojúhelníku o stranách 6 cm, 8cm a 10 cm.</a:t>
            </a:r>
          </a:p>
        </p:txBody>
      </p:sp>
      <p:sp>
        <p:nvSpPr>
          <p:cNvPr id="8" name="Zahnutá šipka dolů 7">
            <a:hlinkClick r:id="" action="ppaction://hlinkshowjump?jump=nextslide"/>
          </p:cNvPr>
          <p:cNvSpPr/>
          <p:nvPr/>
        </p:nvSpPr>
        <p:spPr>
          <a:xfrm>
            <a:off x="2699792" y="5318269"/>
            <a:ext cx="388843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  <a:hlinkClick r:id="" action="ppaction://hlinkshowjump?jump=nextslide"/>
              </a:rPr>
              <a:t>Řešení</a:t>
            </a:r>
            <a:endParaRPr lang="cs-CZ" sz="4400" b="1" dirty="0">
              <a:solidFill>
                <a:srgbClr val="002060"/>
              </a:solidFill>
            </a:endParaRPr>
          </a:p>
        </p:txBody>
      </p:sp>
      <p:pic>
        <p:nvPicPr>
          <p:cNvPr id="11266" name="Picture 2" descr="C:\Users\zblaha00\AppData\Local\Microsoft\Windows\Temporary Internet Files\Content.IE5\DU111DJJ\MC9004344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036" y="2996952"/>
            <a:ext cx="19399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26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864096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Zástupný symbol pro obsah 3"/>
              <p:cNvSpPr>
                <a:spLocks noGrp="1"/>
              </p:cNvSpPr>
              <p:nvPr>
                <p:ph idx="1"/>
              </p:nvPr>
            </p:nvSpPr>
            <p:spPr>
              <a:xfrm>
                <a:off x="0" y="1196752"/>
                <a:ext cx="9144000" cy="5653081"/>
              </a:xfrm>
            </p:spPr>
            <p:txBody>
              <a:bodyPr>
                <a:no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Obsah bychom mohli spočítat </a:t>
                </a:r>
                <a:r>
                  <a:rPr lang="cs-CZ" sz="2800" b="1" dirty="0" err="1" smtClean="0">
                    <a:solidFill>
                      <a:schemeClr val="accent6">
                        <a:lumMod val="50000"/>
                      </a:schemeClr>
                    </a:solidFill>
                  </a:rPr>
                  <a:t>Heronovým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vzorcem: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 ½ . o = ½ . (6 + 8 + 10) = 12 cm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 =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𝒔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. </m:t>
                        </m:r>
                        <m:d>
                          <m:d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𝒔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𝒂</m:t>
                            </m:r>
                          </m:e>
                        </m:d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.</m:t>
                        </m:r>
                        <m:d>
                          <m:dPr>
                            <m:ctrlP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𝒔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 −</m:t>
                            </m:r>
                            <m:r>
                              <a:rPr lang="cs-CZ" sz="2800" b="1" i="1">
                                <a:solidFill>
                                  <a:schemeClr val="accent6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e>
                        </m:d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.(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𝒔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−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𝒄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</m:rad>
                  </m:oMath>
                </a14:m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𝟏𝟐</m:t>
                        </m:r>
                        <m:r>
                          <a:rPr lang="cs-CZ" sz="28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.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.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. 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28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</a:rPr>
                          <m:t> </m:t>
                        </m:r>
                      </m:e>
                    </m:rad>
                  </m:oMath>
                </a14:m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= 24 cm</a:t>
                </a:r>
                <a:r>
                  <a:rPr lang="cs-CZ" sz="2800" b="1" baseline="30000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2</a:t>
                </a:r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 smtClean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 Nešlo by to ale v tomto případě spočítat nějak jinak, jednodušším způsobem…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Zkuste 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se nejprve zamyslet nad velikostmi stran</a:t>
                </a: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….</a:t>
                </a: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…. 6 cm,  8 cm, 10 cm…..</a:t>
                </a:r>
                <a:endParaRPr lang="cs-CZ" sz="28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196752"/>
                <a:ext cx="9144000" cy="5653081"/>
              </a:xfrm>
              <a:blipFill rotWithShape="1">
                <a:blip r:embed="rId2"/>
                <a:stretch>
                  <a:fillRect l="-533" t="-9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308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Vyhovují Pythagorově větě !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6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+ 8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= 10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Daný trojúhelník je pravoúhlý!!!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Pomůže nám to nějak???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933056"/>
            <a:ext cx="320992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745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Ale ano!!!</a:t>
            </a: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Vezmeme-li jednu odvěsnu jako stranu, je druhá odvěsna k ní výškou (je kolmá!!!).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Proto : S = ½ . 8 . 6 = 24 cm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Obsah trojúhelníku je 24 cm</a:t>
            </a:r>
            <a:r>
              <a:rPr lang="cs-CZ" sz="2800" b="1" baseline="30000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.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038" y="2132856"/>
            <a:ext cx="320992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631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obrazců 2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Příště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si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prověříme, jak umíte sami počítat obsahy a obvody….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Děkuji za pozornost !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49080"/>
            <a:ext cx="3466768" cy="270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90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Obsahy a obvody rovinných obrazců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Použitá literatura :  </a:t>
            </a:r>
          </a:p>
          <a:p>
            <a:pPr marL="0" indent="0" algn="ctr">
              <a:buNone/>
            </a:pPr>
            <a:r>
              <a:rPr lang="cs-CZ" sz="2400" b="1" dirty="0" err="1" smtClean="0">
                <a:solidFill>
                  <a:schemeClr val="accent6">
                    <a:lumMod val="50000"/>
                  </a:schemeClr>
                </a:solidFill>
              </a:rPr>
              <a:t>Dr.Emil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Calda a kol.: Matematika pro SOŠ a studijní obory SOU 1.</a:t>
            </a:r>
          </a:p>
          <a:p>
            <a:pPr marL="0" indent="0" algn="ctr">
              <a:buNone/>
            </a:pP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Použité obrázky a znázornění 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Kliparty MS Office,  autor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1891</TotalTime>
  <Words>809</Words>
  <Application>Microsoft Office PowerPoint</Application>
  <PresentationFormat>Předvádění na obrazovce (4:3)</PresentationFormat>
  <Paragraphs>127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Motiv systému Office</vt:lpstr>
      <vt:lpstr>List</vt:lpstr>
      <vt:lpstr>  Obvody a obsahy rovinných obrazců 2.</vt:lpstr>
      <vt:lpstr>P  R  O  C  E  N  T  A</vt:lpstr>
      <vt:lpstr>Prezentace aplikace PowerPoint</vt:lpstr>
      <vt:lpstr>Obsahy a obvody rovinných obrazců 2</vt:lpstr>
      <vt:lpstr>Obsahy a obvody rovinných obrazců 2</vt:lpstr>
      <vt:lpstr>Prezentace aplikace PowerPoint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 2</vt:lpstr>
      <vt:lpstr>Obsahy a obvody rovinných obrazců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dc:creator>Bláha Zdeněk</dc:creator>
  <cp:lastModifiedBy>Bláha Zdeněk</cp:lastModifiedBy>
  <cp:revision>109</cp:revision>
  <cp:lastPrinted>2013-04-09T11:39:44Z</cp:lastPrinted>
  <dcterms:created xsi:type="dcterms:W3CDTF">2013-02-26T11:10:07Z</dcterms:created>
  <dcterms:modified xsi:type="dcterms:W3CDTF">2014-02-16T19:50:45Z</dcterms:modified>
</cp:coreProperties>
</file>