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08E65-B6FE-499B-A319-1DC3FDEC42D6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66FBA-5A29-405A-B07D-36F896440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3105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08E65-B6FE-499B-A319-1DC3FDEC42D6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66FBA-5A29-405A-B07D-36F896440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1363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08E65-B6FE-499B-A319-1DC3FDEC42D6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66FBA-5A29-405A-B07D-36F896440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66623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08E65-B6FE-499B-A319-1DC3FDEC42D6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66FBA-5A29-405A-B07D-36F896440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7828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08E65-B6FE-499B-A319-1DC3FDEC42D6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66FBA-5A29-405A-B07D-36F896440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91789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08E65-B6FE-499B-A319-1DC3FDEC42D6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66FBA-5A29-405A-B07D-36F896440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53748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08E65-B6FE-499B-A319-1DC3FDEC42D6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66FBA-5A29-405A-B07D-36F896440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47022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08E65-B6FE-499B-A319-1DC3FDEC42D6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66FBA-5A29-405A-B07D-36F896440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55270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08E65-B6FE-499B-A319-1DC3FDEC42D6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66FBA-5A29-405A-B07D-36F896440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9836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08E65-B6FE-499B-A319-1DC3FDEC42D6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66FBA-5A29-405A-B07D-36F896440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8806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08E65-B6FE-499B-A319-1DC3FDEC42D6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66FBA-5A29-405A-B07D-36F896440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43775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708E65-B6FE-499B-A319-1DC3FDEC42D6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E66FBA-5A29-405A-B07D-36F896440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672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ctrTitle"/>
          </p:nvPr>
        </p:nvSpPr>
        <p:spPr>
          <a:xfrm>
            <a:off x="685800" y="1052737"/>
            <a:ext cx="7772400" cy="3888431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l"/>
            <a:r>
              <a:rPr lang="cs-CZ" sz="2400" b="1" dirty="0" smtClean="0"/>
              <a:t>Název školy: </a:t>
            </a:r>
            <a:r>
              <a:rPr lang="cs-CZ" sz="2400" dirty="0" smtClean="0"/>
              <a:t>Základní škola a Mateřská škola Prysk, okres Česká Lípa, příspěvková organizace</a:t>
            </a:r>
            <a:br>
              <a:rPr lang="cs-CZ" sz="2400" dirty="0" smtClean="0"/>
            </a:br>
            <a:r>
              <a:rPr lang="cs-CZ" sz="2400" b="1" dirty="0" smtClean="0"/>
              <a:t>Autor: </a:t>
            </a:r>
            <a:r>
              <a:rPr lang="cs-CZ" sz="2400" dirty="0" smtClean="0"/>
              <a:t>Mgr. Jana </a:t>
            </a:r>
            <a:r>
              <a:rPr lang="cs-CZ" sz="2400" dirty="0" err="1" smtClean="0"/>
              <a:t>Vostřelová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 smtClean="0"/>
              <a:t>Název materiálu: </a:t>
            </a:r>
            <a:r>
              <a:rPr lang="cs-CZ" sz="2400" dirty="0" smtClean="0"/>
              <a:t>VY_32_INOVACE_19_ČESKÝ JAZYK_PÍSMENO </a:t>
            </a:r>
            <a:r>
              <a:rPr lang="cs-CZ" sz="2400" b="1" dirty="0" smtClean="0"/>
              <a:t>č </a:t>
            </a:r>
            <a:r>
              <a:rPr lang="cs-CZ" sz="2400" b="1" dirty="0" err="1" smtClean="0"/>
              <a:t>Č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 smtClean="0"/>
              <a:t>Číslo projektu: </a:t>
            </a:r>
            <a:r>
              <a:rPr lang="cs-CZ" sz="2400" dirty="0" smtClean="0"/>
              <a:t>CZ.1.07/1.4.00/21.1705</a:t>
            </a:r>
            <a:br>
              <a:rPr lang="cs-CZ" sz="2400" dirty="0" smtClean="0"/>
            </a:br>
            <a:r>
              <a:rPr lang="cs-CZ" sz="2400" b="1" dirty="0" smtClean="0"/>
              <a:t>Anotace: </a:t>
            </a:r>
            <a:r>
              <a:rPr lang="cs-CZ" sz="2400" dirty="0" smtClean="0"/>
              <a:t>Žáci se seznámí s písmenem </a:t>
            </a:r>
            <a:r>
              <a:rPr lang="cs-CZ" sz="2400" b="1" i="1" dirty="0" smtClean="0"/>
              <a:t>č </a:t>
            </a:r>
            <a:r>
              <a:rPr lang="cs-CZ" sz="2400" b="1" i="1" dirty="0" err="1" smtClean="0"/>
              <a:t>Č</a:t>
            </a:r>
            <a:r>
              <a:rPr lang="cs-CZ" sz="2400" b="1" i="1" dirty="0" smtClean="0"/>
              <a:t>.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 smtClean="0"/>
              <a:t>Zdroj: </a:t>
            </a:r>
            <a:r>
              <a:rPr lang="cs-CZ" sz="2400" dirty="0" smtClean="0"/>
              <a:t>u obrázků použitá galerie Office</a:t>
            </a:r>
            <a:endParaRPr lang="cs-CZ" sz="2400" dirty="0"/>
          </a:p>
        </p:txBody>
      </p:sp>
      <p:sp>
        <p:nvSpPr>
          <p:cNvPr id="14" name="Podnadpis 13"/>
          <p:cNvSpPr>
            <a:spLocks noGrp="1"/>
          </p:cNvSpPr>
          <p:nvPr>
            <p:ph type="subTitle" idx="1"/>
          </p:nvPr>
        </p:nvSpPr>
        <p:spPr>
          <a:xfrm>
            <a:off x="1547664" y="5157192"/>
            <a:ext cx="6224736" cy="1080120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1944" y="4941168"/>
            <a:ext cx="6118225" cy="1530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926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SEZNAMTE SE S NOVÝM PÍSMENEM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sz="4800" dirty="0" smtClean="0">
                <a:solidFill>
                  <a:srgbClr val="FFFF00"/>
                </a:solidFill>
              </a:rPr>
              <a:t>      </a:t>
            </a:r>
          </a:p>
          <a:p>
            <a:pPr marL="3657600" lvl="8" indent="0">
              <a:buNone/>
            </a:pPr>
            <a:r>
              <a:rPr lang="cs-CZ" sz="6000" dirty="0" smtClean="0">
                <a:solidFill>
                  <a:srgbClr val="FFFF00"/>
                </a:solidFill>
              </a:rPr>
              <a:t>		</a:t>
            </a:r>
            <a:endParaRPr lang="cs-CZ" sz="6000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07704" y="2492896"/>
            <a:ext cx="163057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92D050"/>
                </a:solidFill>
              </a:rPr>
              <a:t>Č  </a:t>
            </a:r>
            <a:r>
              <a:rPr lang="cs-CZ" sz="8000" dirty="0" err="1" smtClean="0">
                <a:solidFill>
                  <a:srgbClr val="92D050"/>
                </a:solidFill>
              </a:rPr>
              <a:t>č</a:t>
            </a:r>
            <a:endParaRPr lang="cs-CZ" sz="8000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64088" y="3933056"/>
            <a:ext cx="139814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FF00"/>
                </a:solidFill>
              </a:rPr>
              <a:t>č </a:t>
            </a:r>
            <a:r>
              <a:rPr lang="cs-CZ" sz="8000" dirty="0" err="1" smtClean="0">
                <a:solidFill>
                  <a:srgbClr val="FFFF00"/>
                </a:solidFill>
              </a:rPr>
              <a:t>Č</a:t>
            </a:r>
            <a:endParaRPr lang="cs-CZ" sz="8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9737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KDE LEŽÍ PÍSMENKO </a:t>
            </a:r>
            <a:r>
              <a:rPr lang="cs-CZ" b="1" i="1" dirty="0" smtClean="0">
                <a:solidFill>
                  <a:srgbClr val="FFFF00"/>
                </a:solidFill>
              </a:rPr>
              <a:t> </a:t>
            </a:r>
            <a:r>
              <a:rPr lang="cs-CZ" b="1" i="1" dirty="0" smtClean="0">
                <a:solidFill>
                  <a:srgbClr val="FFFF00"/>
                </a:solidFill>
              </a:rPr>
              <a:t>Č, </a:t>
            </a:r>
            <a:r>
              <a:rPr lang="cs-CZ" b="1" i="1" dirty="0" smtClean="0">
                <a:solidFill>
                  <a:srgbClr val="FFFF00"/>
                </a:solidFill>
              </a:rPr>
              <a:t>č </a:t>
            </a:r>
            <a:r>
              <a:rPr lang="cs-CZ" dirty="0" smtClean="0">
                <a:solidFill>
                  <a:srgbClr val="FFFF00"/>
                </a:solidFill>
              </a:rPr>
              <a:t> ?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2050" name="Picture 2" descr="C:\Users\08FJ\AppData\Local\Microsoft\Windows\Temporary Internet Files\Content.IE5\XJE1BEJN\MP900446582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00808"/>
            <a:ext cx="3505106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FJ\AppData\Local\Microsoft\Windows\Temporary Internet Files\Content.IE5\AAH3YRRI\MC9004125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628800"/>
            <a:ext cx="2272420" cy="2254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FJ\AppData\Local\Microsoft\Windows\Temporary Internet Files\Content.IE5\5YRYM67M\MC9004118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8853" y="3428999"/>
            <a:ext cx="3108356" cy="3013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2426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DOPLŇTE PÍSMENO </a:t>
            </a:r>
            <a:r>
              <a:rPr lang="cs-CZ" b="1" i="1" dirty="0" smtClean="0">
                <a:solidFill>
                  <a:srgbClr val="FFFF00"/>
                </a:solidFill>
              </a:rPr>
              <a:t>Č</a:t>
            </a:r>
            <a:r>
              <a:rPr lang="cs-CZ" dirty="0" smtClean="0">
                <a:solidFill>
                  <a:srgbClr val="FFFF00"/>
                </a:solidFill>
              </a:rPr>
              <a:t> DO SLOV  A PŘEČTĚTE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mašli _ </a:t>
            </a:r>
            <a:r>
              <a:rPr lang="cs-CZ" dirty="0" err="1" smtClean="0"/>
              <a:t>ka</a:t>
            </a:r>
            <a:endParaRPr lang="cs-CZ" dirty="0"/>
          </a:p>
          <a:p>
            <a:r>
              <a:rPr lang="cs-CZ" dirty="0" smtClean="0"/>
              <a:t>_ </a:t>
            </a:r>
            <a:r>
              <a:rPr lang="cs-CZ" dirty="0" err="1" smtClean="0"/>
              <a:t>ekárna</a:t>
            </a:r>
            <a:endParaRPr lang="cs-CZ" dirty="0" smtClean="0"/>
          </a:p>
          <a:p>
            <a:r>
              <a:rPr lang="cs-CZ" dirty="0" smtClean="0"/>
              <a:t>mí _</a:t>
            </a:r>
          </a:p>
          <a:p>
            <a:r>
              <a:rPr lang="cs-CZ" dirty="0" smtClean="0"/>
              <a:t>_ </a:t>
            </a:r>
            <a:r>
              <a:rPr lang="cs-CZ" dirty="0" err="1" smtClean="0"/>
              <a:t>okoláda</a:t>
            </a:r>
            <a:endParaRPr lang="cs-CZ" dirty="0" smtClean="0"/>
          </a:p>
          <a:p>
            <a:r>
              <a:rPr lang="cs-CZ" dirty="0" smtClean="0"/>
              <a:t>_ </a:t>
            </a:r>
            <a:r>
              <a:rPr lang="cs-CZ" dirty="0" err="1" smtClean="0"/>
              <a:t>estmír</a:t>
            </a:r>
            <a:endParaRPr lang="cs-CZ" dirty="0" smtClean="0"/>
          </a:p>
          <a:p>
            <a:r>
              <a:rPr lang="cs-CZ" dirty="0" err="1" smtClean="0"/>
              <a:t>zna</a:t>
            </a:r>
            <a:r>
              <a:rPr lang="cs-CZ" dirty="0" smtClean="0"/>
              <a:t> _ </a:t>
            </a:r>
            <a:r>
              <a:rPr lang="cs-CZ" dirty="0" err="1" smtClean="0"/>
              <a:t>ka</a:t>
            </a:r>
            <a:endParaRPr lang="cs-CZ" dirty="0" smtClean="0"/>
          </a:p>
          <a:p>
            <a:r>
              <a:rPr lang="cs-CZ" dirty="0" smtClean="0"/>
              <a:t>_ </a:t>
            </a:r>
            <a:r>
              <a:rPr lang="cs-CZ" dirty="0" err="1" smtClean="0"/>
              <a:t>ítanka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08FJ\AppData\Local\Microsoft\Windows\Temporary Internet Files\Content.IE5\XJE1BEJN\MC90044045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916832"/>
            <a:ext cx="3168352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315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ČTI VĚTY, PŘEPIŠ JE .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Čenda má nové kolo.</a:t>
            </a:r>
          </a:p>
          <a:p>
            <a:r>
              <a:rPr lang="cs-CZ" dirty="0" smtClean="0"/>
              <a:t>Čteš rád ?</a:t>
            </a:r>
          </a:p>
          <a:p>
            <a:r>
              <a:rPr lang="cs-CZ" dirty="0" smtClean="0"/>
              <a:t>Čí je to čítanka?</a:t>
            </a:r>
          </a:p>
          <a:p>
            <a:r>
              <a:rPr lang="cs-CZ" dirty="0" smtClean="0"/>
              <a:t>Cecilka má kočičku.</a:t>
            </a:r>
          </a:p>
          <a:p>
            <a:r>
              <a:rPr lang="cs-CZ" dirty="0" smtClean="0"/>
              <a:t>Všichni dostaneme jedničku.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0148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ZA ODMĚNU VYLUŠTĚTE KŘÍŽOVKU</a:t>
            </a:r>
            <a:endParaRPr lang="cs-CZ" dirty="0">
              <a:solidFill>
                <a:srgbClr val="FFFF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4947634"/>
              </p:ext>
            </p:extLst>
          </p:nvPr>
        </p:nvGraphicFramePr>
        <p:xfrm>
          <a:off x="683568" y="1844824"/>
          <a:ext cx="4608512" cy="31992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2128"/>
                <a:gridCol w="1152128"/>
                <a:gridCol w="1152128"/>
                <a:gridCol w="1152128"/>
              </a:tblGrid>
              <a:tr h="59406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/>
                </a:tc>
              </a:tr>
              <a:tr h="59406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594066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/>
                </a:tc>
              </a:tr>
              <a:tr h="59406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E</a:t>
                      </a:r>
                    </a:p>
                    <a:p>
                      <a:pPr algn="ctr"/>
                      <a:endParaRPr lang="cs-CZ" sz="2400" dirty="0" smtClean="0"/>
                    </a:p>
                  </a:txBody>
                  <a:tcPr/>
                </a:tc>
              </a:tr>
              <a:tr h="594066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580112" y="1499452"/>
            <a:ext cx="3024336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r>
              <a:rPr lang="cs-CZ" sz="2400" dirty="0" smtClean="0"/>
              <a:t>Večer jdeme do postýlky ?</a:t>
            </a:r>
            <a:endParaRPr lang="cs-CZ" sz="2400" dirty="0"/>
          </a:p>
          <a:p>
            <a:r>
              <a:rPr lang="cs-CZ" sz="2400" dirty="0" smtClean="0"/>
              <a:t>2</a:t>
            </a:r>
            <a:r>
              <a:rPr lang="cs-CZ" sz="2400" dirty="0" smtClean="0"/>
              <a:t>. Má </a:t>
            </a:r>
            <a:r>
              <a:rPr lang="cs-CZ" sz="2400" dirty="0" smtClean="0"/>
              <a:t>nás moc ráda </a:t>
            </a:r>
            <a:r>
              <a:rPr lang="cs-CZ" sz="2400" dirty="0" smtClean="0"/>
              <a:t>    a </a:t>
            </a:r>
            <a:r>
              <a:rPr lang="cs-CZ" sz="2400" dirty="0" smtClean="0"/>
              <a:t>my ji.</a:t>
            </a:r>
          </a:p>
          <a:p>
            <a:r>
              <a:rPr lang="cs-CZ" sz="2400" dirty="0"/>
              <a:t>3</a:t>
            </a:r>
            <a:r>
              <a:rPr lang="cs-CZ" sz="2400" dirty="0" smtClean="0"/>
              <a:t>. Máme ho doma </a:t>
            </a:r>
            <a:r>
              <a:rPr lang="cs-CZ" sz="2400" dirty="0" smtClean="0"/>
              <a:t>       a </a:t>
            </a:r>
            <a:r>
              <a:rPr lang="cs-CZ" sz="2400" dirty="0" smtClean="0"/>
              <a:t>jíme u něho.</a:t>
            </a:r>
          </a:p>
          <a:p>
            <a:r>
              <a:rPr lang="cs-CZ" sz="2400" dirty="0"/>
              <a:t>4</a:t>
            </a:r>
            <a:r>
              <a:rPr lang="cs-CZ" sz="2400" dirty="0" smtClean="0"/>
              <a:t>. Je to mládě </a:t>
            </a:r>
            <a:r>
              <a:rPr lang="cs-CZ" sz="2400" dirty="0" smtClean="0"/>
              <a:t>           od </a:t>
            </a:r>
            <a:r>
              <a:rPr lang="cs-CZ" sz="2400" dirty="0" smtClean="0"/>
              <a:t>krávy.</a:t>
            </a:r>
          </a:p>
          <a:p>
            <a:r>
              <a:rPr lang="cs-CZ" sz="2400" dirty="0"/>
              <a:t>5</a:t>
            </a:r>
            <a:r>
              <a:rPr lang="cs-CZ" sz="2400" dirty="0" smtClean="0"/>
              <a:t>. Má to každý dům </a:t>
            </a:r>
            <a:r>
              <a:rPr lang="cs-CZ" sz="2400" dirty="0" smtClean="0"/>
              <a:t>   a </a:t>
            </a:r>
            <a:r>
              <a:rPr lang="cs-CZ" sz="2400" dirty="0" smtClean="0"/>
              <a:t>díváme se jím ven.</a:t>
            </a:r>
          </a:p>
          <a:p>
            <a:pPr marL="342900" indent="-342900">
              <a:buAutoNum type="arabicPeriod"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5515936"/>
            <a:ext cx="53891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TAJENKA : </a:t>
            </a:r>
            <a:r>
              <a:rPr lang="cs-CZ" dirty="0" smtClean="0">
                <a:ln>
                  <a:solidFill>
                    <a:srgbClr val="FF0000"/>
                  </a:solidFill>
                </a:ln>
              </a:rPr>
              <a:t>____________________________</a:t>
            </a:r>
            <a:endParaRPr lang="cs-CZ" dirty="0">
              <a:ln>
                <a:solidFill>
                  <a:srgbClr val="FF0000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1581183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145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Název školy: Základní škola a Mateřská škola Prysk, okres Česká Lípa, příspěvková organizace Autor: Mgr. Jana Vostřelová Název materiálu: VY_32_INOVACE_19_ČESKÝ JAZYK_PÍSMENO č Č Číslo projektu: CZ.1.07/1.4.00/21.1705 Anotace: Žáci se seznámí s písmenem č Č.  Zdroj: u obrázků použitá galerie Office</vt:lpstr>
      <vt:lpstr>SEZNAMTE SE S NOVÝM PÍSMENEM</vt:lpstr>
      <vt:lpstr>KDE LEŽÍ PÍSMENKO  Č, č  ?</vt:lpstr>
      <vt:lpstr>DOPLŇTE PÍSMENO Č DO SLOV  A PŘEČTĚTE</vt:lpstr>
      <vt:lpstr>ČTI VĚTY, PŘEPIŠ JE .</vt:lpstr>
      <vt:lpstr>ZA ODMĚNU VYLUŠTĚTE KŘÍŽOVKU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a Mateřská škola Prysk, okres Česká Lípa, příspěvková organizace Autor : Mgr. Jana Vostřelová Název materiálu: VY_32_INOVACE_19_ČESKÝ JAZYK_PÍSMENO č Č Číslo projektu: CZ.1.07/1.4.00/21.1705 Anotace: Žáci se seznámí s písmenem č Č.  Zdroj : u obrázků použitá galerie Office</dc:title>
  <dc:creator>08FJ</dc:creator>
  <cp:lastModifiedBy>Učitel</cp:lastModifiedBy>
  <cp:revision>14</cp:revision>
  <dcterms:created xsi:type="dcterms:W3CDTF">2012-03-08T21:35:00Z</dcterms:created>
  <dcterms:modified xsi:type="dcterms:W3CDTF">2012-03-26T18:57:31Z</dcterms:modified>
</cp:coreProperties>
</file>