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59" r:id="rId11"/>
    <p:sldId id="258" r:id="rId12"/>
    <p:sldId id="273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16. 2. 2014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16. 2. 2014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16. 2. 2014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16. 2. 2014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16. 2. 2014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16. 2. 2014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iranenglishradioblog.files.wordpress.com/2013/04/morality1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findfulfillflourish.files.wordpress.com/2011/09/morality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img.mit.edu/newsoffice/images/article_images/original/20100329160959-1.gif" TargetMode="External"/><Relationship Id="rId5" Type="http://schemas.openxmlformats.org/officeDocument/2006/relationships/hyperlink" Target="http://glory2godforallthings.com/wp-content/uploads/2011/09/right-way-wrong-way1.jpg" TargetMode="External"/><Relationship Id="rId4" Type="http://schemas.openxmlformats.org/officeDocument/2006/relationships/hyperlink" Target="http://www.rereform.com/wp-content/uploads/2013/09/morality1.jpg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youkantbeserious.files.wordpress.com/2013/03/everest-hilary.jpg" TargetMode="External"/><Relationship Id="rId3" Type="http://schemas.openxmlformats.org/officeDocument/2006/relationships/image" Target="../media/image2.jpg"/><Relationship Id="rId7" Type="http://schemas.openxmlformats.org/officeDocument/2006/relationships/hyperlink" Target="http://www.film.com/wp-content/uploads/2012/02/BenHur2.jp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levneknihy.cz/fotocache/bigorig/26254.jpg" TargetMode="External"/><Relationship Id="rId5" Type="http://schemas.openxmlformats.org/officeDocument/2006/relationships/hyperlink" Target="http://www.chovani.eu/obleceni-do-tanecnich/c300" TargetMode="External"/><Relationship Id="rId4" Type="http://schemas.openxmlformats.org/officeDocument/2006/relationships/hyperlink" Target="http://www.chovani.eu/web/media_image/645-article-1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737262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Morálka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 </a:t>
                      </a: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- Morálka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Mrav,</a:t>
                      </a: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morálka, zdvořilost, pravidla, společnost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34153"/>
            <a:ext cx="8712968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800" b="1" dirty="0" smtClean="0"/>
              <a:t>Morálka </a:t>
            </a:r>
            <a:r>
              <a:rPr lang="cs-CZ" sz="2800" b="1" dirty="0" smtClean="0"/>
              <a:t>1 </a:t>
            </a:r>
            <a:r>
              <a:rPr lang="cs-CZ" sz="2800" b="1" dirty="0" smtClean="0"/>
              <a:t>– Morálka</a:t>
            </a:r>
            <a:endParaRPr lang="cs-CZ" sz="28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42_836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53998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000" dirty="0" smtClean="0"/>
              <a:t>Morálka (1) - Morálka</a:t>
            </a:r>
            <a:endParaRPr lang="cs-CZ" sz="30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Co je to morálka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Významy morálky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MORÁLKA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morálka?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představa správného jednání ve společnosti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1026" name="Picture 2" descr="http://www.rereform.com/wp-content/uploads/2013/09/morality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35155"/>
            <a:ext cx="3627104" cy="3342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MORÁLKA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se liší od společenských pravidel zdvořilosti?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jedná se o věci závažné a podstatné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2050" name="Picture 2" descr="http://glory2godforallthings.com/wp-content/uploads/2011/09/right-way-wrong-way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81747"/>
            <a:ext cx="4993220" cy="3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15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0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MORÁLKA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jak se liší od práva?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nedá se soudně vymáhat a za její porušení nejsou </a:t>
            </a:r>
            <a:r>
              <a:rPr lang="cs-CZ" sz="2000" dirty="0" smtClean="0"/>
              <a:t>tresty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3074" name="Picture 2" descr="http://img.mit.edu/newsoffice/images/article_images/original/20100329160959-1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581747"/>
            <a:ext cx="3918687" cy="3308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9979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VÝZNAMY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MOŽNOSTI TŘÍDĚNÍ VÝZNAMŮ MORÁLKY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29523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normativní význam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64088" y="2020778"/>
            <a:ext cx="352839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vnitřní přesvědčení, soubor principů, čím by se lidí měli řídit (</a:t>
            </a:r>
            <a:r>
              <a:rPr lang="cs-CZ" sz="2000" i="1" dirty="0"/>
              <a:t>co je přípustné a co už ne</a:t>
            </a:r>
            <a:r>
              <a:rPr lang="cs-CZ" sz="2000" dirty="0"/>
              <a:t>)</a:t>
            </a:r>
          </a:p>
        </p:txBody>
      </p:sp>
      <p:sp>
        <p:nvSpPr>
          <p:cNvPr id="13" name="Šipka doprava 12"/>
          <p:cNvSpPr/>
          <p:nvPr/>
        </p:nvSpPr>
        <p:spPr>
          <a:xfrm>
            <a:off x="4715798" y="207030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3133417"/>
            <a:ext cx="295232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popisný význam</a:t>
            </a:r>
            <a:endParaRPr lang="cs-CZ" sz="2000" dirty="0"/>
          </a:p>
        </p:txBody>
      </p:sp>
      <p:sp>
        <p:nvSpPr>
          <p:cNvPr id="16" name="Šipka doprava 15"/>
          <p:cNvSpPr/>
          <p:nvPr/>
        </p:nvSpPr>
        <p:spPr>
          <a:xfrm>
            <a:off x="827584" y="319418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364088" y="3133417"/>
            <a:ext cx="352839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větší skupina lidí, společnost, co společnost vyžaduje a co odmítá</a:t>
            </a:r>
          </a:p>
        </p:txBody>
      </p:sp>
      <p:sp>
        <p:nvSpPr>
          <p:cNvPr id="20" name="Šipka doprava 19"/>
          <p:cNvSpPr/>
          <p:nvPr/>
        </p:nvSpPr>
        <p:spPr>
          <a:xfrm>
            <a:off x="4715798" y="318294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4098" name="Picture 2" descr="http://findfulfillflourish.files.wordpress.com/2011/09/morality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52676"/>
            <a:ext cx="1238250" cy="1652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iranenglishradioblog.files.wordpress.com/2013/04/morality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1298" y="4132420"/>
            <a:ext cx="1858734" cy="1672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487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VÝZNAMY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srovnání MRAV - MORÁLKA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14761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mrav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51920" y="2020778"/>
            <a:ext cx="5040560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kolektivní záležitost (</a:t>
            </a:r>
            <a:r>
              <a:rPr lang="cs-CZ" sz="2000" i="1" dirty="0"/>
              <a:t>např. v oblékání, </a:t>
            </a:r>
            <a:r>
              <a:rPr lang="cs-CZ" sz="2000" i="1" dirty="0" smtClean="0"/>
              <a:t>účesu</a:t>
            </a:r>
            <a:r>
              <a:rPr lang="cs-CZ" sz="2000" i="1" dirty="0"/>
              <a:t>, chování doma i na veřejnosti, zdvořilost, slušnost…</a:t>
            </a:r>
            <a:r>
              <a:rPr lang="cs-CZ" sz="2000" dirty="0"/>
              <a:t>)</a:t>
            </a:r>
          </a:p>
        </p:txBody>
      </p:sp>
      <p:sp>
        <p:nvSpPr>
          <p:cNvPr id="13" name="Šipka doprava 12"/>
          <p:cNvSpPr/>
          <p:nvPr/>
        </p:nvSpPr>
        <p:spPr>
          <a:xfrm>
            <a:off x="3203848" y="207030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1619672" y="3421449"/>
            <a:ext cx="1476164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morálka</a:t>
            </a:r>
            <a:endParaRPr lang="cs-CZ" sz="2000" dirty="0"/>
          </a:p>
        </p:txBody>
      </p:sp>
      <p:sp>
        <p:nvSpPr>
          <p:cNvPr id="16" name="Šipka doprava 15"/>
          <p:cNvSpPr/>
          <p:nvPr/>
        </p:nvSpPr>
        <p:spPr>
          <a:xfrm>
            <a:off x="827584" y="348221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3421449"/>
            <a:ext cx="504056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je hodně </a:t>
            </a:r>
            <a:r>
              <a:rPr lang="cs-CZ" sz="2000" dirty="0" smtClean="0"/>
              <a:t>individuální</a:t>
            </a:r>
            <a:endParaRPr lang="cs-CZ" sz="2000" dirty="0"/>
          </a:p>
        </p:txBody>
      </p:sp>
      <p:sp>
        <p:nvSpPr>
          <p:cNvPr id="20" name="Šipka doprava 19"/>
          <p:cNvSpPr/>
          <p:nvPr/>
        </p:nvSpPr>
        <p:spPr>
          <a:xfrm>
            <a:off x="3203848" y="347097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5122" name="Picture 2" descr="http://www.chovani.eu/web/media_image/645-article-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66" y="4005064"/>
            <a:ext cx="2842626" cy="189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www.chovani.eu/web/media_image/315-article-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4098" y="4005064"/>
            <a:ext cx="2992238" cy="1898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694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12" grpId="0" animBg="1"/>
      <p:bldP spid="13" grpId="0" animBg="1"/>
      <p:bldP spid="14" grpId="0" animBg="1"/>
      <p:bldP spid="16" grpId="0" animBg="1"/>
      <p:bldP spid="17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VÝZNAMY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DALŠÍ PONAUČENÍ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velký význam DESATERA BOŽÍCH PŘIKÁZÁNÍ</a:t>
            </a:r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2884874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ZLATÉ PRAVIDLO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827584" y="294564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1619672" y="3460938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Bible, </a:t>
            </a:r>
            <a:r>
              <a:rPr lang="cs-CZ" sz="2000" dirty="0" err="1"/>
              <a:t>Tob</a:t>
            </a:r>
            <a:r>
              <a:rPr lang="cs-CZ" sz="2000" dirty="0"/>
              <a:t>. 4.15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067944" y="3460938"/>
            <a:ext cx="482453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Co nechceš, aby ti jiní činili, nečiň ty </a:t>
            </a:r>
            <a:r>
              <a:rPr lang="cs-CZ" sz="2000" b="1" dirty="0" smtClean="0"/>
              <a:t>jim</a:t>
            </a:r>
            <a:endParaRPr lang="cs-CZ" sz="20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619672" y="4037002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Bible, </a:t>
            </a:r>
            <a:r>
              <a:rPr lang="cs-CZ" sz="2000" dirty="0" err="1" smtClean="0"/>
              <a:t>Lk</a:t>
            </a:r>
            <a:r>
              <a:rPr lang="cs-CZ" sz="2000" dirty="0" smtClean="0"/>
              <a:t>. 6.31</a:t>
            </a:r>
            <a:endParaRPr lang="cs-CZ" sz="20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4067944" y="4037002"/>
            <a:ext cx="482453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Jak chcete, aby lidé jednali s vámi, tak </a:t>
            </a:r>
            <a:endParaRPr lang="cs-CZ" sz="2000" b="1" dirty="0" smtClean="0"/>
          </a:p>
          <a:p>
            <a:r>
              <a:rPr lang="cs-CZ" sz="2000" b="1" dirty="0"/>
              <a:t> </a:t>
            </a:r>
            <a:r>
              <a:rPr lang="cs-CZ" sz="2000" b="1" dirty="0" smtClean="0"/>
              <a:t>  jednejte </a:t>
            </a:r>
            <a:r>
              <a:rPr lang="cs-CZ" sz="2000" b="1" dirty="0"/>
              <a:t>vy s nimi.</a:t>
            </a:r>
            <a:endParaRPr lang="cs-CZ" sz="20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1619672" y="4953362"/>
            <a:ext cx="2304256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 err="1" smtClean="0"/>
              <a:t>hippies</a:t>
            </a:r>
            <a:endParaRPr lang="cs-CZ" sz="20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4067944" y="4953362"/>
            <a:ext cx="4824536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Chovej se k ostatním tak, jak chceš, aby </a:t>
            </a:r>
            <a:r>
              <a:rPr lang="cs-CZ" sz="2000" b="1" dirty="0" smtClean="0"/>
              <a:t>se</a:t>
            </a:r>
          </a:p>
          <a:p>
            <a:r>
              <a:rPr lang="cs-CZ" sz="2000" b="1" dirty="0"/>
              <a:t> </a:t>
            </a:r>
            <a:r>
              <a:rPr lang="cs-CZ" sz="2000" b="1" dirty="0" smtClean="0"/>
              <a:t>  </a:t>
            </a:r>
            <a:r>
              <a:rPr lang="cs-CZ" sz="2000" b="1" dirty="0"/>
              <a:t>oni chovali k tobě.</a:t>
            </a:r>
            <a:endParaRPr lang="cs-CZ" sz="2000" dirty="0"/>
          </a:p>
        </p:txBody>
      </p:sp>
      <p:pic>
        <p:nvPicPr>
          <p:cNvPr id="6146" name="Picture 2" descr="http://www.levneknihy.cz/fotocache/bigorig/2625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631" y="957398"/>
            <a:ext cx="1619401" cy="2431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687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1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125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2" grpId="0" animBg="1"/>
      <p:bldP spid="23" grpId="0" animBg="1"/>
      <p:bldP spid="25" grpId="0" animBg="1"/>
      <p:bldP spid="27" grpId="0" animBg="1"/>
      <p:bldP spid="29" grpId="0" animBg="1"/>
      <p:bldP spid="30" grpId="0" animBg="1"/>
      <p:bldP spid="31" grpId="0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5" name="TextovéPole 34"/>
          <p:cNvSpPr txBox="1"/>
          <p:nvPr/>
        </p:nvSpPr>
        <p:spPr>
          <a:xfrm>
            <a:off x="107504" y="1196752"/>
            <a:ext cx="323892" cy="1384995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VÝZNAMY</a:t>
            </a:r>
          </a:p>
        </p:txBody>
      </p:sp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DALŠÍ VÝZNAMY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2020778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morálka příběhu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20815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2411760" y="2581747"/>
            <a:ext cx="288032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poučení z knihy, filmu</a:t>
            </a:r>
            <a:r>
              <a:rPr lang="cs-CZ" sz="2000" dirty="0" smtClean="0"/>
              <a:t>…</a:t>
            </a:r>
            <a:endParaRPr lang="cs-CZ" sz="2000" dirty="0"/>
          </a:p>
        </p:txBody>
      </p:sp>
      <p:sp>
        <p:nvSpPr>
          <p:cNvPr id="21" name="Šipka doprava 20"/>
          <p:cNvSpPr/>
          <p:nvPr/>
        </p:nvSpPr>
        <p:spPr>
          <a:xfrm>
            <a:off x="1619672" y="2642515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1619672" y="3820978"/>
            <a:ext cx="259228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morálka mužstva</a:t>
            </a:r>
            <a:endParaRPr lang="cs-CZ" sz="2000" dirty="0"/>
          </a:p>
        </p:txBody>
      </p:sp>
      <p:sp>
        <p:nvSpPr>
          <p:cNvPr id="28" name="Šipka doprava 27"/>
          <p:cNvSpPr/>
          <p:nvPr/>
        </p:nvSpPr>
        <p:spPr>
          <a:xfrm>
            <a:off x="827584" y="388174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2411760" y="4437112"/>
            <a:ext cx="2880320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ve sportu, v armádě...</a:t>
            </a:r>
            <a:endParaRPr lang="cs-CZ" sz="2000" dirty="0"/>
          </a:p>
        </p:txBody>
      </p:sp>
      <p:sp>
        <p:nvSpPr>
          <p:cNvPr id="34" name="Šipka doprava 33"/>
          <p:cNvSpPr/>
          <p:nvPr/>
        </p:nvSpPr>
        <p:spPr>
          <a:xfrm>
            <a:off x="1619672" y="449788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7170" name="Picture 2" descr="http://www.film.com/wp-content/uploads/2012/02/BenHur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700808"/>
            <a:ext cx="3168353" cy="208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://youkantbeserious.files.wordpress.com/2013/03/everest-hilary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869951"/>
            <a:ext cx="3168352" cy="202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5099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0" grpId="0" animBg="1"/>
      <p:bldP spid="21" grpId="0" animBg="1"/>
      <p:bldP spid="24" grpId="0" animBg="1"/>
      <p:bldP spid="28" grpId="0" animBg="1"/>
      <p:bldP spid="33" grpId="0" animBg="1"/>
      <p:bldP spid="3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morálka?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uveď významy morálky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„zlaté pravidlo“? Kde ho najdeš?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120580" y="1833205"/>
            <a:ext cx="869989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http://www.rereform.com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4"/>
              </a:rPr>
              <a:t>http://www.rereform.com/wp-content/uploads/2013/09/morality1.jpg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http://glory2godforallthings.com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http://glory2godforallthings.com/wp-content/uploads/2011/09/right-way-wrong-way1.jpg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http://img.mit.edu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6"/>
              </a:rPr>
              <a:t>http://img.mit.edu/newsoffice/images/article_images/original/20100329160959-1.gif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http://findfulfillflourish.files.wordpress.com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7"/>
              </a:rPr>
              <a:t>http://findfulfillflourish.files.wordpress.com/2011/09/morality.jpg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http://iranenglishradioblog.files.wordpress.com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8"/>
              </a:rPr>
              <a:t>http://iranenglishradioblog.files.wordpress.com/2013/04/morality1.jpg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251520" y="1977221"/>
            <a:ext cx="87719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/>
              <a:t>AUTOR NEUVEDEN, Autor Neuveden. </a:t>
            </a:r>
            <a:r>
              <a:rPr lang="cs-CZ" sz="1500" i="1" dirty="0"/>
              <a:t>http://www.chovani.eu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4"/>
              </a:rPr>
              <a:t>http://www.chovani.eu/web/media_image/645-article-1.jpg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http://www.chovani.eu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5"/>
              </a:rPr>
              <a:t>http://www.chovani.eu/obleceni-do-tanecnich/c300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http://www.levneknihy.cz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6"/>
              </a:rPr>
              <a:t>http://www.levneknihy.cz/fotocache/bigorig/26254.jpg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http://www.film.com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7"/>
              </a:rPr>
              <a:t>http://www.film.com/wp-content/uploads/2012/02/BenHur2.jpg</a:t>
            </a:r>
            <a:endParaRPr lang="cs-CZ" sz="1500" dirty="0"/>
          </a:p>
          <a:p>
            <a:r>
              <a:rPr lang="cs-CZ" sz="1500" dirty="0"/>
              <a:t> </a:t>
            </a:r>
          </a:p>
          <a:p>
            <a:r>
              <a:rPr lang="cs-CZ" sz="1500" dirty="0"/>
              <a:t>AUTOR NEUVEDEN, Autor Neuveden. </a:t>
            </a:r>
            <a:r>
              <a:rPr lang="cs-CZ" sz="1500" i="1" dirty="0"/>
              <a:t>http://youkantbeserious.files.wordpress.com</a:t>
            </a:r>
            <a:r>
              <a:rPr lang="cs-CZ" sz="1500" dirty="0"/>
              <a:t> [online]. [cit. 16.2.2014]. Dostupný na WWW: </a:t>
            </a:r>
            <a:r>
              <a:rPr lang="cs-CZ" sz="1500" u="sng" dirty="0">
                <a:hlinkClick r:id="rId8"/>
              </a:rPr>
              <a:t>http://youkantbeserious.files.wordpress.com/2013/03/everest-hilary.jpg</a:t>
            </a:r>
            <a:endParaRPr lang="cs-CZ" sz="1500" dirty="0"/>
          </a:p>
        </p:txBody>
      </p:sp>
    </p:spTree>
    <p:extLst>
      <p:ext uri="{BB962C8B-B14F-4D97-AF65-F5344CB8AC3E}">
        <p14:creationId xmlns:p14="http://schemas.microsoft.com/office/powerpoint/2010/main" val="206545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4858</TotalTime>
  <Words>478</Words>
  <Application>Microsoft Office PowerPoint</Application>
  <PresentationFormat>Předvádění na obrazovce (4:3)</PresentationFormat>
  <Paragraphs>127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307</cp:revision>
  <dcterms:created xsi:type="dcterms:W3CDTF">2010-11-01T23:40:31Z</dcterms:created>
  <dcterms:modified xsi:type="dcterms:W3CDTF">2014-02-16T22:45:59Z</dcterms:modified>
</cp:coreProperties>
</file>