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60" r:id="rId3"/>
    <p:sldId id="266" r:id="rId4"/>
    <p:sldId id="267" r:id="rId5"/>
    <p:sldId id="268" r:id="rId6"/>
    <p:sldId id="269" r:id="rId7"/>
    <p:sldId id="270" r:id="rId8"/>
    <p:sldId id="271" r:id="rId9"/>
    <p:sldId id="259" r:id="rId10"/>
    <p:sldId id="258" r:id="rId11"/>
    <p:sldId id="272" r:id="rId12"/>
    <p:sldId id="273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0000"/>
    <a:srgbClr val="02283F"/>
    <a:srgbClr val="EA851B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594" y="-3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pPr/>
              <a:t>17.2.2014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pPr/>
              <a:t>17.2.2014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pPr/>
              <a:t>17.2.2014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pPr/>
              <a:t>17.2.2014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pPr/>
              <a:t>17.2.2014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pPr/>
              <a:t>17.2.2014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pPr/>
              <a:t>17.2.2014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pPr/>
              <a:t>17.2.2014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pPr/>
              <a:t>17.2.2014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pPr/>
              <a:t>17.2.2014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pPr/>
              <a:t>17.2.2014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pPr/>
              <a:t>17.2.2014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pPr/>
              <a:t>17.2.2014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improveit360.com/assets/email-marketing-for-contractors-and-remodeling-companies.jpg" TargetMode="External"/><Relationship Id="rId3" Type="http://schemas.openxmlformats.org/officeDocument/2006/relationships/image" Target="../media/image2.jpeg"/><Relationship Id="rId7" Type="http://schemas.openxmlformats.org/officeDocument/2006/relationships/hyperlink" Target="http://matometeikou.cocolog-nifty.com/blog/7f8d3bf2.jpg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americanwirelessinc.net/Images/phone1.jpg" TargetMode="External"/><Relationship Id="rId5" Type="http://schemas.openxmlformats.org/officeDocument/2006/relationships/hyperlink" Target="http://shopaholicsavers.com/wp-content/uploads/2012/01/envelope.png" TargetMode="External"/><Relationship Id="rId4" Type="http://schemas.openxmlformats.org/officeDocument/2006/relationships/hyperlink" Target="http://www.caracol.com.co/noticias/tecnologia/latinoamerica-tendra-empresas-de-internet-que-valdran-billones/20131116/nota/2017206.aspx" TargetMode="Externa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ovalec.cz/" TargetMode="External"/><Relationship Id="rId3" Type="http://schemas.openxmlformats.org/officeDocument/2006/relationships/image" Target="../media/image2.jpeg"/><Relationship Id="rId7" Type="http://schemas.openxmlformats.org/officeDocument/2006/relationships/hyperlink" Target="http://a3.mzstatic.com/us/r30/Purple4/v4/6d/d5/de/6dd5de3c-0500-4cc3-e3d6-5cb0fbcc3f2a/mzl.utbsbllq.png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american-chat.net/dreamstime_7572512.jpg" TargetMode="External"/><Relationship Id="rId5" Type="http://schemas.openxmlformats.org/officeDocument/2006/relationships/hyperlink" Target="http://www.forpap.cz/img/pricelist/obrprod-311-velky.jpg" TargetMode="External"/><Relationship Id="rId4" Type="http://schemas.openxmlformats.org/officeDocument/2006/relationships/hyperlink" Target="http://www.approachpeople.com/wp-content/uploads/2013/03/skype_log-100010026-large.jpg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smartmania.cz/images/upload/2013/10/e33_bbry.jpg" TargetMode="External"/><Relationship Id="rId4" Type="http://schemas.openxmlformats.org/officeDocument/2006/relationships/hyperlink" Target="http://www.androidmarket.cz/wp-content/uploads/2012/09/Oppo-Find-5-660x479-635x460-600x434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1173568"/>
              </p:ext>
            </p:extLst>
          </p:nvPr>
        </p:nvGraphicFramePr>
        <p:xfrm>
          <a:off x="750310" y="2060848"/>
          <a:ext cx="7926145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093498"/>
                <a:gridCol w="5832647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EU peníze středním školám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ICT do života školy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</a:rPr>
                        <a:t>CZ.1.07/1.5.00/34.0771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III/2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43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Komunikace mezi lidmi 2 – Současnost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Internet, síť, e-mail, </a:t>
                      </a:r>
                      <a:r>
                        <a:rPr lang="cs-CZ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Skype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cs-CZ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facebook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</a:rPr>
                        <a:t>Občanská výchova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</a:rPr>
                        <a:t>PhDr. Mgr. Vítězslav Štefl, Ph.D.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dataprojektor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prezentace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3. ročník, žáci 17 – 18 let, Zednické práce, Malířské a natěračské práce, Truhlářské práce</a:t>
                      </a: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</a:t>
                      </a:r>
                      <a:endParaRPr lang="cs-CZ" sz="1200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snímek  + vlastní materiály autora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251520" y="1034153"/>
            <a:ext cx="871296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800" b="1" dirty="0" smtClean="0"/>
              <a:t>Komunikace mezi lidmi 2 – Současnost</a:t>
            </a:r>
            <a:endParaRPr lang="cs-CZ" sz="28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84784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 43_875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4875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1268760"/>
            <a:ext cx="8712968" cy="553998"/>
          </a:xfrm>
          <a:prstGeom prst="rect">
            <a:avLst/>
          </a:prstGeom>
          <a:blipFill>
            <a:blip r:embed="rId4" cstate="print"/>
            <a:tile tx="0" ty="0" sx="100000" sy="100000" flip="none" algn="tl"/>
          </a:blipFill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90000" dist="50800" dir="5400000" sy="-100000" algn="bl" rotWithShape="0"/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000" dirty="0" smtClean="0"/>
              <a:t>Komunikace mezi lidmi (2) – Současnost</a:t>
            </a:r>
            <a:endParaRPr lang="cs-CZ" sz="3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115616" y="3429000"/>
            <a:ext cx="7848872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tx1"/>
                </a:solidFill>
              </a:rPr>
              <a:t>A) Internet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115616" y="4057908"/>
            <a:ext cx="7848872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tx1"/>
                </a:solidFill>
              </a:rPr>
              <a:t>B) Druhy současné komunikace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20" y="2564904"/>
            <a:ext cx="8712968" cy="52322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Obsah dokumentu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711222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25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" grpId="0" animBg="1"/>
      <p:bldP spid="13" grpId="0" animBg="1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5" name="TextovéPole 34"/>
          <p:cNvSpPr txBox="1"/>
          <p:nvPr/>
        </p:nvSpPr>
        <p:spPr>
          <a:xfrm>
            <a:off x="107504" y="1196752"/>
            <a:ext cx="323892" cy="156966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I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NTERNET</a:t>
            </a:r>
          </a:p>
        </p:txBody>
      </p:sp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co je to INTERNET z hlediska komunikace? </a:t>
            </a:r>
            <a:endParaRPr lang="cs-CZ" sz="20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619672" y="1700808"/>
            <a:ext cx="4470734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celosvětová síť</a:t>
            </a:r>
            <a:endParaRPr lang="cs-CZ" sz="2000" dirty="0"/>
          </a:p>
        </p:txBody>
      </p:sp>
      <p:sp>
        <p:nvSpPr>
          <p:cNvPr id="3" name="Šipka doprava 2"/>
          <p:cNvSpPr/>
          <p:nvPr/>
        </p:nvSpPr>
        <p:spPr>
          <a:xfrm>
            <a:off x="827584" y="1761576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pic>
        <p:nvPicPr>
          <p:cNvPr id="1026" name="Picture 2" descr="http://www.i60.cz/obrazky/velke/internet6_20130428202643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42635" y="2204864"/>
            <a:ext cx="5524500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349086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8" grpId="0" animBg="1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5" name="TextovéPole 34"/>
          <p:cNvSpPr txBox="1"/>
          <p:nvPr/>
        </p:nvSpPr>
        <p:spPr>
          <a:xfrm>
            <a:off x="107504" y="1196752"/>
            <a:ext cx="323892" cy="156966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I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NTERNET</a:t>
            </a:r>
          </a:p>
        </p:txBody>
      </p:sp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jak se internetová komunikace vyvíjela?</a:t>
            </a:r>
            <a:endParaRPr lang="cs-CZ" sz="20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619672" y="1876762"/>
            <a:ext cx="4470734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začátek po vzniku počítačů</a:t>
            </a:r>
            <a:endParaRPr lang="cs-CZ" sz="2000" dirty="0"/>
          </a:p>
        </p:txBody>
      </p:sp>
      <p:sp>
        <p:nvSpPr>
          <p:cNvPr id="3" name="Šipka doprava 2"/>
          <p:cNvSpPr/>
          <p:nvPr/>
        </p:nvSpPr>
        <p:spPr>
          <a:xfrm>
            <a:off x="827584" y="1937530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300192" y="1876762"/>
            <a:ext cx="259228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po roce 1945</a:t>
            </a:r>
            <a:endParaRPr lang="cs-CZ" sz="2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619672" y="2452826"/>
            <a:ext cx="4470734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potřeba propojení více počítačů (</a:t>
            </a:r>
            <a:r>
              <a:rPr lang="cs-CZ" sz="2000" i="1" dirty="0" smtClean="0"/>
              <a:t>studená válka</a:t>
            </a:r>
            <a:r>
              <a:rPr lang="cs-CZ" sz="2000" dirty="0" smtClean="0"/>
              <a:t>)</a:t>
            </a:r>
            <a:endParaRPr lang="cs-CZ" sz="2000" dirty="0"/>
          </a:p>
        </p:txBody>
      </p:sp>
      <p:sp>
        <p:nvSpPr>
          <p:cNvPr id="14" name="Šipka doprava 13"/>
          <p:cNvSpPr/>
          <p:nvPr/>
        </p:nvSpPr>
        <p:spPr>
          <a:xfrm>
            <a:off x="827584" y="2513594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6300192" y="2452826"/>
            <a:ext cx="259228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1947</a:t>
            </a:r>
            <a:endParaRPr lang="cs-CZ" sz="20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1619672" y="3356992"/>
            <a:ext cx="4470734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Připojeno cca 1 000 počítačů</a:t>
            </a:r>
            <a:endParaRPr lang="cs-CZ" sz="2000" dirty="0"/>
          </a:p>
        </p:txBody>
      </p:sp>
      <p:sp>
        <p:nvSpPr>
          <p:cNvPr id="20" name="Šipka doprava 19"/>
          <p:cNvSpPr/>
          <p:nvPr/>
        </p:nvSpPr>
        <p:spPr>
          <a:xfrm>
            <a:off x="827584" y="3417760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6300192" y="3356992"/>
            <a:ext cx="259228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1984</a:t>
            </a:r>
            <a:endParaRPr lang="cs-CZ" sz="20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1619672" y="4005064"/>
            <a:ext cx="4470734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Připojena i Česká republika</a:t>
            </a:r>
            <a:endParaRPr lang="cs-CZ" sz="2000" dirty="0"/>
          </a:p>
        </p:txBody>
      </p:sp>
      <p:sp>
        <p:nvSpPr>
          <p:cNvPr id="23" name="Šipka doprava 22"/>
          <p:cNvSpPr/>
          <p:nvPr/>
        </p:nvSpPr>
        <p:spPr>
          <a:xfrm>
            <a:off x="827584" y="4065832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6300192" y="4005064"/>
            <a:ext cx="259228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1992</a:t>
            </a:r>
            <a:endParaRPr lang="cs-CZ" sz="20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1619672" y="4653136"/>
            <a:ext cx="4470734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55 miliónů uživatelů na světě</a:t>
            </a:r>
            <a:endParaRPr lang="cs-CZ" sz="2000" dirty="0"/>
          </a:p>
        </p:txBody>
      </p:sp>
      <p:sp>
        <p:nvSpPr>
          <p:cNvPr id="27" name="Šipka doprava 26"/>
          <p:cNvSpPr/>
          <p:nvPr/>
        </p:nvSpPr>
        <p:spPr>
          <a:xfrm>
            <a:off x="827584" y="4713904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6300192" y="4653136"/>
            <a:ext cx="259228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1996</a:t>
            </a:r>
            <a:endParaRPr lang="cs-CZ" sz="2000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1619672" y="5229200"/>
            <a:ext cx="4470734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více než 2 miliardy uživatelů na světě</a:t>
            </a:r>
            <a:endParaRPr lang="cs-CZ" sz="2000" dirty="0"/>
          </a:p>
        </p:txBody>
      </p:sp>
      <p:sp>
        <p:nvSpPr>
          <p:cNvPr id="30" name="Šipka doprava 29"/>
          <p:cNvSpPr/>
          <p:nvPr/>
        </p:nvSpPr>
        <p:spPr>
          <a:xfrm>
            <a:off x="827584" y="5289968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6300192" y="5229200"/>
            <a:ext cx="259228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2010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369056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00"/>
                            </p:stCondLst>
                            <p:childTnLst>
                              <p:par>
                                <p:cTn id="6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5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000"/>
                            </p:stCondLst>
                            <p:childTnLst>
                              <p:par>
                                <p:cTn id="7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5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8" grpId="0" animBg="1"/>
      <p:bldP spid="3" grpId="0" animBg="1"/>
      <p:bldP spid="12" grpId="0" animBg="1"/>
      <p:bldP spid="13" grpId="0" animBg="1"/>
      <p:bldP spid="14" grpId="0" animBg="1"/>
      <p:bldP spid="16" grpId="0" animBg="1"/>
      <p:bldP spid="17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7" grpId="0" animBg="1"/>
      <p:bldP spid="28" grpId="0" animBg="1"/>
      <p:bldP spid="29" grpId="0" animBg="1"/>
      <p:bldP spid="30" grpId="0" animBg="1"/>
      <p:bldP spid="3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5" name="TextovéPole 34"/>
          <p:cNvSpPr txBox="1"/>
          <p:nvPr/>
        </p:nvSpPr>
        <p:spPr>
          <a:xfrm>
            <a:off x="107504" y="1196752"/>
            <a:ext cx="323892" cy="3600986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SOUČASNÁ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 KOMUN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I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KACE</a:t>
            </a:r>
          </a:p>
        </p:txBody>
      </p:sp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Standardní formy komunikace</a:t>
            </a:r>
            <a:endParaRPr lang="cs-CZ" sz="20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619672" y="1876762"/>
            <a:ext cx="2304256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dopis</a:t>
            </a:r>
            <a:endParaRPr lang="cs-CZ" sz="2000" dirty="0"/>
          </a:p>
        </p:txBody>
      </p:sp>
      <p:sp>
        <p:nvSpPr>
          <p:cNvPr id="3" name="Šipka doprava 2"/>
          <p:cNvSpPr/>
          <p:nvPr/>
        </p:nvSpPr>
        <p:spPr>
          <a:xfrm>
            <a:off x="827584" y="1937530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1619672" y="2708920"/>
            <a:ext cx="2304256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telefon</a:t>
            </a:r>
            <a:endParaRPr lang="cs-CZ" sz="2000" dirty="0"/>
          </a:p>
        </p:txBody>
      </p:sp>
      <p:sp>
        <p:nvSpPr>
          <p:cNvPr id="33" name="Šipka doprava 32"/>
          <p:cNvSpPr/>
          <p:nvPr/>
        </p:nvSpPr>
        <p:spPr>
          <a:xfrm>
            <a:off x="827584" y="2769688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1619672" y="3573016"/>
            <a:ext cx="2304256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fax</a:t>
            </a:r>
            <a:endParaRPr lang="cs-CZ" sz="2000" dirty="0"/>
          </a:p>
        </p:txBody>
      </p:sp>
      <p:sp>
        <p:nvSpPr>
          <p:cNvPr id="36" name="Šipka doprava 35"/>
          <p:cNvSpPr/>
          <p:nvPr/>
        </p:nvSpPr>
        <p:spPr>
          <a:xfrm>
            <a:off x="827584" y="3633784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pic>
        <p:nvPicPr>
          <p:cNvPr id="2050" name="Picture 2" descr="http://shopaholicsavers.com/wp-content/uploads/2012/01/envelope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876763"/>
            <a:ext cx="3013502" cy="1953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americanwirelessinc.net/Images/phone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844824"/>
            <a:ext cx="3006492" cy="2658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matometeikou.cocolog-nifty.com/blog/7f8d3bf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68145" y="1844823"/>
            <a:ext cx="3090454" cy="2895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137847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8" grpId="0" animBg="1"/>
      <p:bldP spid="3" grpId="0" animBg="1"/>
      <p:bldP spid="32" grpId="0" animBg="1"/>
      <p:bldP spid="33" grpId="0" animBg="1"/>
      <p:bldP spid="34" grpId="0" animBg="1"/>
      <p:bldP spid="3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5" name="TextovéPole 34"/>
          <p:cNvSpPr txBox="1"/>
          <p:nvPr/>
        </p:nvSpPr>
        <p:spPr>
          <a:xfrm>
            <a:off x="107504" y="1196752"/>
            <a:ext cx="323892" cy="3600986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SOUČASNÁ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 KOMUN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I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KACE</a:t>
            </a:r>
          </a:p>
        </p:txBody>
      </p:sp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Využití internetu</a:t>
            </a:r>
            <a:endParaRPr lang="cs-CZ" sz="20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619672" y="1876762"/>
            <a:ext cx="2304256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e-mail</a:t>
            </a:r>
            <a:endParaRPr lang="cs-CZ" sz="2000" dirty="0"/>
          </a:p>
        </p:txBody>
      </p:sp>
      <p:sp>
        <p:nvSpPr>
          <p:cNvPr id="3" name="Šipka doprava 2"/>
          <p:cNvSpPr/>
          <p:nvPr/>
        </p:nvSpPr>
        <p:spPr>
          <a:xfrm>
            <a:off x="827584" y="1937530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1619672" y="2596842"/>
            <a:ext cx="2304256" cy="101566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 err="1" smtClean="0"/>
              <a:t>Skype</a:t>
            </a:r>
            <a:r>
              <a:rPr lang="cs-CZ" sz="2000" dirty="0" smtClean="0"/>
              <a:t> (</a:t>
            </a:r>
            <a:r>
              <a:rPr lang="cs-CZ" sz="2000" i="1" dirty="0" smtClean="0"/>
              <a:t>telefonování s obrazem přes </a:t>
            </a:r>
            <a:r>
              <a:rPr lang="cs-CZ" sz="2000" i="1" dirty="0" err="1" smtClean="0"/>
              <a:t>net</a:t>
            </a:r>
            <a:r>
              <a:rPr lang="cs-CZ" sz="2000" dirty="0" smtClean="0"/>
              <a:t>)</a:t>
            </a:r>
            <a:endParaRPr lang="cs-CZ" sz="2000" dirty="0"/>
          </a:p>
        </p:txBody>
      </p:sp>
      <p:sp>
        <p:nvSpPr>
          <p:cNvPr id="33" name="Šipka doprava 32"/>
          <p:cNvSpPr/>
          <p:nvPr/>
        </p:nvSpPr>
        <p:spPr>
          <a:xfrm>
            <a:off x="827584" y="2657610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1619672" y="3892986"/>
            <a:ext cx="2304256" cy="101566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webkamera (</a:t>
            </a:r>
            <a:r>
              <a:rPr lang="cs-CZ" sz="2000" i="1" dirty="0" smtClean="0"/>
              <a:t>webové konference</a:t>
            </a:r>
            <a:r>
              <a:rPr lang="cs-CZ" sz="2000" dirty="0" smtClean="0"/>
              <a:t>)</a:t>
            </a:r>
            <a:endParaRPr lang="cs-CZ" sz="2000" dirty="0"/>
          </a:p>
        </p:txBody>
      </p:sp>
      <p:sp>
        <p:nvSpPr>
          <p:cNvPr id="36" name="Šipka doprava 35"/>
          <p:cNvSpPr/>
          <p:nvPr/>
        </p:nvSpPr>
        <p:spPr>
          <a:xfrm>
            <a:off x="827584" y="3953754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1619672" y="5261138"/>
            <a:ext cx="2304256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chat</a:t>
            </a:r>
            <a:endParaRPr lang="cs-CZ" sz="2000" dirty="0"/>
          </a:p>
        </p:txBody>
      </p:sp>
      <p:sp>
        <p:nvSpPr>
          <p:cNvPr id="17" name="Šipka doprava 16"/>
          <p:cNvSpPr/>
          <p:nvPr/>
        </p:nvSpPr>
        <p:spPr>
          <a:xfrm>
            <a:off x="827584" y="5321906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pic>
        <p:nvPicPr>
          <p:cNvPr id="3074" name="Picture 2" descr="http://www.improveit360.com/assets/email-marketing-for-contractors-and-remodeling-companies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916832"/>
            <a:ext cx="1982416" cy="1994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www.approachpeople.com/wp-content/uploads/2013/03/skype_log-100010026-large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916832"/>
            <a:ext cx="2585293" cy="1729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www.forpap.cz/img/pricelist/obrprod-311-velky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74277" y="3817019"/>
            <a:ext cx="1709891" cy="1988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http://american-chat.net/dreamstime_7572512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04248" y="3903389"/>
            <a:ext cx="1669576" cy="1973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87481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00"/>
                            </p:stCondLst>
                            <p:childTnLst>
                              <p:par>
                                <p:cTn id="4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000"/>
                            </p:stCondLst>
                            <p:childTnLst>
                              <p:par>
                                <p:cTn id="6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8" grpId="0" animBg="1"/>
      <p:bldP spid="3" grpId="0" animBg="1"/>
      <p:bldP spid="32" grpId="0" animBg="1"/>
      <p:bldP spid="33" grpId="0" animBg="1"/>
      <p:bldP spid="34" grpId="0" animBg="1"/>
      <p:bldP spid="36" grpId="0" animBg="1"/>
      <p:bldP spid="16" grpId="0" animBg="1"/>
      <p:bldP spid="1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5" name="TextovéPole 34"/>
          <p:cNvSpPr txBox="1"/>
          <p:nvPr/>
        </p:nvSpPr>
        <p:spPr>
          <a:xfrm>
            <a:off x="107504" y="1196752"/>
            <a:ext cx="323892" cy="3600986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SOUČASNÁ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 KOMUN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I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KACE</a:t>
            </a:r>
          </a:p>
        </p:txBody>
      </p:sp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Využití internetu</a:t>
            </a:r>
            <a:endParaRPr lang="cs-CZ" sz="20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619672" y="1876762"/>
            <a:ext cx="2304256" cy="132343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sociální sítě (</a:t>
            </a:r>
            <a:r>
              <a:rPr lang="cs-CZ" sz="2000" i="1" dirty="0" err="1" smtClean="0"/>
              <a:t>facebook</a:t>
            </a:r>
            <a:r>
              <a:rPr lang="cs-CZ" sz="2000" i="1" dirty="0" smtClean="0"/>
              <a:t>, </a:t>
            </a:r>
            <a:r>
              <a:rPr lang="cs-CZ" sz="2000" i="1" dirty="0" err="1" smtClean="0"/>
              <a:t>twitter</a:t>
            </a:r>
            <a:r>
              <a:rPr lang="cs-CZ" sz="2000" i="1" dirty="0" smtClean="0"/>
              <a:t>, </a:t>
            </a:r>
            <a:r>
              <a:rPr lang="cs-CZ" sz="2000" i="1" dirty="0" err="1" smtClean="0"/>
              <a:t>Linkedln</a:t>
            </a:r>
            <a:r>
              <a:rPr lang="cs-CZ" sz="2000" i="1" dirty="0" smtClean="0"/>
              <a:t>, </a:t>
            </a:r>
            <a:r>
              <a:rPr lang="cs-CZ" sz="2000" i="1" dirty="0" err="1" smtClean="0"/>
              <a:t>MySpace</a:t>
            </a:r>
            <a:r>
              <a:rPr lang="cs-CZ" sz="2000" i="1" dirty="0" smtClean="0"/>
              <a:t>...</a:t>
            </a:r>
            <a:r>
              <a:rPr lang="cs-CZ" sz="2000" dirty="0" smtClean="0"/>
              <a:t>)</a:t>
            </a:r>
            <a:endParaRPr lang="cs-CZ" sz="2000" dirty="0"/>
          </a:p>
        </p:txBody>
      </p:sp>
      <p:sp>
        <p:nvSpPr>
          <p:cNvPr id="3" name="Šipka doprava 2"/>
          <p:cNvSpPr/>
          <p:nvPr/>
        </p:nvSpPr>
        <p:spPr>
          <a:xfrm>
            <a:off x="827584" y="1937530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1619672" y="3565465"/>
            <a:ext cx="2304256" cy="101566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specializované weby (</a:t>
            </a:r>
            <a:r>
              <a:rPr lang="cs-CZ" sz="2000" i="1" dirty="0" smtClean="0"/>
              <a:t>hobby – hudební, atd.</a:t>
            </a:r>
            <a:r>
              <a:rPr lang="cs-CZ" sz="2000" dirty="0" smtClean="0"/>
              <a:t>)</a:t>
            </a:r>
            <a:endParaRPr lang="cs-CZ" sz="2000" dirty="0"/>
          </a:p>
        </p:txBody>
      </p:sp>
      <p:sp>
        <p:nvSpPr>
          <p:cNvPr id="33" name="Šipka doprava 32"/>
          <p:cNvSpPr/>
          <p:nvPr/>
        </p:nvSpPr>
        <p:spPr>
          <a:xfrm>
            <a:off x="827584" y="3626233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pic>
        <p:nvPicPr>
          <p:cNvPr id="4098" name="Picture 2" descr="http://a3.mzstatic.com/us/r30/Purple4/v4/6d/d5/de/6dd5de3c-0500-4cc3-e3d6-5cb0fbcc3f2a/mzl.utbsbllq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11961" y="1914936"/>
            <a:ext cx="1285266" cy="1285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www.povalec.cz/img/partners/muzikus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55977" y="3529253"/>
            <a:ext cx="3600400" cy="1053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://scm-l3.technorati.com/13/02/19/75101/Twitter.png%3Ft%3D2013021910412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876762"/>
            <a:ext cx="1323439" cy="1323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66481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8" grpId="0" animBg="1"/>
      <p:bldP spid="3" grpId="0" animBg="1"/>
      <p:bldP spid="32" grpId="0" animBg="1"/>
      <p:bldP spid="3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5" name="TextovéPole 34"/>
          <p:cNvSpPr txBox="1"/>
          <p:nvPr/>
        </p:nvSpPr>
        <p:spPr>
          <a:xfrm>
            <a:off x="107504" y="1196752"/>
            <a:ext cx="323892" cy="3600986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SOUČASNÁ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 KOMUN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I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KACE</a:t>
            </a:r>
          </a:p>
        </p:txBody>
      </p:sp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Další možnosti komunikace dneška</a:t>
            </a:r>
            <a:endParaRPr lang="cs-CZ" sz="20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619672" y="1876762"/>
            <a:ext cx="2304256" cy="132343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moderní (chytré) telefony (</a:t>
            </a:r>
            <a:r>
              <a:rPr lang="cs-CZ" sz="2000" i="1" dirty="0" smtClean="0"/>
              <a:t>přenos dat včetně hlasu, obrazu...</a:t>
            </a:r>
            <a:r>
              <a:rPr lang="cs-CZ" sz="2000" dirty="0" smtClean="0"/>
              <a:t>), iPhone</a:t>
            </a:r>
            <a:endParaRPr lang="cs-CZ" sz="2000" dirty="0"/>
          </a:p>
        </p:txBody>
      </p:sp>
      <p:sp>
        <p:nvSpPr>
          <p:cNvPr id="3" name="Šipka doprava 2"/>
          <p:cNvSpPr/>
          <p:nvPr/>
        </p:nvSpPr>
        <p:spPr>
          <a:xfrm>
            <a:off x="827584" y="1937530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619672" y="3617729"/>
            <a:ext cx="2304256" cy="193899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 err="1" smtClean="0"/>
              <a:t>blackberry</a:t>
            </a:r>
            <a:r>
              <a:rPr lang="cs-CZ" sz="2000" dirty="0" smtClean="0"/>
              <a:t> (</a:t>
            </a:r>
            <a:r>
              <a:rPr lang="cs-CZ" sz="2000" i="1" dirty="0" smtClean="0"/>
              <a:t>extrémně </a:t>
            </a:r>
            <a:r>
              <a:rPr lang="cs-CZ" sz="2000" i="1" dirty="0" err="1" smtClean="0"/>
              <a:t>zabezpečná</a:t>
            </a:r>
            <a:r>
              <a:rPr lang="cs-CZ" sz="2000" i="1" dirty="0" smtClean="0"/>
              <a:t> síť, přístup k citlivým firemním datům apod.</a:t>
            </a:r>
            <a:r>
              <a:rPr lang="cs-CZ" sz="2000" dirty="0" smtClean="0"/>
              <a:t>)</a:t>
            </a:r>
            <a:endParaRPr lang="cs-CZ" sz="2000" dirty="0"/>
          </a:p>
        </p:txBody>
      </p:sp>
      <p:sp>
        <p:nvSpPr>
          <p:cNvPr id="16" name="Šipka doprava 15"/>
          <p:cNvSpPr/>
          <p:nvPr/>
        </p:nvSpPr>
        <p:spPr>
          <a:xfrm>
            <a:off x="827584" y="3678497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pic>
        <p:nvPicPr>
          <p:cNvPr id="5122" name="Picture 2" descr="http://www.androidmarket.cz/wp-content/uploads/2012/09/Oppo-Find-5-660x479-635x460-600x43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772590"/>
            <a:ext cx="2784845" cy="2014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smartmania.cz/images/upload/2013/10/e33_bbry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86228" y="3873762"/>
            <a:ext cx="2767668" cy="1847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197270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8" grpId="0" animBg="1"/>
      <p:bldP spid="3" grpId="0" animBg="1"/>
      <p:bldP spid="14" grpId="0" animBg="1"/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541222" y="1110777"/>
            <a:ext cx="2107820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2800" b="1" dirty="0" smtClean="0"/>
              <a:t>Souhrn učiva</a:t>
            </a:r>
            <a:endParaRPr lang="cs-CZ" sz="28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971600" y="1804754"/>
            <a:ext cx="748883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jak se vyvíjela komunikace přes internet?</a:t>
            </a:r>
            <a:endParaRPr lang="cs-CZ" sz="2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971600" y="2380818"/>
            <a:ext cx="748883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co poskytuje internet za formy komunikace?</a:t>
            </a:r>
            <a:endParaRPr lang="cs-CZ" sz="2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971600" y="2956882"/>
            <a:ext cx="748883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jaké sociální sítě znáš? A využíváš je?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3616186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5903984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426602" y="1110777"/>
            <a:ext cx="2285882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2800" b="1" dirty="0" smtClean="0"/>
              <a:t>Použité zdroje</a:t>
            </a:r>
            <a:endParaRPr lang="cs-CZ" sz="2800" b="1" dirty="0"/>
          </a:p>
        </p:txBody>
      </p:sp>
      <p:sp>
        <p:nvSpPr>
          <p:cNvPr id="3" name="Obdélník 2"/>
          <p:cNvSpPr/>
          <p:nvPr/>
        </p:nvSpPr>
        <p:spPr>
          <a:xfrm>
            <a:off x="120580" y="1890405"/>
            <a:ext cx="869989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500" dirty="0"/>
              <a:t>AUTOR NEUVEDEN, Autor Neuveden. </a:t>
            </a:r>
            <a:r>
              <a:rPr lang="cs-CZ" sz="1500" i="1" dirty="0"/>
              <a:t>http://www.i60.cz</a:t>
            </a:r>
            <a:r>
              <a:rPr lang="cs-CZ" sz="1500" dirty="0"/>
              <a:t> [online]. [cit. 16.2.2014]. Dostupný na WWW: </a:t>
            </a:r>
            <a:r>
              <a:rPr lang="cs-CZ" sz="1500" u="sng" dirty="0" smtClean="0">
                <a:hlinkClick r:id="rId4"/>
              </a:rPr>
              <a:t>http://</a:t>
            </a:r>
            <a:r>
              <a:rPr lang="cs-CZ" sz="1500" u="sng" dirty="0" smtClean="0">
                <a:hlinkClick r:id="rId4"/>
              </a:rPr>
              <a:t>www.</a:t>
            </a:r>
            <a:r>
              <a:rPr lang="cs-CZ" sz="1500" u="sng" dirty="0" err="1" smtClean="0">
                <a:hlinkClick r:id="rId4"/>
              </a:rPr>
              <a:t>caracol.com.co</a:t>
            </a:r>
            <a:r>
              <a:rPr lang="cs-CZ" sz="1500" u="sng" dirty="0" smtClean="0">
                <a:hlinkClick r:id="rId4"/>
              </a:rPr>
              <a:t>/</a:t>
            </a:r>
            <a:r>
              <a:rPr lang="cs-CZ" sz="1500" u="sng" dirty="0" err="1" smtClean="0">
                <a:hlinkClick r:id="rId4"/>
              </a:rPr>
              <a:t>noticias</a:t>
            </a:r>
            <a:r>
              <a:rPr lang="cs-CZ" sz="1500" u="sng" dirty="0" smtClean="0">
                <a:hlinkClick r:id="rId4"/>
              </a:rPr>
              <a:t>/</a:t>
            </a:r>
            <a:r>
              <a:rPr lang="cs-CZ" sz="1500" u="sng" dirty="0" err="1" smtClean="0">
                <a:hlinkClick r:id="rId4"/>
              </a:rPr>
              <a:t>tecnologia</a:t>
            </a:r>
            <a:r>
              <a:rPr lang="cs-CZ" sz="1500" u="sng" dirty="0" smtClean="0">
                <a:hlinkClick r:id="rId4"/>
              </a:rPr>
              <a:t>/</a:t>
            </a:r>
            <a:r>
              <a:rPr lang="cs-CZ" sz="1500" u="sng" dirty="0" err="1" smtClean="0">
                <a:hlinkClick r:id="rId4"/>
              </a:rPr>
              <a:t>latinoamerica</a:t>
            </a:r>
            <a:r>
              <a:rPr lang="cs-CZ" sz="1500" u="sng" dirty="0" smtClean="0">
                <a:hlinkClick r:id="rId4"/>
              </a:rPr>
              <a:t>-</a:t>
            </a:r>
            <a:r>
              <a:rPr lang="cs-CZ" sz="1500" u="sng" dirty="0" err="1" smtClean="0">
                <a:hlinkClick r:id="rId4"/>
              </a:rPr>
              <a:t>tendra</a:t>
            </a:r>
            <a:r>
              <a:rPr lang="cs-CZ" sz="1500" u="sng" dirty="0" smtClean="0">
                <a:hlinkClick r:id="rId4"/>
              </a:rPr>
              <a:t>-</a:t>
            </a:r>
            <a:r>
              <a:rPr lang="cs-CZ" sz="1500" u="sng" dirty="0" err="1" smtClean="0">
                <a:hlinkClick r:id="rId4"/>
              </a:rPr>
              <a:t>empresas</a:t>
            </a:r>
            <a:r>
              <a:rPr lang="cs-CZ" sz="1500" u="sng" dirty="0" smtClean="0">
                <a:hlinkClick r:id="rId4"/>
              </a:rPr>
              <a:t>-de-internet-</a:t>
            </a:r>
            <a:r>
              <a:rPr lang="cs-CZ" sz="1500" u="sng" dirty="0" err="1" smtClean="0">
                <a:hlinkClick r:id="rId4"/>
              </a:rPr>
              <a:t>que</a:t>
            </a:r>
            <a:r>
              <a:rPr lang="cs-CZ" sz="1500" u="sng" dirty="0" smtClean="0">
                <a:hlinkClick r:id="rId4"/>
              </a:rPr>
              <a:t>-</a:t>
            </a:r>
            <a:r>
              <a:rPr lang="cs-CZ" sz="1500" u="sng" dirty="0" err="1" smtClean="0">
                <a:hlinkClick r:id="rId4"/>
              </a:rPr>
              <a:t>valdran</a:t>
            </a:r>
            <a:r>
              <a:rPr lang="cs-CZ" sz="1500" u="sng" dirty="0" smtClean="0">
                <a:hlinkClick r:id="rId4"/>
              </a:rPr>
              <a:t>-</a:t>
            </a:r>
            <a:r>
              <a:rPr lang="cs-CZ" sz="1500" u="sng" dirty="0" err="1" smtClean="0">
                <a:hlinkClick r:id="rId4"/>
              </a:rPr>
              <a:t>billones</a:t>
            </a:r>
            <a:r>
              <a:rPr lang="cs-CZ" sz="1500" u="sng" dirty="0" smtClean="0">
                <a:hlinkClick r:id="rId4"/>
              </a:rPr>
              <a:t>/20131116/nota/2017206.aspx</a:t>
            </a:r>
            <a:endParaRPr lang="cs-CZ" sz="1500" u="sng" dirty="0" smtClean="0"/>
          </a:p>
          <a:p>
            <a:r>
              <a:rPr lang="cs-CZ" sz="1500" dirty="0"/>
              <a:t> </a:t>
            </a:r>
          </a:p>
          <a:p>
            <a:r>
              <a:rPr lang="cs-CZ" sz="1500" dirty="0"/>
              <a:t>AUTOR NEUVEDEN, Autor Neuveden. </a:t>
            </a:r>
            <a:r>
              <a:rPr lang="cs-CZ" sz="1500" i="1" dirty="0"/>
              <a:t>http://shopaholicsavers.com</a:t>
            </a:r>
            <a:r>
              <a:rPr lang="cs-CZ" sz="1500" dirty="0"/>
              <a:t> [online]. [cit. 16.2.2014]. Dostupný na WWW: </a:t>
            </a:r>
            <a:r>
              <a:rPr lang="cs-CZ" sz="1500" u="sng" dirty="0">
                <a:hlinkClick r:id="rId5"/>
              </a:rPr>
              <a:t>http://shopaholicsavers.com/wp-content/uploads/2012/01/envelope.png</a:t>
            </a:r>
            <a:endParaRPr lang="cs-CZ" sz="1500" dirty="0"/>
          </a:p>
          <a:p>
            <a:r>
              <a:rPr lang="cs-CZ" sz="1500" dirty="0"/>
              <a:t> </a:t>
            </a:r>
          </a:p>
          <a:p>
            <a:r>
              <a:rPr lang="cs-CZ" sz="1500" dirty="0"/>
              <a:t>AUTOR NEUVEDEN, Autor Neuveden. </a:t>
            </a:r>
            <a:r>
              <a:rPr lang="cs-CZ" sz="1500" i="1" dirty="0"/>
              <a:t>http://americanwirelessinc.net</a:t>
            </a:r>
            <a:r>
              <a:rPr lang="cs-CZ" sz="1500" dirty="0"/>
              <a:t> [online]. [cit. 16.2.2014]. Dostupný na WWW: </a:t>
            </a:r>
            <a:r>
              <a:rPr lang="cs-CZ" sz="1500" u="sng" dirty="0">
                <a:hlinkClick r:id="rId6"/>
              </a:rPr>
              <a:t>http://americanwirelessinc.net/Images/phone1.jpg</a:t>
            </a:r>
            <a:endParaRPr lang="cs-CZ" sz="1500" dirty="0"/>
          </a:p>
          <a:p>
            <a:r>
              <a:rPr lang="cs-CZ" sz="1500" dirty="0"/>
              <a:t> </a:t>
            </a:r>
          </a:p>
          <a:p>
            <a:r>
              <a:rPr lang="cs-CZ" sz="1500" dirty="0"/>
              <a:t>AUTOR NEUVEDEN, Autor Neuveden. </a:t>
            </a:r>
            <a:r>
              <a:rPr lang="cs-CZ" sz="1500" i="1" dirty="0"/>
              <a:t>http://matometeikou.cocolog-nifty.com</a:t>
            </a:r>
            <a:r>
              <a:rPr lang="cs-CZ" sz="1500" dirty="0"/>
              <a:t> [online]. [cit. 16.2.2014]. Dostupný na WWW: </a:t>
            </a:r>
            <a:r>
              <a:rPr lang="cs-CZ" sz="1500" u="sng" dirty="0">
                <a:hlinkClick r:id="rId7"/>
              </a:rPr>
              <a:t>http://matometeikou.cocolog-nifty.com/blog/7f8d3bf2.jpg</a:t>
            </a:r>
            <a:endParaRPr lang="cs-CZ" sz="1500" dirty="0"/>
          </a:p>
          <a:p>
            <a:r>
              <a:rPr lang="cs-CZ" sz="1500" dirty="0"/>
              <a:t> </a:t>
            </a:r>
          </a:p>
          <a:p>
            <a:r>
              <a:rPr lang="cs-CZ" sz="1500" dirty="0"/>
              <a:t>AUTOR NEUVEDEN, Autor Neuveden. </a:t>
            </a:r>
            <a:r>
              <a:rPr lang="cs-CZ" sz="1500" i="1" dirty="0"/>
              <a:t>http://www.improveit360.com</a:t>
            </a:r>
            <a:r>
              <a:rPr lang="cs-CZ" sz="1500" dirty="0"/>
              <a:t> [online]. [cit. 16.2.2014]. Dostupný na WWW: </a:t>
            </a:r>
            <a:r>
              <a:rPr lang="cs-CZ" sz="1500" u="sng" dirty="0">
                <a:hlinkClick r:id="rId8"/>
              </a:rPr>
              <a:t>http://www.improveit360.com/assets/email-marketing-for-contractors-and-remodeling-companies.jpg</a:t>
            </a:r>
            <a:endParaRPr lang="cs-CZ" sz="1500" dirty="0"/>
          </a:p>
        </p:txBody>
      </p:sp>
    </p:spTree>
    <p:extLst>
      <p:ext uri="{BB962C8B-B14F-4D97-AF65-F5344CB8AC3E}">
        <p14:creationId xmlns:p14="http://schemas.microsoft.com/office/powerpoint/2010/main" xmlns="" val="1045468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5903984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426602" y="1110777"/>
            <a:ext cx="2285882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2800" b="1" dirty="0" smtClean="0"/>
              <a:t>Použité zdroje</a:t>
            </a:r>
            <a:endParaRPr lang="cs-CZ" sz="2800" b="1" dirty="0"/>
          </a:p>
        </p:txBody>
      </p:sp>
      <p:sp>
        <p:nvSpPr>
          <p:cNvPr id="3" name="Obdélník 2"/>
          <p:cNvSpPr/>
          <p:nvPr/>
        </p:nvSpPr>
        <p:spPr>
          <a:xfrm>
            <a:off x="120580" y="1818397"/>
            <a:ext cx="8843908" cy="3554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500" dirty="0"/>
              <a:t>AUTOR NEUVEDEN, Autor Neuveden. </a:t>
            </a:r>
            <a:r>
              <a:rPr lang="cs-CZ" sz="1500" i="1" dirty="0"/>
              <a:t>http://www.approachpeople.com</a:t>
            </a:r>
            <a:r>
              <a:rPr lang="cs-CZ" sz="1500" dirty="0"/>
              <a:t> [online]. [cit. 16.2.2014]. Dostupný na WWW: </a:t>
            </a:r>
            <a:r>
              <a:rPr lang="cs-CZ" sz="1500" u="sng" dirty="0">
                <a:hlinkClick r:id="rId4"/>
              </a:rPr>
              <a:t>http://www.approachpeople.com/wp-content/uploads/2013/03/skype_log-100010026-large.jpg</a:t>
            </a:r>
            <a:endParaRPr lang="cs-CZ" sz="1500" dirty="0"/>
          </a:p>
          <a:p>
            <a:r>
              <a:rPr lang="cs-CZ" sz="1500" dirty="0"/>
              <a:t> </a:t>
            </a:r>
          </a:p>
          <a:p>
            <a:r>
              <a:rPr lang="cs-CZ" sz="1500" dirty="0"/>
              <a:t>AUTOR NEUVEDEN, Autor Neuveden. </a:t>
            </a:r>
            <a:r>
              <a:rPr lang="cs-CZ" sz="1500" i="1" dirty="0"/>
              <a:t>http://www.forpap.cz</a:t>
            </a:r>
            <a:r>
              <a:rPr lang="cs-CZ" sz="1500" dirty="0"/>
              <a:t> [online]. [cit. 16.2.2014]. Dostupný na WWW: </a:t>
            </a:r>
            <a:r>
              <a:rPr lang="cs-CZ" sz="1500" u="sng" dirty="0">
                <a:hlinkClick r:id="rId5"/>
              </a:rPr>
              <a:t>http://www.forpap.cz/img/pricelist/obrprod-311-velky.jpg</a:t>
            </a:r>
            <a:endParaRPr lang="cs-CZ" sz="1500" dirty="0"/>
          </a:p>
          <a:p>
            <a:r>
              <a:rPr lang="cs-CZ" sz="1500" dirty="0"/>
              <a:t> </a:t>
            </a:r>
          </a:p>
          <a:p>
            <a:r>
              <a:rPr lang="cs-CZ" sz="1500" dirty="0"/>
              <a:t>AUTOR NEUVEDEN, Autor Neuveden. </a:t>
            </a:r>
            <a:r>
              <a:rPr lang="cs-CZ" sz="1500" i="1" dirty="0"/>
              <a:t>http://american-chat.net</a:t>
            </a:r>
            <a:r>
              <a:rPr lang="cs-CZ" sz="1500" dirty="0"/>
              <a:t> [online]. [cit. 16.2.2014]. Dostupný na WWW: </a:t>
            </a:r>
            <a:r>
              <a:rPr lang="cs-CZ" sz="1500" u="sng" dirty="0">
                <a:hlinkClick r:id="rId6"/>
              </a:rPr>
              <a:t>http://american-chat.net/dreamstime_7572512.jpg</a:t>
            </a:r>
            <a:endParaRPr lang="cs-CZ" sz="1500" dirty="0"/>
          </a:p>
          <a:p>
            <a:r>
              <a:rPr lang="cs-CZ" sz="1500" dirty="0"/>
              <a:t> </a:t>
            </a:r>
          </a:p>
          <a:p>
            <a:r>
              <a:rPr lang="cs-CZ" sz="1500" dirty="0"/>
              <a:t>AUTOR NEUVEDEN, Autor Neuveden. </a:t>
            </a:r>
            <a:r>
              <a:rPr lang="cs-CZ" sz="1500" i="1" dirty="0"/>
              <a:t>http://a3.mzstatic.com</a:t>
            </a:r>
            <a:r>
              <a:rPr lang="cs-CZ" sz="1500" dirty="0"/>
              <a:t> [online]. [cit. 16.2.2014]. Dostupný na WWW: </a:t>
            </a:r>
            <a:r>
              <a:rPr lang="cs-CZ" sz="1500" u="sng" dirty="0">
                <a:hlinkClick r:id="rId7"/>
              </a:rPr>
              <a:t>http://a3.mzstatic.com/us/r30/Purple4/v4/6d/d5/de/6dd5de3c-0500-4cc3-e3d6-5cb0fbcc3f2a/mzl.utbsbllq.png</a:t>
            </a:r>
            <a:endParaRPr lang="cs-CZ" sz="1500" dirty="0"/>
          </a:p>
          <a:p>
            <a:r>
              <a:rPr lang="cs-CZ" sz="1500" dirty="0"/>
              <a:t> </a:t>
            </a:r>
          </a:p>
          <a:p>
            <a:r>
              <a:rPr lang="cs-CZ" sz="1500" dirty="0"/>
              <a:t>AUTOR NEUVEDEN, Autor Neuveden. </a:t>
            </a:r>
            <a:r>
              <a:rPr lang="cs-CZ" sz="1500" i="1" dirty="0"/>
              <a:t>http://www.povalec.cz</a:t>
            </a:r>
            <a:r>
              <a:rPr lang="cs-CZ" sz="1500" dirty="0"/>
              <a:t> [online]. [cit. 16.2.2014]. Dostupný na WWW: </a:t>
            </a:r>
            <a:r>
              <a:rPr lang="cs-CZ" sz="1500" u="sng" dirty="0">
                <a:hlinkClick r:id="rId8"/>
              </a:rPr>
              <a:t>http://www.povalec.cz</a:t>
            </a:r>
            <a:endParaRPr lang="cs-CZ" sz="1500" dirty="0"/>
          </a:p>
        </p:txBody>
      </p:sp>
    </p:spTree>
    <p:extLst>
      <p:ext uri="{BB962C8B-B14F-4D97-AF65-F5344CB8AC3E}">
        <p14:creationId xmlns:p14="http://schemas.microsoft.com/office/powerpoint/2010/main" xmlns="" val="3973676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5903984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426602" y="1110777"/>
            <a:ext cx="2285882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2800" b="1" dirty="0" smtClean="0"/>
              <a:t>Použité zdroje</a:t>
            </a:r>
            <a:endParaRPr lang="cs-CZ" sz="2800" b="1" dirty="0"/>
          </a:p>
        </p:txBody>
      </p:sp>
      <p:sp>
        <p:nvSpPr>
          <p:cNvPr id="3" name="Obdélník 2"/>
          <p:cNvSpPr/>
          <p:nvPr/>
        </p:nvSpPr>
        <p:spPr>
          <a:xfrm>
            <a:off x="323528" y="1720840"/>
            <a:ext cx="8568952" cy="2446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500" dirty="0"/>
              <a:t>AUTOR NEUVEDEN, Autor Neuveden. </a:t>
            </a:r>
            <a:r>
              <a:rPr lang="cs-CZ" sz="1500" i="1" dirty="0"/>
              <a:t>http://www.androidmarket.cz</a:t>
            </a:r>
            <a:r>
              <a:rPr lang="cs-CZ" sz="1500" dirty="0"/>
              <a:t> [online]. [cit. 16.2.2014]. Dostupný na WWW: </a:t>
            </a:r>
            <a:r>
              <a:rPr lang="cs-CZ" sz="1500" u="sng" dirty="0">
                <a:hlinkClick r:id="rId4"/>
              </a:rPr>
              <a:t>http://www.androidmarket.cz/wp-content/uploads/2012/09/Oppo-Find-5-660x479-635x460-600x434.jpg</a:t>
            </a:r>
            <a:endParaRPr lang="cs-CZ" sz="1500" dirty="0"/>
          </a:p>
          <a:p>
            <a:r>
              <a:rPr lang="cs-CZ" sz="1500" dirty="0"/>
              <a:t> </a:t>
            </a:r>
          </a:p>
          <a:p>
            <a:r>
              <a:rPr lang="cs-CZ" sz="1500" dirty="0"/>
              <a:t>AUTOR NEUVEDEN, Autor Neuveden. </a:t>
            </a:r>
            <a:r>
              <a:rPr lang="cs-CZ" sz="1500" i="1" dirty="0"/>
              <a:t>http://smartmania.cz</a:t>
            </a:r>
            <a:r>
              <a:rPr lang="cs-CZ" sz="1500" dirty="0"/>
              <a:t> [online]. [cit. 16.2.2014]. Dostupný na WWW: </a:t>
            </a:r>
            <a:r>
              <a:rPr lang="cs-CZ" sz="1500" u="sng" dirty="0">
                <a:hlinkClick r:id="rId5"/>
              </a:rPr>
              <a:t>http://</a:t>
            </a:r>
            <a:r>
              <a:rPr lang="cs-CZ" sz="1500" u="sng" dirty="0" smtClean="0">
                <a:hlinkClick r:id="rId5"/>
              </a:rPr>
              <a:t>smartmania.cz/images/upload/2013/10/e33_bbry.jpg</a:t>
            </a:r>
            <a:endParaRPr lang="cs-CZ" sz="1500" u="sng" dirty="0" smtClean="0"/>
          </a:p>
          <a:p>
            <a:endParaRPr lang="cs-CZ" sz="1500" u="sng" dirty="0"/>
          </a:p>
          <a:p>
            <a:r>
              <a:rPr lang="cs-CZ" sz="1600" dirty="0"/>
              <a:t>AUTOR NEUVEDEN, Autor Neuveden. </a:t>
            </a:r>
            <a:r>
              <a:rPr lang="cs-CZ" sz="1600" i="1" dirty="0"/>
              <a:t>http://scm-l3.technorati.com</a:t>
            </a:r>
            <a:r>
              <a:rPr lang="cs-CZ" sz="1600" dirty="0"/>
              <a:t> [online]. [cit. 16.2.2014]. Dostupný na WWW: http://</a:t>
            </a:r>
            <a:r>
              <a:rPr lang="cs-CZ" sz="1600" dirty="0" smtClean="0"/>
              <a:t>scm-l3.technorati.com/13/02/19/75101/Twitter.png%3Ft%3D20130219104123</a:t>
            </a:r>
          </a:p>
        </p:txBody>
      </p:sp>
    </p:spTree>
    <p:extLst>
      <p:ext uri="{BB962C8B-B14F-4D97-AF65-F5344CB8AC3E}">
        <p14:creationId xmlns:p14="http://schemas.microsoft.com/office/powerpoint/2010/main" xmlns="" val="3973676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4886</TotalTime>
  <Words>499</Words>
  <Application>Microsoft Office PowerPoint</Application>
  <PresentationFormat>Předvádění na obrazovce (4:3)</PresentationFormat>
  <Paragraphs>144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Dum</cp:lastModifiedBy>
  <cp:revision>304</cp:revision>
  <dcterms:created xsi:type="dcterms:W3CDTF">2010-11-01T23:40:31Z</dcterms:created>
  <dcterms:modified xsi:type="dcterms:W3CDTF">2014-02-17T06:31:10Z</dcterms:modified>
</cp:coreProperties>
</file>