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7" r:id="rId23"/>
    <p:sldId id="275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1" r:id="rId37"/>
    <p:sldId id="292" r:id="rId38"/>
    <p:sldId id="293" r:id="rId39"/>
    <p:sldId id="294" r:id="rId40"/>
    <p:sldId id="295" r:id="rId4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3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778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796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671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462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135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629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9385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5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284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601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433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F6BAD-5343-4B8F-978E-661C86BDA260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B39A4-0E30-4949-8210-08CB7659EB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297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http://www.google.cz/url?sa=i&amp;rct=j&amp;q=jiho%C4%8Desk%C3%BD+kraj+znak&amp;source=images&amp;cd=&amp;cad=rja&amp;docid=IiAOwrOFYPv-nM&amp;tbnid=iUXkK9GTDyuy1M:&amp;ved=0CAUQjRw&amp;url=http://www.kraj-jihocesky.cz/index.php?par%5bid_v%5d=348&amp;par%5blang%5d=&amp;ei=OfUHUZ6ZOoe2hAeV44GICg&amp;bvm=bv.41524429,d.ZG4&amp;psig=AFQjCNF8KXo2_d004_YuimHZxBq1pERTyg&amp;ust=1359562426479482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jiho%C4%8Desk%C3%BD+kraj+mapa&amp;source=images&amp;cd=&amp;cad=rja&amp;docid=ScfeVedGHppvTM&amp;tbnid=NuZSiQpN-ySUBM:&amp;ved=0CAUQjRw&amp;url=http://www.cbvk.cz/index.php?lang=CZ&amp;s=knihovny&amp;ei=oPAZUaaIN6qx0AXd0YHoBA&amp;psig=AFQjCNETRxvyBVPmtXM524fa1r_T5ynscA&amp;ust=1360740775266952" TargetMode="External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hyperlink" Target="http://www.google.cz/url?sa=i&amp;rct=j&amp;q=jiho%C4%8Desk%C3%BD+kraj+mapa&amp;source=images&amp;cd=&amp;cad=rja&amp;docid=Kpk5zktiAqFblM&amp;tbnid=Sxkl0FuxZRBRaM:&amp;ved=0CAUQjRw&amp;url=http://wiki.rvp.cz/Kabinet/Mapy/Mapa_%C4%8CR/Mapy_kraj%C5%AF_%C4%8CR/Jiho%C4%8Desk%C3%BD_kraj&amp;ei=LfAZUbapF6HE0QW85oHYDg&amp;bvm=bv.42261806,d.ZG4&amp;psig=AFQjCNETRxvyBVPmtXM524fa1r_T5ynscA&amp;ust=1360740775266952" TargetMode="Externa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http://www.blanet.cz/img/389.jpg" TargetMode="External"/><Relationship Id="rId13" Type="http://schemas.openxmlformats.org/officeDocument/2006/relationships/image" Target="../media/image12.jpeg"/><Relationship Id="rId3" Type="http://schemas.openxmlformats.org/officeDocument/2006/relationships/image" Target="../media/image4.png"/><Relationship Id="rId7" Type="http://schemas.openxmlformats.org/officeDocument/2006/relationships/image" Target="../media/image9.jpeg"/><Relationship Id="rId12" Type="http://schemas.openxmlformats.org/officeDocument/2006/relationships/hyperlink" Target="http://www.hauner.cz/GC1XAPF/olvkhh-velke.jpg" TargetMode="External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http://www.ckrumlov.cz/obr/region/soucas/3736b.jpg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0" Type="http://schemas.openxmlformats.org/officeDocument/2006/relationships/hyperlink" Target="http://www.izun.eu/sites/default/files/uvodniky/06-2012/atr256s17b.jpg" TargetMode="External"/><Relationship Id="rId4" Type="http://schemas.microsoft.com/office/2007/relationships/hdphoto" Target="../media/hdphoto1.wdp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7.jpeg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ly%C5%BEov%C3%A1n%C3%AD+%C5%A1umava&amp;source=images&amp;cd=&amp;cad=rja&amp;docid=NGKWdkVCJ_rBrM&amp;tbnid=SJ5N9_DIJSfRhM:&amp;ved=0CAUQjRw&amp;url=http://snow.cz/stredisko/59-spicak-na-sumave&amp;ei=YQAaUZ-jGcHJtAa37oDIAQ&amp;bvm=bv.42261806,d.bGE&amp;psig=AFQjCNG_mMTCR1Ddi_GCUOYR9d_IkaZItg&amp;ust=1360744896893121" TargetMode="External"/><Relationship Id="rId12" Type="http://schemas.openxmlformats.org/officeDocument/2006/relationships/image" Target="../media/image16.jpeg"/><Relationship Id="rId17" Type="http://schemas.openxmlformats.org/officeDocument/2006/relationships/image" Target="../media/image19.jpeg"/><Relationship Id="rId2" Type="http://schemas.openxmlformats.org/officeDocument/2006/relationships/hyperlink" Target="http://upload.wikimedia.org/wikipedia/commons/f/f7/Flag_of_South_Bohemian_Region.svg" TargetMode="External"/><Relationship Id="rId16" Type="http://schemas.openxmlformats.org/officeDocument/2006/relationships/hyperlink" Target="http://www.google.cz/url?sa=i&amp;rct=j&amp;q=p%C4%9B%C5%A1%C3%AD+turistika+%C5%A0umava&amp;source=images&amp;cd=&amp;cad=rja&amp;docid=VqhUPkkjeUkz_M&amp;tbnid=L-pTEuz55bt0uM:&amp;ved=0CAUQjRw&amp;url=http://ftp.czechtourism.com/Aktivity-a-akce/Aktivity/Sumavske-safari---jedinecny-zazitek-z-pozorovani-j.aspx&amp;ei=-QMaUajmAYyRswbEi4DwCQ&amp;bvm=bv.42261806,d.bGE&amp;psig=AFQjCNFP1G7LViS4lFb5a5jE8mazKkrRZQ&amp;ust=1360745821536412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11" Type="http://schemas.openxmlformats.org/officeDocument/2006/relationships/hyperlink" Target="http://www.google.cz/url?sa=i&amp;rct=j&amp;q=lipno+jachting&amp;source=images&amp;cd=&amp;cad=rja&amp;docid=viYhHIWS8ULq6M&amp;tbnid=IsCdeh_qUaPw8M:&amp;ved=0CAUQjRw&amp;url=http://lodenicelipno.cz/&amp;ei=JAEaUd7pJ8LqswbGiICwBw&amp;bvm=bv.42261806,d.bGE&amp;psig=AFQjCNG8O0nSmYCqlnI3RfZMLRDRsicCxA&amp;ust=1360745113597210" TargetMode="External"/><Relationship Id="rId5" Type="http://schemas.openxmlformats.org/officeDocument/2006/relationships/hyperlink" Target="http://www.google.cz/url?sa=i&amp;rct=j&amp;q=hlubok%C3%A1&amp;source=images&amp;cd=&amp;cad=rja&amp;docid=3Jaa0FfzkjCChM&amp;tbnid=lgxWQ0B__0d-dM:&amp;ved=0CAUQjRw&amp;url=http://magickasvatba.cz/sluzby/svatebni-obrad/hrady-a-zamky/zamek-hluboka&amp;ei=4_8ZUZGfPIaNtAbS9IHQDw&amp;bvm=bv.42261806,d.bGE&amp;psig=AFQjCNFhUd8MC7kS1d_PirCbL0tO5e0FbA&amp;ust=1360744794236047" TargetMode="External"/><Relationship Id="rId15" Type="http://schemas.openxmlformats.org/officeDocument/2006/relationships/image" Target="../media/image18.jpeg"/><Relationship Id="rId10" Type="http://schemas.openxmlformats.org/officeDocument/2006/relationships/image" Target="../media/image15.jpeg"/><Relationship Id="rId4" Type="http://schemas.microsoft.com/office/2007/relationships/hdphoto" Target="../media/hdphoto1.wdp"/><Relationship Id="rId9" Type="http://schemas.openxmlformats.org/officeDocument/2006/relationships/hyperlink" Target="http://www.google.cz/url?sa=i&amp;rct=j&amp;q=cykloturistika+%C5%A1umava&amp;source=images&amp;cd=&amp;cad=rja&amp;docid=VfOUayDK0cUxlM&amp;tbnid=t_Tx5wJDtojz2M:&amp;ved=0CAUQjRw&amp;url=http://www.npsumava.cz/cz/1047/sekce/cyklotrasy/&amp;ei=6AAaUeKAJoXusgb2iICoBQ&amp;bvm=bv.42261806,d.bGE&amp;psig=AFQjCNEio_RiqdXswvtfxFJE24N0V93r0g&amp;ust=1360745027814726" TargetMode="External"/><Relationship Id="rId14" Type="http://schemas.openxmlformats.org/officeDocument/2006/relationships/hyperlink" Target="http://www.google.cz/url?sa=i&amp;rct=j&amp;q=rybolov+ji%C5%BEn%C3%AD+%C4%8Dechy&amp;source=images&amp;cd=&amp;cad=rja&amp;docid=-R9wKLoCSSV7EM&amp;tbnid=ajCSoBVNH0rzlM:&amp;ved=0CAUQjRw&amp;url=http://www.kudyznudy.cz/Aktuality/10-tipu-kam-jet-na-ryby.aspx&amp;ei=1AEaUdmlH8nptQbezYGYCQ&amp;bvm=bv.42261806,d.bGE&amp;psig=AFQjCNE_DEaDSjkh3p3TvgeIitw3U88g5g&amp;ust=1360745287482749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d%C3%A1lnice+d3&amp;source=images&amp;cd=&amp;cad=rja&amp;docid=s_GzTq1OTR3h7M&amp;tbnid=E5W3HXVuat66OM:&amp;ved=0CAUQjRw&amp;url=http://www.dalnice.com/d/d03/d03.htm&amp;ei=WQoaUdXtCI3dsgbooIGYBQ&amp;bvm=bv.42261806,d.bGE&amp;psig=AFQjCNHk1Vtp3FZRJT6bla570TL45vn_1Q&amp;ust=1360747466646081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21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http://www.jh.cz/img/assets/1109/uzkokolejka.jpg" TargetMode="External"/><Relationship Id="rId11" Type="http://schemas.openxmlformats.org/officeDocument/2006/relationships/image" Target="../media/image23.jpeg"/><Relationship Id="rId5" Type="http://schemas.openxmlformats.org/officeDocument/2006/relationships/image" Target="../media/image20.jpeg"/><Relationship Id="rId10" Type="http://schemas.openxmlformats.org/officeDocument/2006/relationships/hyperlink" Target="http://www.google.cz/url?sa=i&amp;rct=j&amp;q=leti%C5%A1t%C4%9B+hos%C3%ADn&amp;source=images&amp;cd=&amp;cad=rja&amp;docid=9CScBrHHyUERpM&amp;tbnid=ZGOrhw5rjWVN6M:&amp;ved=0CAUQjRw&amp;url=http://www.letistecr.cz/akce-a-souteze/singin-in-the-rain-nad-budejovickem.aspx&amp;ei=UwsaUcqOKo_mtQau9IDwDg&amp;bvm=bv.42261806,d.bGE&amp;psig=AFQjCNFoYMT19rTLvNgd38ErRRZsx68NuA&amp;ust=1360747693143944" TargetMode="External"/><Relationship Id="rId4" Type="http://schemas.microsoft.com/office/2007/relationships/hdphoto" Target="../media/hdphoto1.wdp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kap%C5%99%C3%AD+hranolky&amp;source=images&amp;cd=&amp;cad=rja&amp;docid=xkto66iZYVJmaM&amp;tbnid=QTb7eQzH1jlhsM:&amp;ved=0CAUQjRw&amp;url=http://www.trebonskykapr.cz/kapri-hranolky&amp;ei=XBEaUe76AsnptQbezYGYCQ&amp;bvm=bv.42261806,d.bGE&amp;psig=AFQjCNEn8KEuUewdeKeS0jkgOYfSM44lPw&amp;ust=1360749266463957" TargetMode="External"/><Relationship Id="rId12" Type="http://schemas.openxmlformats.org/officeDocument/2006/relationships/image" Target="../media/image27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jpeg"/><Relationship Id="rId11" Type="http://schemas.openxmlformats.org/officeDocument/2006/relationships/hyperlink" Target="http://upload.wikimedia.org/wikipedia/commons/f/fc/Kulajda_(2).jpg" TargetMode="External"/><Relationship Id="rId5" Type="http://schemas.openxmlformats.org/officeDocument/2006/relationships/hyperlink" Target="http://www.google.cz/url?sa=i&amp;rct=j&amp;q=cmunda+po+kaplicku&amp;source=images&amp;cd=&amp;cad=rja&amp;docid=W3PzrHLPeFKjQM&amp;tbnid=pwlZzDWtVzWdXM:&amp;ved=0CAUQjRw&amp;url=http://www.foodphoto.cz/fjr-ceskuch002.html&amp;ei=gg4aUfuWKJHhtQa3h4GwBw&amp;bvm=bv.42261806,d.bGE&amp;psig=AFQjCNFy48vItwHLU-m5VBMJX4J4kjvIxw&amp;ust=1360748534668431" TargetMode="External"/><Relationship Id="rId10" Type="http://schemas.openxmlformats.org/officeDocument/2006/relationships/image" Target="../media/image26.jpeg"/><Relationship Id="rId4" Type="http://schemas.microsoft.com/office/2007/relationships/hdphoto" Target="../media/hdphoto1.wdp"/><Relationship Id="rId9" Type="http://schemas.openxmlformats.org/officeDocument/2006/relationships/hyperlink" Target="http://www.ckrumlov.info/img.php?img=uby236s13&amp;LANG=cz&amp;gallery=uby236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hyperlink" Target="http://www.google.cz/url?sa=i&amp;rct=j&amp;q=z%C3%A1mek+%C4%8Desk%C3%BD+krumlov&amp;source=images&amp;cd=&amp;cad=rja&amp;docid=gr8A_JRfclBlTM&amp;tbnid=uZydEU_Ep3jNMM:&amp;ved=0CAUQjRw&amp;url=http://www.nase-pamatky.cz/zamky/cesky-krumlov.html&amp;ei=qeMcUcXaI4fitQbckICgAw&amp;bvm=bv.42452523,d.bGE&amp;psig=AFQjCNHek44KEI-ThuhFP4KglNI7T3epeg&amp;ust=1360934172702159" TargetMode="External"/><Relationship Id="rId18" Type="http://schemas.openxmlformats.org/officeDocument/2006/relationships/image" Target="../media/image35.jpeg"/><Relationship Id="rId26" Type="http://schemas.openxmlformats.org/officeDocument/2006/relationships/hyperlink" Target="http://www.google.cz/url?sa=i&amp;rct=j&amp;q=kl%C3%A1%C5%A1ter+vy%C5%A1%C5%A1%C3%AD+brod&amp;source=images&amp;cd=&amp;cad=rja&amp;docid=9yMZzF6CI2mSBM&amp;tbnid=oGPsWVTEgSSY2M:&amp;ved=0CAUQjRw&amp;url=http://www.fotoalpy.cz/galerie/vyssi-brod-05-2009/&amp;ei=yC4eUdOlO6iH4gTrzoHoCQ&amp;bvm=bv.42553238,d.bGE&amp;psig=AFQjCNHu6YRnsKxhSPHClpfxNzSvHcWhFA&amp;ust=1361018949126102" TargetMode="External"/><Relationship Id="rId3" Type="http://schemas.openxmlformats.org/officeDocument/2006/relationships/image" Target="../media/image4.png"/><Relationship Id="rId21" Type="http://schemas.openxmlformats.org/officeDocument/2006/relationships/image" Target="../media/image37.jpeg"/><Relationship Id="rId7" Type="http://schemas.openxmlformats.org/officeDocument/2006/relationships/image" Target="../media/image29.jpeg"/><Relationship Id="rId12" Type="http://schemas.openxmlformats.org/officeDocument/2006/relationships/image" Target="../media/image32.jpeg"/><Relationship Id="rId17" Type="http://schemas.openxmlformats.org/officeDocument/2006/relationships/hyperlink" Target="http://www.google.cz/url?sa=i&amp;rct=j&amp;q=%C4%8Derven%C3%A1+lhota&amp;source=images&amp;cd=&amp;cad=rja&amp;docid=1Nvr9szwWxapyM&amp;tbnid=4tdoWTqBJ2CWbM:&amp;ved=0CAUQjRw&amp;url=http://chata-vlkov.webnode.cz/news/cervena-lhota/&amp;ei=dg4eUaSoDoiMtQaDuYCYBA&amp;bvm=bv.42553238,d.bGE&amp;psig=AFQjCNEs_lognhTR-WxFF3KoJ0vm0V3_HA&amp;ust=1361010667075672" TargetMode="External"/><Relationship Id="rId25" Type="http://schemas.openxmlformats.org/officeDocument/2006/relationships/image" Target="../media/image40.jpeg"/><Relationship Id="rId2" Type="http://schemas.openxmlformats.org/officeDocument/2006/relationships/hyperlink" Target="http://upload.wikimedia.org/wikipedia/commons/f/f7/Flag_of_South_Bohemian_Region.svg" TargetMode="External"/><Relationship Id="rId16" Type="http://schemas.openxmlformats.org/officeDocument/2006/relationships/image" Target="../media/image34.jpeg"/><Relationship Id="rId20" Type="http://schemas.openxmlformats.org/officeDocument/2006/relationships/hyperlink" Target="http://www.google.cz/url?sa=i&amp;rct=j&amp;q=kratochv%C3%ADle&amp;source=images&amp;cd=&amp;cad=rja&amp;docid=wyNXa4mdW7BHZM&amp;tbnid=ZgiP2cz6FTwxFM:&amp;ved=0CAUQjRw&amp;url=http://www.zamky-hrady.cz/1/kratochvile.htm&amp;ei=xRseUZyrCMnc4QSfu4GIDw&amp;bvm=bv.42553238,d.Yms&amp;psig=AFQjCNFh4wJNYv1kGi23N6wpgLn_gybkJA&amp;ust=1361014062944424" TargetMode="External"/><Relationship Id="rId29" Type="http://schemas.openxmlformats.org/officeDocument/2006/relationships/hyperlink" Target="http://www.google.cz/url?sa=i&amp;rct=j&amp;q=kl%C3%A1%C5%A1ter+zlat%C3%A1+koruna&amp;source=images&amp;cd=&amp;cad=rja&amp;docid=eUtDF_GK3XsXrM&amp;tbnid=LAB2mbCP2A8zGM:&amp;ved=0CAUQjRw&amp;url=http://www.ckrumlov.info/docs/cz/region_histor_klaszk.xml&amp;ei=Ty4eUeyUDsjesgaW4IHADg&amp;bvm=bv.42553238,d.Yms&amp;psig=AFQjCNH-l7_5jF88qPmXhT1EAdWP1GDGtg&amp;ust=1361018825916798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jpeg"/><Relationship Id="rId11" Type="http://schemas.openxmlformats.org/officeDocument/2006/relationships/hyperlink" Target="//upload.wikimedia.org/wikipedia/commons/e/e1/Hola%C5%A1ovice2.JPG" TargetMode="External"/><Relationship Id="rId24" Type="http://schemas.openxmlformats.org/officeDocument/2006/relationships/hyperlink" Target="http://www.google.cz/url?sa=i&amp;rct=j&amp;q=ro%C5%BEmberk&amp;source=images&amp;cd=&amp;cad=rja&amp;docid=bHx6Me9mObHBmM&amp;tbnid=-lplv-jsb2oZYM:&amp;ved=0CAUQjRw&amp;url=http://www.nase-pamatky.cz/hrady/rozmberk-nad-vltavou.html&amp;ei=cxseUdOuFILl4QSB6ICgBQ&amp;bvm=bv.42553238,d.bGE&amp;psig=AFQjCNEWX3bhp7NPlTSyFKTAoug4CU2mGA&amp;ust=1361013997777566" TargetMode="External"/><Relationship Id="rId5" Type="http://schemas.openxmlformats.org/officeDocument/2006/relationships/hyperlink" Target="http://www.google.cz/url?sa=i&amp;rct=j&amp;q=%C5%A1umava+trojmez%C3%AD&amp;source=images&amp;cd=&amp;cad=rja&amp;docid=xfCaHfg0zANq2M&amp;tbnid=ZI8fqHShffVzcM:&amp;ved=0CAUQjRw&amp;url=http://www.stavela.cz/osobni/fotogalerie/mista/fotky-zajimavych-mist.html&amp;ei=SEAaUeCOJI3MswbDuoCIDw&amp;bvm=bv.42261806,d.bGE&amp;psig=AFQjCNGzn360kkuPnUrR9Pgd6G96O9A7lw&amp;ust=1360761225834117" TargetMode="External"/><Relationship Id="rId15" Type="http://schemas.openxmlformats.org/officeDocument/2006/relationships/hyperlink" Target="http://www.google.cz/url?sa=i&amp;rct=j&amp;q=HLUBOK%C3%81+INTERI%C3%89RY&amp;source=images&amp;cd=&amp;cad=rja&amp;docid=MsUU8rhq35VAyM&amp;tbnid=uHktmpKfVGhSFM:&amp;ved=0CAUQjRw&amp;url=http://krasy-prirody.blog.cz/0707/3&amp;ei=OgceUaXaLcfStQb5voDoCg&amp;bvm=bv.42553238,d.bGE&amp;psig=AFQjCNFgrUixwalXhqrEyCHStvtzuSHIrA&amp;ust=1361008760992740" TargetMode="External"/><Relationship Id="rId23" Type="http://schemas.openxmlformats.org/officeDocument/2006/relationships/image" Target="../media/image39.png"/><Relationship Id="rId28" Type="http://schemas.openxmlformats.org/officeDocument/2006/relationships/image" Target="../media/image42.jpeg"/><Relationship Id="rId10" Type="http://schemas.openxmlformats.org/officeDocument/2006/relationships/image" Target="../media/image31.jpeg"/><Relationship Id="rId19" Type="http://schemas.openxmlformats.org/officeDocument/2006/relationships/image" Target="../media/image36.png"/><Relationship Id="rId31" Type="http://schemas.openxmlformats.org/officeDocument/2006/relationships/image" Target="../media/image44.png"/><Relationship Id="rId4" Type="http://schemas.microsoft.com/office/2007/relationships/hdphoto" Target="../media/hdphoto1.wdp"/><Relationship Id="rId9" Type="http://schemas.openxmlformats.org/officeDocument/2006/relationships/hyperlink" Target="http://www.google.cz/url?sa=i&amp;rct=j&amp;q=jachting+na+lipn%C4%9B&amp;source=images&amp;cd=&amp;cad=rja&amp;docid=GKdJL4ahJTLzGM&amp;tbnid=W-mwzeJyqOmgvM:&amp;ved=0CAUQjRw&amp;url=http://www.bbkult.net/kulturdatenbank/details/adresse-12765823016716.html&amp;ei=-mcaUZy2E8rLsgam6oGgAw&amp;bvm=bv.42261806,d.Yms&amp;psig=AFQjCNELtpt0qygKIMbQjU8E7YTyHJX0yQ&amp;ust=1360771407327120" TargetMode="External"/><Relationship Id="rId14" Type="http://schemas.openxmlformats.org/officeDocument/2006/relationships/image" Target="../media/image33.jpeg"/><Relationship Id="rId22" Type="http://schemas.openxmlformats.org/officeDocument/2006/relationships/image" Target="../media/image38.png"/><Relationship Id="rId27" Type="http://schemas.openxmlformats.org/officeDocument/2006/relationships/image" Target="../media/image41.jpeg"/><Relationship Id="rId30" Type="http://schemas.openxmlformats.org/officeDocument/2006/relationships/image" Target="../media/image43.jpe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46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gif"/><Relationship Id="rId5" Type="http://schemas.openxmlformats.org/officeDocument/2006/relationships/hyperlink" Target="http://www.google.cz/url?sa=i&amp;rct=j&amp;q=n%C3%A1rodn%C3%AD+park+%C5%A1umava+logo&amp;source=images&amp;cd=&amp;cad=rja&amp;docid=WqilFnM-BbeINM&amp;tbnid=kdu8azf-B0ccCM:&amp;ved=0CAUQjRw&amp;url=http://www.retour.cz/mesta/zelezna-ruda/np.htm&amp;ei=UxgaUZycIsmRtAbG6oDYBw&amp;bvm=bv.42261806,d.bGE&amp;psig=AFQjCNHlnk30agnFni6DB7sn9UqNXamV-g&amp;ust=1360751050373920" TargetMode="Externa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jpeg"/><Relationship Id="rId5" Type="http://schemas.openxmlformats.org/officeDocument/2006/relationships/hyperlink" Target="http://www.google.cz/url?sa=i&amp;rct=j&amp;q=n%C3%A1rodn%C3%AD+park++a+CHKO+%C5%A1umava+mapa&amp;source=images&amp;cd=&amp;cad=rja&amp;docid=2soyKbLJUrcJnM&amp;tbnid=FZ94RoPGyiclOM:&amp;ved=0CAUQjRw&amp;url=http://sumava.ezin.cz/&amp;ei=CjMaUeygH-aM4AToi4C4Ag&amp;bvm=bv.42261806,d.bGE&amp;psig=AFQjCNGXlr30tMfvtLCNf4RWEVfjgpKSdg&amp;ust=1360757890295684" TargetMode="Externa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%C5%A1umava+trojmez%C3%AD&amp;source=images&amp;cd=&amp;cad=rja&amp;docid=xfCaHfg0zANq2M&amp;tbnid=ZI8fqHShffVzcM:&amp;ved=0CAUQjRw&amp;url=http://www.stavela.cz/osobni/fotogalerie/mista/fotky-zajimavych-mist.html&amp;ei=SEAaUeCOJI3MswbDuoCIDw&amp;bvm=bv.42261806,d.bGE&amp;psig=AFQjCNGzn360kkuPnUrR9Pgd6G96O9A7lw&amp;ust=1360761225834117" TargetMode="External"/><Relationship Id="rId13" Type="http://schemas.openxmlformats.org/officeDocument/2006/relationships/hyperlink" Target="http://www.google.cz/url?sa=i&amp;rct=j&amp;q=plech%C3%BD&amp;source=images&amp;cd=&amp;cad=rja&amp;docid=l8tye4aRDsds5M&amp;tbnid=93LcRrCNjygVkM:&amp;ved=0CAUQjRw&amp;url=http://www.sumava21.cz/?f_id=32&amp;ei=10MaUZujHcrTtQaQxoDoDg&amp;bvm=bv.42261806,d.bGE&amp;psig=AFQjCNEfkzg4-_Q-rVhI89NjlREXMBP_LA&amp;ust=1360762126621412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49.jpeg"/><Relationship Id="rId12" Type="http://schemas.openxmlformats.org/officeDocument/2006/relationships/image" Target="../media/image52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b%C4%9B%C5%BEeck%C3%A9+ly%C5%BEov%C3%A1n%C3%AD+zadov&amp;source=images&amp;cd=&amp;cad=rja&amp;docid=gD5vLe4J4DPgKM&amp;tbnid=GhVWxqDvLmzDUM:&amp;ved=0CAUQjRw&amp;url=http://www.slever.cz/slevy/pobyt-v-penzionu-klastersky-mlyn-pro-2-osoby-s-polopenzi3/&amp;ei=gz8aUaCyIJHntQaOkYGACQ&amp;psig=AFQjCNFlyzDEtXk4uVd_VlRbbMRzqkX6rA&amp;ust=1360760746461244" TargetMode="External"/><Relationship Id="rId11" Type="http://schemas.openxmlformats.org/officeDocument/2006/relationships/hyperlink" Target="http://www.google.cz/url?sa=i&amp;rct=j&amp;q=trojmez%C3%AD+%C5%A1umava+cyklo&amp;source=images&amp;cd=&amp;cad=rja&amp;docid=gpw0YlVQs3dR2M&amp;tbnid=R8a5ZANpoBpc0M:&amp;ved=0CAUQjRw&amp;url=http://www.rdujezirka.cz/pesi-turistika.php&amp;ei=_EIaUcr9BcnktQbUxIGIBw&amp;bvm=bv.42261806,d.Yms&amp;psig=AFQjCNHvGosdcTTf9VRjg8EXrdrYaZPkNA&amp;ust=1360761971439030" TargetMode="External"/><Relationship Id="rId5" Type="http://schemas.openxmlformats.org/officeDocument/2006/relationships/image" Target="../media/image48.jpeg"/><Relationship Id="rId10" Type="http://schemas.openxmlformats.org/officeDocument/2006/relationships/image" Target="../media/image51.jpeg"/><Relationship Id="rId4" Type="http://schemas.microsoft.com/office/2007/relationships/hdphoto" Target="../media/hdphoto1.wdp"/><Relationship Id="rId9" Type="http://schemas.openxmlformats.org/officeDocument/2006/relationships/image" Target="../media/image50.jpeg"/><Relationship Id="rId14" Type="http://schemas.openxmlformats.org/officeDocument/2006/relationships/image" Target="../media/image5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jpeg"/><Relationship Id="rId5" Type="http://schemas.openxmlformats.org/officeDocument/2006/relationships/image" Target="../media/image54.png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jpeg"/><Relationship Id="rId5" Type="http://schemas.openxmlformats.org/officeDocument/2006/relationships/hyperlink" Target="http://www.google.cz/url?sa=i&amp;rct=j&amp;q=vltava+mapa+vod%C3%A1ck%C3%A1&amp;source=images&amp;cd=&amp;cad=rja&amp;docid=s_oLi6EURRJddM&amp;tbnid=If9sP_plqiocjM:&amp;ved=0CAUQjRw&amp;url=http://pojedtenavodu.webnode.cz/vltava/&amp;ei=9kkaUdidMofzsgauxoDQAw&amp;bvm=bv.42261806,d.Yms&amp;psig=AFQjCNEmLUhbXRzaDW-6C08JVM3k04Qi-A&amp;ust=1360763757334683" TargetMode="Externa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vltava+rafty&amp;source=images&amp;cd=&amp;cad=rja&amp;docid=8buHNjzBM7h49M&amp;tbnid=ziCgbIX-9xIdoM:&amp;ved=0CAUQjRw&amp;url=http://buggy.rajce.idnes.cz/VLTAVA_RAFTY_-_srpen_2011/&amp;ei=rk8aUfLcCYap4ASiqwE&amp;bvm=bv.42261806,d.bGE&amp;psig=AFQjCNFWcQOFlrwwqKuFsolmpmLMk0cphw&amp;ust=1360765141450093" TargetMode="External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8.jpeg"/><Relationship Id="rId11" Type="http://schemas.openxmlformats.org/officeDocument/2006/relationships/image" Target="../media/image61.jpeg"/><Relationship Id="rId5" Type="http://schemas.openxmlformats.org/officeDocument/2006/relationships/image" Target="../media/image57.jpeg"/><Relationship Id="rId10" Type="http://schemas.openxmlformats.org/officeDocument/2006/relationships/image" Target="../media/image60.jpeg"/><Relationship Id="rId4" Type="http://schemas.microsoft.com/office/2007/relationships/hdphoto" Target="../media/hdphoto1.wdp"/><Relationship Id="rId9" Type="http://schemas.openxmlformats.org/officeDocument/2006/relationships/hyperlink" Target="http://www.google.cz/url?sa=i&amp;rct=j&amp;q=kemp+nov%C3%A9+spol%C3%AD&amp;source=images&amp;cd=&amp;cad=rja&amp;docid=cVWL7oZL0u2vHM&amp;tbnid=2iavVyR0xn2WeM:&amp;ved=0CAUQjRw&amp;url=http://www.sklenak.net/index.php?menu=4&amp;vod=2&amp;sub=1&amp;ei=Q1AaUZ_tHITcsgb-rIGwCw&amp;bvm=bv.42261806,d.bGE&amp;psig=AFQjCNEDjV6NqIjlk1675P-Zr4WDqbAZ3A&amp;ust=136076537261738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2.jpeg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jpeg"/><Relationship Id="rId3" Type="http://schemas.openxmlformats.org/officeDocument/2006/relationships/image" Target="../media/image4.png"/><Relationship Id="rId7" Type="http://schemas.openxmlformats.org/officeDocument/2006/relationships/image" Target="../media/image64.jpeg"/><Relationship Id="rId12" Type="http://schemas.openxmlformats.org/officeDocument/2006/relationships/image" Target="../media/image67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3.jpeg"/><Relationship Id="rId11" Type="http://schemas.openxmlformats.org/officeDocument/2006/relationships/hyperlink" Target="http://www.google.cz/url?sa=i&amp;rct=j&amp;q=ro%C5%BEmberk+rybn%C3%ADk&amp;source=images&amp;cd=&amp;cad=rja&amp;docid=1K3OfY-VjxcbUM&amp;tbnid=zQRWMHtzbBCNVM:&amp;ved=0CAUQjRw&amp;url=http://vyuka.zsjarose.cz/index.php?action=lesson_detail&amp;id=1207&amp;ei=fWAaUayNG5H29gSRmIG4DA&amp;bvm=bv.42261806,d.Yms&amp;psig=AFQjCNHwFMPhH0Ak5kUxeVqSp02_v7BDRg&amp;ust=1360769523172502" TargetMode="External"/><Relationship Id="rId5" Type="http://schemas.openxmlformats.org/officeDocument/2006/relationships/hyperlink" Target="http://www.google.cz/url?sa=i&amp;rct=j&amp;q=l%C3%A1zn%C4%9B+t%C5%99ebo%C5%88&amp;source=images&amp;cd=&amp;cad=rja&amp;docid=XyNrMZ6EyRFihM&amp;tbnid=_qQCV8n8hI6wgM:&amp;ved=0CAUQjRw&amp;url=http://cs.wikipedia.org/wiki/Soubor:Lazne_Trebon_-_raselinova_koupel_-_Zlata_hvezda.jpg&amp;ei=SF4aUYHWLIXe9ATlnoCICg&amp;bvm=bv.42261806,d.Yms&amp;psig=AFQjCNHkeAKl1xcO0TwGoWsUuboiZAYP_A&amp;ust=1360768958971241" TargetMode="External"/><Relationship Id="rId10" Type="http://schemas.openxmlformats.org/officeDocument/2006/relationships/image" Target="../media/image66.jpeg"/><Relationship Id="rId4" Type="http://schemas.microsoft.com/office/2007/relationships/hdphoto" Target="../media/hdphoto1.wdp"/><Relationship Id="rId9" Type="http://schemas.openxmlformats.org/officeDocument/2006/relationships/hyperlink" Target="http://www.google.cz/url?sa=i&amp;rct=j&amp;q=ro%C5%BEmberk+rybn%C3%ADky+turistika&amp;source=images&amp;cd=&amp;cad=rja&amp;docid=ZP_bShrRFzizXM&amp;tbnid=nzCaJ8NXIT7mfM:&amp;ved=0CAUQjRw&amp;url=http://lazne-trebon.webnode.cz/volny-cas/&amp;ei=718aUYyWMuXU0gGLrICQCA&amp;bvm=bv.42261806,d.Yms&amp;psig=AFQjCNHAv2xpX1gVnU3LhgxkwDPlqh8mNQ&amp;ust=1360769373580057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lipno&amp;source=images&amp;cd=&amp;cad=rja&amp;docid=cwEctVnAGFIvJM&amp;tbnid=OX9RVqMk0KIarM:&amp;ved=0CAUQjRw&amp;url=http://www.hubert-lipno.cz/&amp;ei=_GIaUfKqL7Gx0AGS9YCgBw&amp;bvm=bv.42261806,d.Yms&amp;psig=AFQjCNF6_c2OTpL1wwnt_0H4Ge3vRb08jA&amp;ust=1360770157004989" TargetMode="Externa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8.gif"/><Relationship Id="rId5" Type="http://schemas.openxmlformats.org/officeDocument/2006/relationships/hyperlink" Target="http://www.google.cz/url?sa=i&amp;rct=j&amp;q=lipno+mapa&amp;source=images&amp;cd=&amp;cad=rja&amp;docid=ouRFVbPvtFDhDM&amp;tbnid=E6M3FxV121frlM:&amp;ved=0CAUQjRw&amp;url=http://www.ckrumlov.cz/cz1250/region/lipensko/i_lpcy10.htm&amp;ei=wmUaUcX-Ec6o0AGWjoDAAQ&amp;bvm=bv.42261806,d.Yms&amp;psig=AFQjCNE5Y1cqST9AcCCH-4YN1DbQoaOEyQ&amp;ust=1360770873009059" TargetMode="External"/><Relationship Id="rId4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13" Type="http://schemas.openxmlformats.org/officeDocument/2006/relationships/hyperlink" Target="http://www.lipno4x4.cz/wp-content/uploads/2011/11/brusleni-1.jpg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jachting+na+lipn%C4%9B&amp;source=images&amp;cd=&amp;cad=rja&amp;docid=GKdJL4ahJTLzGM&amp;tbnid=W-mwzeJyqOmgvM:&amp;ved=0CAUQjRw&amp;url=http://www.bbkult.net/kulturdatenbank/details/adresse-12765823016716.html&amp;ei=-mcaUZy2E8rLsgam6oGgAw&amp;bvm=bv.42261806,d.Yms&amp;psig=AFQjCNELtpt0qygKIMbQjU8E7YTyHJX0yQ&amp;ust=1360771407327120" TargetMode="External"/><Relationship Id="rId12" Type="http://schemas.openxmlformats.org/officeDocument/2006/relationships/image" Target="../media/image72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9.jpeg"/><Relationship Id="rId11" Type="http://schemas.openxmlformats.org/officeDocument/2006/relationships/hyperlink" Target="http://www.google.cz/url?sa=i&amp;rct=j&amp;q=vodn%C3%AD+ly%C5%BEov%C3%A1n%C3%AD&amp;source=images&amp;cd=&amp;cad=rja&amp;docid=-qW0ExOwAUNdRM&amp;tbnid=8w6vVA7yrBD_uM:&amp;ved=0CAUQjRw&amp;url=http://www.staracelnice.cz/76/vodni-lyze&amp;ei=m2kaUfaqD8XLtAaMlYHgDw&amp;bvm=bv.42261806,d.bGE&amp;psig=AFQjCNHccpw_CzbIIkJPeD-nNWINs3mqeg&amp;ust=1360771852905396" TargetMode="External"/><Relationship Id="rId5" Type="http://schemas.openxmlformats.org/officeDocument/2006/relationships/hyperlink" Target="http://www.google.cz/url?sa=i&amp;rct=j&amp;q=VODN%C3%8D+ELEKTR%C3%81RNA+LIPNO&amp;source=images&amp;cd=&amp;cad=rja&amp;docid=Sa3JMZGw8BngNM&amp;tbnid=n6EjRT9lKyWppM:&amp;ved=0CAUQjRw&amp;url=http://www.vyletnik.cz/profil/vodni-elektrarny-lipno-informacni-centrum/&amp;ei=cGcaUe6DO4fy0QHF-YGYAQ&amp;bvm=bv.42261806,d.Yms&amp;psig=AFQjCNFEKvIGJZewSos-qHygRUjhNlhy-A&amp;ust=1360771292810454" TargetMode="External"/><Relationship Id="rId10" Type="http://schemas.openxmlformats.org/officeDocument/2006/relationships/image" Target="../media/image71.jpeg"/><Relationship Id="rId4" Type="http://schemas.microsoft.com/office/2007/relationships/hdphoto" Target="../media/hdphoto1.wdp"/><Relationship Id="rId9" Type="http://schemas.openxmlformats.org/officeDocument/2006/relationships/hyperlink" Target="http://www.google.cz/url?sa=i&amp;rct=j&amp;q=KOUP%C3%81N%C3%8D+na+lipn%C4%9B&amp;source=images&amp;cd=&amp;cad=rja&amp;docid=1gIIfmg0HYqqwM&amp;tbnid=XnzUyygKa1rI5M:&amp;ved=0CAUQjRw&amp;url=http://www.ubytovani-opalice.cz/fotoalbum/aktivity-a-volny-cas/koupani-na-lipne.html&amp;ei=VWgaUcvxH-KC4gSghIBg&amp;bvm=bv.42261806,d.Yms&amp;psig=AFQjCNEozfOQABgiSi32LOap_IahuL62NA&amp;ust=1360771535597602" TargetMode="External"/><Relationship Id="rId14" Type="http://schemas.openxmlformats.org/officeDocument/2006/relationships/image" Target="../media/image7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4.jpeg"/><Relationship Id="rId5" Type="http://schemas.openxmlformats.org/officeDocument/2006/relationships/hyperlink" Target="http://www.google.cz/url?sa=i&amp;rct=j&amp;q=%C4%8Desk%C3%BD+krumlov+leteck%C3%BD+pohled&amp;source=images&amp;cd=&amp;cad=rja&amp;docid=oiqvUGYadGEeAM&amp;tbnid=95XR4Y-33mF2oM:&amp;ved=0CAUQjRw&amp;url=http://www.encyklopedie.ckrumlov.cz/img.php?img=6530&amp;LANG=cz&amp;ei=b-IcUanDM83IsgbehIGIBA&amp;bvm=bv.42452523,d.bGE&amp;psig=AFQjCNEa1_I9rXo0JRQ72uWLx-utslt2JA&amp;ust=1360933866848125" TargetMode="Externa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jpeg"/><Relationship Id="rId13" Type="http://schemas.openxmlformats.org/officeDocument/2006/relationships/image" Target="../media/image79.jpeg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ot%C3%A1%C4%8Div%C3%A9+hledi%C5%A1t%C4%9B+krumlov&amp;source=images&amp;cd=&amp;cad=rja&amp;docid=Yya8xr0FjqntTM&amp;tbnid=HDG3xHBqDxPVjM:&amp;ved=0CAUQjRw&amp;url=http://www.ckrumlov.info/img.php?img=1611&amp;LANG=cz&amp;ei=QeQcUdr0BcTTtAa-8IHACw&amp;bvm=bv.42452523,d.bGE&amp;psig=AFQjCNHSGhujZHqcb23NBaq-ey0c9mHn-Q&amp;ust=1360934297136356" TargetMode="External"/><Relationship Id="rId12" Type="http://schemas.openxmlformats.org/officeDocument/2006/relationships/hyperlink" Target="http://www.google.cz/url?sa=i&amp;rct=j&amp;q=uli%C4%8Dka+%C4%8Desk%C3%BD+krumlov&amp;source=images&amp;cd=&amp;cad=rja&amp;docid=2h_SVwgZKIAp0M&amp;tbnid=1HruAYwthsAxlM:&amp;ved=0CAUQjRw&amp;url=http://www.apartmankrumlov.cz/Cesky-krumlov/&amp;ei=1eocUcWnN8XRtAaI54HQDw&amp;bvm=bv.42452523,d.bGE&amp;psig=AFQjCNFXtg6bF4ojVaE7UHFFrvlJFwVO8g&amp;ust=1360936011284747" TargetMode="External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5.jpeg"/><Relationship Id="rId11" Type="http://schemas.openxmlformats.org/officeDocument/2006/relationships/image" Target="../media/image78.jpeg"/><Relationship Id="rId5" Type="http://schemas.openxmlformats.org/officeDocument/2006/relationships/hyperlink" Target="http://www.google.cz/url?sa=i&amp;rct=j&amp;q=z%C3%A1mek+%C4%8Desk%C3%BD+krumlov&amp;source=images&amp;cd=&amp;cad=rja&amp;docid=gr8A_JRfclBlTM&amp;tbnid=uZydEU_Ep3jNMM:&amp;ved=0CAUQjRw&amp;url=http://www.nase-pamatky.cz/zamky/cesky-krumlov.html&amp;ei=qeMcUcXaI4fitQbckICgAw&amp;bvm=bv.42452523,d.bGE&amp;psig=AFQjCNHek44KEI-ThuhFP4KglNI7T3epeg&amp;ust=1360934172702159" TargetMode="External"/><Relationship Id="rId10" Type="http://schemas.openxmlformats.org/officeDocument/2006/relationships/image" Target="../media/image77.jpeg"/><Relationship Id="rId4" Type="http://schemas.microsoft.com/office/2007/relationships/hdphoto" Target="../media/hdphoto1.wdp"/><Relationship Id="rId9" Type="http://schemas.openxmlformats.org/officeDocument/2006/relationships/hyperlink" Target="http://www.google.cz/url?sa=i&amp;rct=j&amp;q=%C4%8Desk%C3%BD+krumlov+n%C3%A1m%C4%9Bst%C3%AD&amp;source=images&amp;cd=&amp;cad=rja&amp;docid=umdcK3aBxp9XUM&amp;tbnid=VgEahQZunZrWcM:&amp;ved=0CAUQjRw&amp;url=http://business.ckrumlov.info/img.php?img=12031507&amp;LANG=cz&amp;ei=TOYcUcbwD4jCtAazl4HoCQ&amp;bvm=bv.42452523,d.bGE&amp;psig=AFQjCNHQiA7qAXKdJAQm12s6rK7XNNdLEA&amp;ust=136093484110413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0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b/bc/UNESCO_logo.svg" TargetMode="Externa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eg"/><Relationship Id="rId3" Type="http://schemas.openxmlformats.org/officeDocument/2006/relationships/image" Target="../media/image4.png"/><Relationship Id="rId7" Type="http://schemas.openxmlformats.org/officeDocument/2006/relationships/hyperlink" Target="//upload.wikimedia.org/wikipedia/commons/5/57/Hola%C5%A1ovice3.JPG" TargetMode="External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jpeg"/><Relationship Id="rId5" Type="http://schemas.openxmlformats.org/officeDocument/2006/relationships/hyperlink" Target="//upload.wikimedia.org/wikipedia/commons/e/e1/Hola%C5%A1ovice2.JPG" TargetMode="External"/><Relationship Id="rId10" Type="http://schemas.openxmlformats.org/officeDocument/2006/relationships/image" Target="../media/image83.jpeg"/><Relationship Id="rId4" Type="http://schemas.microsoft.com/office/2007/relationships/hdphoto" Target="../media/hdphoto1.wdp"/><Relationship Id="rId9" Type="http://schemas.openxmlformats.org/officeDocument/2006/relationships/hyperlink" Target="//upload.wikimedia.org/wikipedia/commons/1/10/Hola%C5%A1ovice10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4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HLUBOK%C3%81&amp;source=images&amp;cd=&amp;cad=rja&amp;docid=3Jaa0FfzkjCChM&amp;tbnid=lgxWQ0B__0d-dM:&amp;ved=0CAUQjRw&amp;url=http://magickasvatba.cz/sluzby/svatebni-obrad/hrady-a-zamky/zamek-hluboka&amp;ei=mwIeUf-vNI_KswbBzoDABQ&amp;bvm=bv.42553238,d.bGE&amp;psig=AFQjCNG6ThP01GTJeqcRZ7xubY8fCpzGjQ&amp;ust=1361007638266336" TargetMode="Externa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jpeg"/><Relationship Id="rId5" Type="http://schemas.openxmlformats.org/officeDocument/2006/relationships/hyperlink" Target="http://www.google.cz/url?sa=i&amp;rct=j&amp;q=HLUBOK%C3%81&amp;source=images&amp;cd=&amp;cad=rja&amp;docid=_Vmw57w4qb5ZOM&amp;tbnid=S0Jo1v1-P5vgcM:&amp;ved=0CAUQjRw&amp;url=http://www.bellevuehotelkrumlov.cz/cz/hluboka-nad-vltavou/&amp;ei=QQUeUcruMcOxtAaKkICQBA&amp;bvm=bv.42553238,d.bGE&amp;psig=AFQjCNG6ThP01GTJeqcRZ7xubY8fCpzGjQ&amp;ust=1361007638266336" TargetMode="External"/><Relationship Id="rId4" Type="http://schemas.microsoft.com/office/2007/relationships/hdphoto" Target="../media/hdphoto1.wdp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hlubok%C3%A1+interi%C3%A9ry&amp;source=images&amp;cd=&amp;cad=rja&amp;docid=8pX_iNuq-AIvtM&amp;tbnid=ovKGPeRzsJ1xIM:&amp;ved=0CAUQjRw&amp;url=http://fantasy-gallery.blog.cz/0903/hluboka-nad-vltavou&amp;ei=bgkeUaHlGMvQsgbg4IHoDQ&amp;bvm=bv.42553238,d.bGE&amp;psig=AFQjCNGwwTftW_4lpyPLQdt7-4giAFLy_w&amp;ust=1361009356668974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87.jpeg"/><Relationship Id="rId12" Type="http://schemas.openxmlformats.org/officeDocument/2006/relationships/image" Target="../media/image90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HLUBOK%C3%81+INTERI%C3%89RY&amp;source=images&amp;cd=&amp;cad=rja&amp;docid=VcNnJnt9X2oX8M&amp;tbnid=LtWI9nglUoONhM:&amp;ved=0CAUQjRw&amp;url=http://sechtl-vosecek.ucw.cz/cml/nikon/nfilm1166.html&amp;ei=CQceUf6RLMzQsgahrYC4BQ&amp;bvm=bv.42553238,d.bGE&amp;psig=AFQjCNFgrUixwalXhqrEyCHStvtzuSHIrA&amp;ust=1361008760992740" TargetMode="External"/><Relationship Id="rId11" Type="http://schemas.openxmlformats.org/officeDocument/2006/relationships/hyperlink" Target="http://upload.wikimedia.org/wikipedia/commons/3/3d/Z%C3%A1mek_hlubok%C3%A1.jpg" TargetMode="External"/><Relationship Id="rId5" Type="http://schemas.openxmlformats.org/officeDocument/2006/relationships/image" Target="../media/image86.jpeg"/><Relationship Id="rId10" Type="http://schemas.openxmlformats.org/officeDocument/2006/relationships/image" Target="../media/image89.jpeg"/><Relationship Id="rId4" Type="http://schemas.microsoft.com/office/2007/relationships/hdphoto" Target="../media/hdphoto1.wdp"/><Relationship Id="rId9" Type="http://schemas.openxmlformats.org/officeDocument/2006/relationships/image" Target="../media/image8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91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a/a9/Z%C3%A1mek_%C4%8Cerven%C3%A1_Lhota_12.jpg" TargetMode="Externa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2.jpeg"/><Relationship Id="rId5" Type="http://schemas.openxmlformats.org/officeDocument/2006/relationships/hyperlink" Target="http://www.google.cz/url?sa=i&amp;rct=j&amp;q=%C4%8Derven%C3%A1+lhota&amp;source=images&amp;cd=&amp;cad=rja&amp;docid=1Nvr9szwWxapyM&amp;tbnid=4tdoWTqBJ2CWbM:&amp;ved=0CAUQjRw&amp;url=http://chata-vlkov.webnode.cz/news/cervena-lhota/&amp;ei=dg4eUaSoDoiMtQaDuYCYBA&amp;bvm=bv.42553238,d.bGE&amp;psig=AFQjCNEs_lognhTR-WxFF3KoJ0vm0V3_HA&amp;ust=1361010667075672" TargetMode="External"/><Relationship Id="rId4" Type="http://schemas.microsoft.com/office/2007/relationships/hdphoto" Target="../media/hdphoto1.wdp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jpeg"/><Relationship Id="rId3" Type="http://schemas.openxmlformats.org/officeDocument/2006/relationships/image" Target="../media/image4.png"/><Relationship Id="rId7" Type="http://schemas.openxmlformats.org/officeDocument/2006/relationships/hyperlink" Target="http://www.google.cz/url?sa=i&amp;rct=j&amp;q=%C4%8Derven%C3%A1+lhota+inter%C3%A9ry&amp;source=images&amp;cd=&amp;cad=rja&amp;docid=qjZ7z-OMpdeWoM&amp;tbnid=7mUJgcaNcyRTTM:&amp;ved=0CAUQjRw&amp;url=http://www.hradyazamky24.cz/zamek-cervena-lhota-129&amp;ei=3hAeUanHCcvLsgbvk4HgBw&amp;psig=AFQjCNG_1qh_bHuvJCeZVxhWLq_p48US3g&amp;ust=1361011167327569" TargetMode="External"/><Relationship Id="rId12" Type="http://schemas.openxmlformats.org/officeDocument/2006/relationships/image" Target="../media/image97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3.jpeg"/><Relationship Id="rId11" Type="http://schemas.openxmlformats.org/officeDocument/2006/relationships/image" Target="../media/image96.jpeg"/><Relationship Id="rId5" Type="http://schemas.openxmlformats.org/officeDocument/2006/relationships/hyperlink" Target="http://www.google.cz/url?sa=i&amp;rct=j&amp;q=%C4%8Derven%C3%A1+lhota+interi%C3%A9ry&amp;source=images&amp;cd=&amp;cad=rja&amp;docid=zyeITVar79L_EM&amp;tbnid=9pdCoTJ_2SleYM:&amp;ved=0CAUQjRw&amp;url=http://www.typynavylety.estranky.cz/fotoalbum/jizni-cechy/cervena-lhota/cervena-lhota---interier.html&amp;ei=aBAeUd30OsfetAaH0YCgDg&amp;bvm=bv.42553238,d.bGE&amp;psig=AFQjCNFHKg6RytLr9yB0KJ0zuKfdMzfjWw&amp;ust=1361011170376279" TargetMode="External"/><Relationship Id="rId10" Type="http://schemas.openxmlformats.org/officeDocument/2006/relationships/image" Target="../media/image95.jpeg"/><Relationship Id="rId4" Type="http://schemas.microsoft.com/office/2007/relationships/hdphoto" Target="../media/hdphoto1.wdp"/><Relationship Id="rId9" Type="http://schemas.openxmlformats.org/officeDocument/2006/relationships/hyperlink" Target="http://upload.wikimedia.org/wikipedia/commons/b/b0/Z%C3%A1mek_%C4%8Cerven%C3%A1_Lhota_07.jpg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ro%C5%BEmberk&amp;source=images&amp;cd=&amp;cad=rja&amp;docid=bHx6Me9mObHBmM&amp;tbnid=-lplv-jsb2oZYM:&amp;ved=0CAUQjRw&amp;url=http://www.nase-pamatky.cz/hrady/rozmberk-nad-vltavou.html&amp;ei=cxseUdOuFILl4QSB6ICgBQ&amp;bvm=bv.42553238,d.bGE&amp;psig=AFQjCNEWX3bhp7NPlTSyFKTAoug4CU2mGA&amp;ust=1361013997777566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100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png"/><Relationship Id="rId11" Type="http://schemas.openxmlformats.org/officeDocument/2006/relationships/image" Target="../media/image102.jpeg"/><Relationship Id="rId5" Type="http://schemas.openxmlformats.org/officeDocument/2006/relationships/image" Target="../media/image98.png"/><Relationship Id="rId10" Type="http://schemas.openxmlformats.org/officeDocument/2006/relationships/hyperlink" Target="http://upload.wikimedia.org/wikipedia/commons/2/2b/41_Kratochv%C3%ADle.jpg" TargetMode="External"/><Relationship Id="rId4" Type="http://schemas.microsoft.com/office/2007/relationships/hdphoto" Target="../media/hdphoto1.wdp"/><Relationship Id="rId9" Type="http://schemas.openxmlformats.org/officeDocument/2006/relationships/image" Target="../media/image101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png"/><Relationship Id="rId4" Type="http://schemas.microsoft.com/office/2007/relationships/hdphoto" Target="../media/hdphoto1.wd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4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c/c6/Cerna_vez.jpg" TargetMode="External"/><Relationship Id="rId5" Type="http://schemas.openxmlformats.org/officeDocument/2006/relationships/image" Target="../media/image103.jpeg"/><Relationship Id="rId4" Type="http://schemas.microsoft.com/office/2007/relationships/hdphoto" Target="../media/hdphoto1.wdp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kl%C3%A1%C5%A1ter+vy%C5%A1%C5%A1%C3%AD+brod&amp;source=images&amp;cd=&amp;cad=rja&amp;docid=9yMZzF6CI2mSBM&amp;tbnid=oGPsWVTEgSSY2M:&amp;ved=0CAUQjRw&amp;url=http://www.fotoalpy.cz/galerie/vyssi-brod-05-2009/&amp;ei=yC4eUdOlO6iH4gTrzoHoCQ&amp;bvm=bv.42553238,d.bGE&amp;psig=AFQjCNHu6YRnsKxhSPHClpfxNzSvHcWhFA&amp;ust=1361018949126102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106.jpe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kl%C3%A1%C5%A1ter+zlat%C3%A1+koruna&amp;source=images&amp;cd=&amp;cad=rja&amp;docid=eUtDF_GK3XsXrM&amp;tbnid=LAB2mbCP2A8zGM:&amp;ved=0CAUQjRw&amp;url=http://www.ckrumlov.info/docs/cz/region_histor_klaszk.xml&amp;ei=Ty4eUeyUDsjesgaW4IHADg&amp;bvm=bv.42553238,d.Yms&amp;psig=AFQjCNH-l7_5jF88qPmXhT1EAdWP1GDGtg&amp;ust=1361018825916798" TargetMode="External"/><Relationship Id="rId5" Type="http://schemas.openxmlformats.org/officeDocument/2006/relationships/image" Target="../media/image105.jpeg"/><Relationship Id="rId4" Type="http://schemas.microsoft.com/office/2007/relationships/hdphoto" Target="../media/hdphoto1.wdp"/><Relationship Id="rId9" Type="http://schemas.openxmlformats.org/officeDocument/2006/relationships/image" Target="../media/image107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raj-jihocesky.cz/file.php?par%5bid_r%5d=48087...0" TargetMode="External"/><Relationship Id="rId13" Type="http://schemas.openxmlformats.org/officeDocument/2006/relationships/hyperlink" Target="http://wiki.rvp.cz/Kabinet/Mapy/Mapa_%C4%8CR/Mapy_kraj%C5%AF_%C4%8CR/Jiho%C4%8Desk%C3%BD_kraj" TargetMode="External"/><Relationship Id="rId18" Type="http://schemas.openxmlformats.org/officeDocument/2006/relationships/hyperlink" Target="http://magickasvatba.cz/sluzby/svatebni-obrad/hrady-a-zamky/zamek-hluboka" TargetMode="External"/><Relationship Id="rId3" Type="http://schemas.openxmlformats.org/officeDocument/2006/relationships/image" Target="../media/image4.png"/><Relationship Id="rId21" Type="http://schemas.openxmlformats.org/officeDocument/2006/relationships/hyperlink" Target="http://cs.wikipedia.org/wiki/%C5%BDelezni%C4%8Dn%C3%AD_tra%C5%A5_Jind%C5%99ich%C5%AFv_Hradec_-_Nov%C3%A1_Byst%C5%99ice" TargetMode="External"/><Relationship Id="rId7" Type="http://schemas.openxmlformats.org/officeDocument/2006/relationships/hyperlink" Target="http://www.czso.cz/x/krajedata.nsf/oblast2/cestovni_ruch-xc" TargetMode="External"/><Relationship Id="rId12" Type="http://schemas.openxmlformats.org/officeDocument/2006/relationships/hyperlink" Target="http://cs.wikipedia.org/wiki/Hola%C5%A1ovice" TargetMode="External"/><Relationship Id="rId17" Type="http://schemas.openxmlformats.org/officeDocument/2006/relationships/hyperlink" Target="http://www.izun.eu/out-of-czu/kampan-za-budvar-neberte-nam-rodinne-stribro" TargetMode="External"/><Relationship Id="rId2" Type="http://schemas.openxmlformats.org/officeDocument/2006/relationships/hyperlink" Target="http://upload.wikimedia.org/wikipedia/commons/f/f7/Flag_of_South_Bohemian_Region.svg" TargetMode="External"/><Relationship Id="rId16" Type="http://schemas.openxmlformats.org/officeDocument/2006/relationships/hyperlink" Target="http://www.blanet.cz/?artid=4&amp;lang=cz&amp;mode=normal" TargetMode="External"/><Relationship Id="rId20" Type="http://schemas.openxmlformats.org/officeDocument/2006/relationships/hyperlink" Target="http://ftp.czechtourism.com/Aktivity-a-akce/Aktivity/Sumavske-safari---jedinecny-zazitek-z-pozorovani-j.aspx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zso.cz/csu/2012edicniplan.nsf/t/00002BD91A/$File/13011203.pdf" TargetMode="External"/><Relationship Id="rId11" Type="http://schemas.openxmlformats.org/officeDocument/2006/relationships/hyperlink" Target="http://cs.wikipedia.org/wiki/%C4%8Cesk%C3%BD_Krumlov" TargetMode="External"/><Relationship Id="rId5" Type="http://schemas.openxmlformats.org/officeDocument/2006/relationships/hyperlink" Target="http://www.kraj-jihocesky.cz/index.php?par%5bid_v%5d=348&amp;par%5blang%5d" TargetMode="External"/><Relationship Id="rId15" Type="http://schemas.openxmlformats.org/officeDocument/2006/relationships/hyperlink" Target="http://www.denik.cz/z_domova/straskeho-v-cele-sumavskeho-narodniho-parku-nahradi-dosavadni-namestek-manek-201.html" TargetMode="External"/><Relationship Id="rId10" Type="http://schemas.openxmlformats.org/officeDocument/2006/relationships/hyperlink" Target="http://cs.wikipedia.org/wiki/Vltava" TargetMode="External"/><Relationship Id="rId19" Type="http://schemas.openxmlformats.org/officeDocument/2006/relationships/hyperlink" Target="http://snow.cz/stredisko/59-spicak-na-sumave" TargetMode="External"/><Relationship Id="rId4" Type="http://schemas.microsoft.com/office/2007/relationships/hdphoto" Target="../media/hdphoto1.wdp"/><Relationship Id="rId9" Type="http://schemas.openxmlformats.org/officeDocument/2006/relationships/hyperlink" Target="http://www.cbudejovice.czso.cz/csu/2012edicniplan.nsf/krajp/311011-12-xc" TargetMode="External"/><Relationship Id="rId14" Type="http://schemas.openxmlformats.org/officeDocument/2006/relationships/hyperlink" Target="http://www.cbvk.cz/index.php?lang=CZ&amp;s=knihovny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olni-vylety.isumava.cz/skolni-vylet/lyzarsky-areal-zadov/" TargetMode="External"/><Relationship Id="rId13" Type="http://schemas.openxmlformats.org/officeDocument/2006/relationships/hyperlink" Target="http://www.sumava21.cz/?f_id=32" TargetMode="External"/><Relationship Id="rId18" Type="http://schemas.openxmlformats.org/officeDocument/2006/relationships/hyperlink" Target="http://cs.wikipedia.org/wiki/Soubor:Lazne_Trebon_-_raselinova_koupel_-_Zlata_hvezda.jpg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sumava.ezin.cz/" TargetMode="External"/><Relationship Id="rId12" Type="http://schemas.openxmlformats.org/officeDocument/2006/relationships/hyperlink" Target="http://www.rdujezirka.cz/pesi-turistika.php" TargetMode="External"/><Relationship Id="rId17" Type="http://schemas.openxmlformats.org/officeDocument/2006/relationships/hyperlink" Target="http://www.az-air.cz/vyhlidkovy-let-nad-jihoceske-rybniky-pro-4-osoby-p17" TargetMode="External"/><Relationship Id="rId2" Type="http://schemas.openxmlformats.org/officeDocument/2006/relationships/hyperlink" Target="http://upload.wikimedia.org/wikipedia/commons/f/f7/Flag_of_South_Bohemian_Region.svg" TargetMode="External"/><Relationship Id="rId16" Type="http://schemas.openxmlformats.org/officeDocument/2006/relationships/hyperlink" Target="http://cz.pujcovna-lodi.malecek.cz/pujcovna-lodi-vltava/pujcovna-lodi-89/" TargetMode="External"/><Relationship Id="rId20" Type="http://schemas.openxmlformats.org/officeDocument/2006/relationships/hyperlink" Target="http://www.hubert-lipno.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retour.cz/mesta/zelezna-ruda/np.htm" TargetMode="External"/><Relationship Id="rId11" Type="http://schemas.openxmlformats.org/officeDocument/2006/relationships/hyperlink" Target="http://www.nahorach.com/sumava/boubin.html" TargetMode="External"/><Relationship Id="rId5" Type="http://schemas.openxmlformats.org/officeDocument/2006/relationships/hyperlink" Target="http://jicinsky.denik.cz/zpravy_region/jicinsko-co-se-u-nas-varivalo-kulajda-20120318.html" TargetMode="External"/><Relationship Id="rId15" Type="http://schemas.openxmlformats.org/officeDocument/2006/relationships/hyperlink" Target="http://pojedtenavodu.webnode.cz/vltava/" TargetMode="External"/><Relationship Id="rId10" Type="http://schemas.openxmlformats.org/officeDocument/2006/relationships/hyperlink" Target="http://www.stavela.cz/osobni/fotogalerie/mista/fotky-zajimavych-mist.html" TargetMode="External"/><Relationship Id="rId19" Type="http://schemas.openxmlformats.org/officeDocument/2006/relationships/hyperlink" Target="http://vyuka.zsjarose.cz/index.php?action=lesson_detail&amp;id=1207" TargetMode="External"/><Relationship Id="rId4" Type="http://schemas.microsoft.com/office/2007/relationships/hdphoto" Target="../media/hdphoto1.wdp"/><Relationship Id="rId9" Type="http://schemas.openxmlformats.org/officeDocument/2006/relationships/hyperlink" Target="http://www.slever.cz/slevy/pobyt-v-penzionu-klastersky-mlyn-pro-2-osoby-s-polopenzi3/" TargetMode="External"/><Relationship Id="rId14" Type="http://schemas.openxmlformats.org/officeDocument/2006/relationships/hyperlink" Target="http://www.bigyletovice.cz/studenti/byvali-studenti/97-rocnik09-2013/313-vltava12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ola%C5%A1ovice" TargetMode="External"/><Relationship Id="rId13" Type="http://schemas.openxmlformats.org/officeDocument/2006/relationships/hyperlink" Target="http://www.zamky-hrady.cz/1/cervena_lhota.htm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://www.apartmankrumlov.cz/Cesky-krumlov/" TargetMode="External"/><Relationship Id="rId12" Type="http://schemas.openxmlformats.org/officeDocument/2006/relationships/hyperlink" Target="http://www.dovolenapocesku.cz/2011/09/lokality/jizni-cechy/zamek-hluboka.html" TargetMode="External"/><Relationship Id="rId2" Type="http://schemas.openxmlformats.org/officeDocument/2006/relationships/hyperlink" Target="http://upload.wikimedia.org/wikipedia/commons/f/f7/Flag_of_South_Bohemian_Region.svg" TargetMode="External"/><Relationship Id="rId16" Type="http://schemas.openxmlformats.org/officeDocument/2006/relationships/hyperlink" Target="http://www.hradyazamky24.cz/zamek-cervena-lhota-129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ase-pamatky.cz/zamky/cesky-krumlov.html" TargetMode="External"/><Relationship Id="rId11" Type="http://schemas.openxmlformats.org/officeDocument/2006/relationships/hyperlink" Target="http://krasy-prirody.blog.cz/0707/3" TargetMode="External"/><Relationship Id="rId5" Type="http://schemas.openxmlformats.org/officeDocument/2006/relationships/hyperlink" Target="http://budejovice.idnes.cz/mrazy-promenily-lipno-v-nejdelsi-bruslarskou-drahu-v-republice-pwt-/budejovice-zpravy.aspx?c=A120131_093158_budejovice-zpravy_pp" TargetMode="External"/><Relationship Id="rId15" Type="http://schemas.openxmlformats.org/officeDocument/2006/relationships/hyperlink" Target="http://chata-vlkov.webnode.cz/news/cervena-lhota/" TargetMode="External"/><Relationship Id="rId10" Type="http://schemas.openxmlformats.org/officeDocument/2006/relationships/hyperlink" Target="http://www.bellevuehotelkrumlov.cz/cz/hluboka-nad-vltavou/" TargetMode="External"/><Relationship Id="rId4" Type="http://schemas.microsoft.com/office/2007/relationships/hdphoto" Target="../media/hdphoto1.wdp"/><Relationship Id="rId9" Type="http://schemas.openxmlformats.org/officeDocument/2006/relationships/hyperlink" Target="http://cs.wikipedia.org/wiki/Hlubok%C3%A1_(z%C3%A1mek)" TargetMode="External"/><Relationship Id="rId14" Type="http://schemas.openxmlformats.org/officeDocument/2006/relationships/hyperlink" Target="http://cs.wikipedia.org/wiki/%C4%8Cerven%C3%A1_Lhota_(z%C3%A1mek)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21stoleti.cz/blog/2011/04/15/proc-je-zivani-nakazlive/" TargetMode="External"/><Relationship Id="rId4" Type="http://schemas.microsoft.com/office/2007/relationships/hdphoto" Target="../media/hdphoto1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f/f7/Flag_of_South_Bohemian_Region.sv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8.jpe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91" name="Group 4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132858901"/>
              </p:ext>
            </p:extLst>
          </p:nvPr>
        </p:nvGraphicFramePr>
        <p:xfrm>
          <a:off x="323850" y="1518047"/>
          <a:ext cx="8363272" cy="3475261"/>
        </p:xfrm>
        <a:graphic>
          <a:graphicData uri="http://schemas.openxmlformats.org/drawingml/2006/table">
            <a:tbl>
              <a:tblPr/>
              <a:tblGrid>
                <a:gridCol w="2132095"/>
                <a:gridCol w="6231177"/>
              </a:tblGrid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390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Jihočeský kraj – cestovní ruch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398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5154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Žák získá základní geografické poznatky o Jihočeském kraji a následně na jejich základě posoudí jeho předpoklady pro rozvoj cestovního ruchu. Seznámí se z nejatraktivnějšími lokalitami a zhodnotí jejich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využití v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CR.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407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6.2. 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2013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99685" y="0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bdélník 7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508104" y="4587974"/>
            <a:ext cx="3816424" cy="505222"/>
          </a:xfrm>
        </p:spPr>
        <p:txBody>
          <a:bodyPr>
            <a:norm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©Dušan Kráčmar 2013</a:t>
            </a:r>
          </a:p>
          <a:p>
            <a:endParaRPr lang="cs-CZ" dirty="0"/>
          </a:p>
        </p:txBody>
      </p:sp>
      <p:pic>
        <p:nvPicPr>
          <p:cNvPr id="8" name="Obrázek 7" descr="http://www.kraj-jihocesky.cz/file.php?par%5Bid_r%5D=49820&amp;par%5Bview%5D=0">
            <a:hlinkClick r:id="rId5"/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637" y="1662591"/>
            <a:ext cx="1510725" cy="18183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807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491630"/>
            <a:ext cx="6400800" cy="273630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dirty="0" smtClean="0">
                <a:solidFill>
                  <a:srgbClr val="002060"/>
                </a:solidFill>
              </a:rPr>
              <a:t>Základní informace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r</a:t>
            </a:r>
            <a:r>
              <a:rPr lang="cs-CZ" dirty="0" smtClean="0">
                <a:solidFill>
                  <a:srgbClr val="002060"/>
                </a:solidFill>
              </a:rPr>
              <a:t>ozloha 10 057 km</a:t>
            </a:r>
            <a:r>
              <a:rPr lang="cs-CZ" baseline="30000" dirty="0" smtClean="0">
                <a:solidFill>
                  <a:srgbClr val="002060"/>
                </a:solidFill>
              </a:rPr>
              <a:t>2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636 469 obyvatel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krajským městem jsou České </a:t>
            </a:r>
            <a:r>
              <a:rPr lang="cs-CZ" dirty="0">
                <a:solidFill>
                  <a:srgbClr val="002060"/>
                </a:solidFill>
              </a:rPr>
              <a:t>B</a:t>
            </a:r>
            <a:r>
              <a:rPr lang="cs-CZ" dirty="0" smtClean="0">
                <a:solidFill>
                  <a:srgbClr val="002060"/>
                </a:solidFill>
              </a:rPr>
              <a:t>udějovice (93 620 obyvatel)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7 okresů, 17 obcí s rozšířenou působností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wiki.rvp.cz/@api/deki/files/10475/=800px-Jihocesky_kraj.svg.png?size=webview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2163" y="1282387"/>
            <a:ext cx="2304256" cy="131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bvk.cz/images/kraj_j.gif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616" y="2715766"/>
            <a:ext cx="1970864" cy="161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550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6400800" cy="2952328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cs-CZ" sz="5000" b="1" dirty="0" smtClean="0">
                <a:solidFill>
                  <a:srgbClr val="002060"/>
                </a:solidFill>
              </a:rPr>
              <a:t>Obecná geografická charakteristika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ú</a:t>
            </a:r>
            <a:r>
              <a:rPr lang="cs-CZ" sz="5000" dirty="0" smtClean="0">
                <a:solidFill>
                  <a:srgbClr val="002060"/>
                </a:solidFill>
              </a:rPr>
              <a:t>zemí Třeboňské a Českobudějovické pánve obklopené horami (Šumava, Středočeská pahorkatina, Českomoravská vrchovina)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v</a:t>
            </a:r>
            <a:r>
              <a:rPr lang="cs-CZ" sz="5000" dirty="0" smtClean="0">
                <a:solidFill>
                  <a:srgbClr val="002060"/>
                </a:solidFill>
              </a:rPr>
              <a:t>odní osou řeka Vltava – úmoří Severního moře, nádrže Lipno, Hněvkovice, Orlík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m</a:t>
            </a:r>
            <a:r>
              <a:rPr lang="cs-CZ" sz="5000" dirty="0" smtClean="0">
                <a:solidFill>
                  <a:srgbClr val="002060"/>
                </a:solidFill>
              </a:rPr>
              <a:t>nožství rybníků (asi 7 tis.) =&gt; významný rybolov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n</a:t>
            </a:r>
            <a:r>
              <a:rPr lang="cs-CZ" sz="5000" dirty="0" smtClean="0">
                <a:solidFill>
                  <a:srgbClr val="002060"/>
                </a:solidFill>
              </a:rPr>
              <a:t>ejméně zalidněný kraj v ČR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j</a:t>
            </a:r>
            <a:r>
              <a:rPr lang="cs-CZ" sz="5000" dirty="0" smtClean="0">
                <a:solidFill>
                  <a:srgbClr val="002060"/>
                </a:solidFill>
              </a:rPr>
              <a:t>aderná elektrárna Temelín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p</a:t>
            </a:r>
            <a:r>
              <a:rPr lang="cs-CZ" sz="5000" dirty="0" smtClean="0">
                <a:solidFill>
                  <a:srgbClr val="002060"/>
                </a:solidFill>
              </a:rPr>
              <a:t>ivovar Budvar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7" name="obrázek 2" descr="http://www.ckrumlov.cz/obr/region/soucas/3736b.jpg"/>
          <p:cNvPicPr/>
          <p:nvPr/>
        </p:nvPicPr>
        <p:blipFill>
          <a:blip r:embed="rId5" r:link="rId6" cstate="print"/>
          <a:srcRect/>
          <a:stretch>
            <a:fillRect/>
          </a:stretch>
        </p:blipFill>
        <p:spPr bwMode="auto">
          <a:xfrm>
            <a:off x="6676550" y="3291070"/>
            <a:ext cx="2322900" cy="14867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0" descr="http://www.blanet.cz/img/389.jpg"/>
          <p:cNvPicPr/>
          <p:nvPr/>
        </p:nvPicPr>
        <p:blipFill>
          <a:blip r:embed="rId7" r:link="rId8" cstate="print"/>
          <a:srcRect/>
          <a:stretch>
            <a:fillRect/>
          </a:stretch>
        </p:blipFill>
        <p:spPr bwMode="auto">
          <a:xfrm>
            <a:off x="7020271" y="1707654"/>
            <a:ext cx="1966719" cy="1433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2" descr="C:\Documents and Settings\Honza\Plocha\Fota z cest\2010\dovolená 2010\moje fotky\Obraz451.jpg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1" y="182950"/>
            <a:ext cx="1919463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Úvodní obrázek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472" y="4299942"/>
            <a:ext cx="1872208" cy="727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g.geocaching.com/cache/2ad664d0-b96a-4842-b376-ce4dea74dc9a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806254"/>
            <a:ext cx="2798342" cy="98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5487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75606"/>
            <a:ext cx="6400800" cy="2952328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cs-CZ" sz="5000" b="1" dirty="0" smtClean="0">
                <a:solidFill>
                  <a:srgbClr val="002060"/>
                </a:solidFill>
              </a:rPr>
              <a:t>Obecná charakteristika cestovního ruchu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v</a:t>
            </a:r>
            <a:r>
              <a:rPr lang="cs-CZ" sz="5000" dirty="0" smtClean="0">
                <a:solidFill>
                  <a:srgbClr val="002060"/>
                </a:solidFill>
              </a:rPr>
              <a:t>elmi atraktivní oblast pro </a:t>
            </a:r>
            <a:r>
              <a:rPr lang="cs-CZ" sz="5000" b="1" dirty="0" smtClean="0">
                <a:solidFill>
                  <a:srgbClr val="002060"/>
                </a:solidFill>
              </a:rPr>
              <a:t>domácí </a:t>
            </a:r>
            <a:r>
              <a:rPr lang="cs-CZ" sz="5000" dirty="0" smtClean="0">
                <a:solidFill>
                  <a:srgbClr val="002060"/>
                </a:solidFill>
              </a:rPr>
              <a:t>cestovní ruch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v</a:t>
            </a:r>
            <a:r>
              <a:rPr lang="cs-CZ" sz="5000" dirty="0" smtClean="0">
                <a:solidFill>
                  <a:srgbClr val="002060"/>
                </a:solidFill>
              </a:rPr>
              <a:t>ýhodná geografická poloha – sousedství s Bavorskem (Německo) a Rakouskem =&gt; přeshraniční spolupráce 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 smtClean="0">
                <a:solidFill>
                  <a:srgbClr val="002060"/>
                </a:solidFill>
              </a:rPr>
              <a:t>příležitost pro mnoho forem cestovního ruchu – horská a vodní turistika, vodní sporty, rybářství, cykloturistika, návštěva hradů a zámků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5000" dirty="0">
                <a:solidFill>
                  <a:srgbClr val="002060"/>
                </a:solidFill>
              </a:rPr>
              <a:t>d</a:t>
            </a:r>
            <a:r>
              <a:rPr lang="cs-CZ" sz="5000" dirty="0" smtClean="0">
                <a:solidFill>
                  <a:srgbClr val="002060"/>
                </a:solidFill>
              </a:rPr>
              <a:t>alší rozvoj brzdí špatná infrastruktura (doprava)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magickasvatba.cz/uploads/images/Gallery/Obrady/Hluboká/62864000hluboka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57881"/>
            <a:ext cx="1761133" cy="130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farm7.staticflickr.com/6091/6279709433_89b809046d_o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537" y="195486"/>
            <a:ext cx="1800200" cy="131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npsumava.cz/gallery/2/690-kola09_2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975686"/>
            <a:ext cx="1797476" cy="119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lodenicelipno.cz/files/2012/03/293814_460391180665965_2069225956_n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81280"/>
            <a:ext cx="1761133" cy="128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bigyletovice.cz/images/phocagallery/rocnik09-13/vodak12/thumbs/phoca_thumb_l_DSC02960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3182" y="3678168"/>
            <a:ext cx="1800200" cy="128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kudyznudy.cz/getmedia/97233fcb-a5b5-4121-9968-b6d72a4a6d08/foto.aspx?width=235&amp;height=175&amp;crop=1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65952"/>
            <a:ext cx="1761133" cy="131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ftp.czechtourism.com/getmedia/4921e701-3b99-4e9a-a7c7-50c0a25c5898/foto.aspx?width=235&amp;height=175&amp;crop=1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3154"/>
            <a:ext cx="1463641" cy="105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599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1903" y="1347614"/>
            <a:ext cx="3966321" cy="3528392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2000" b="1" dirty="0">
                <a:solidFill>
                  <a:srgbClr val="002060"/>
                </a:solidFill>
              </a:rPr>
              <a:t>doprava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</a:rPr>
              <a:t>silniční – </a:t>
            </a:r>
            <a:r>
              <a:rPr lang="cs-CZ" sz="2000" dirty="0" smtClean="0">
                <a:solidFill>
                  <a:srgbClr val="002060"/>
                </a:solidFill>
              </a:rPr>
              <a:t>kraj není napojen na dálniční síť ČR </a:t>
            </a:r>
            <a:endParaRPr lang="cs-CZ" sz="2000" dirty="0">
              <a:solidFill>
                <a:srgbClr val="002060"/>
              </a:solidFill>
            </a:endParaRP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</a:rPr>
              <a:t>železniční – </a:t>
            </a:r>
            <a:r>
              <a:rPr lang="cs-CZ" sz="2000" dirty="0" smtClean="0">
                <a:solidFill>
                  <a:srgbClr val="002060"/>
                </a:solidFill>
              </a:rPr>
              <a:t>hlavní trať Praha – České Budějovice – Linz; úzkokolejná železnice z Nové Bystřice pře Jindřichův Hradec do </a:t>
            </a:r>
            <a:r>
              <a:rPr lang="cs-CZ" sz="2000" dirty="0">
                <a:solidFill>
                  <a:srgbClr val="002060"/>
                </a:solidFill>
              </a:rPr>
              <a:t>O</a:t>
            </a:r>
            <a:r>
              <a:rPr lang="cs-CZ" sz="2000" dirty="0" smtClean="0">
                <a:solidFill>
                  <a:srgbClr val="002060"/>
                </a:solidFill>
              </a:rPr>
              <a:t>brataně </a:t>
            </a:r>
            <a:endParaRPr lang="cs-CZ" sz="2000" dirty="0">
              <a:solidFill>
                <a:srgbClr val="002060"/>
              </a:solidFill>
            </a:endParaRP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</a:rPr>
              <a:t>lodní – </a:t>
            </a:r>
            <a:r>
              <a:rPr lang="cs-CZ" sz="2000" dirty="0" smtClean="0">
                <a:solidFill>
                  <a:srgbClr val="002060"/>
                </a:solidFill>
              </a:rPr>
              <a:t>výletní plavby po přehradě Orlík</a:t>
            </a:r>
            <a:endParaRPr lang="cs-CZ" sz="2000" dirty="0">
              <a:solidFill>
                <a:srgbClr val="002060"/>
              </a:solidFill>
            </a:endParaRP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2000" dirty="0">
                <a:solidFill>
                  <a:srgbClr val="002060"/>
                </a:solidFill>
              </a:rPr>
              <a:t>letecká – </a:t>
            </a:r>
            <a:r>
              <a:rPr lang="cs-CZ" sz="2000" dirty="0" smtClean="0">
                <a:solidFill>
                  <a:srgbClr val="002060"/>
                </a:solidFill>
              </a:rPr>
              <a:t>letiště Hosín (charterové lety) </a:t>
            </a:r>
            <a:endParaRPr lang="cs-CZ" sz="2000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2" name="obrázek 8" descr="http://www.jh.cz/img/assets/1109/uzkokolejka.jpg"/>
          <p:cNvPicPr/>
          <p:nvPr/>
        </p:nvPicPr>
        <p:blipFill>
          <a:blip r:embed="rId5" r:link="rId6" cstate="print"/>
          <a:srcRect/>
          <a:stretch>
            <a:fillRect/>
          </a:stretch>
        </p:blipFill>
        <p:spPr bwMode="auto">
          <a:xfrm>
            <a:off x="6588224" y="566511"/>
            <a:ext cx="226779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23" t="9696" r="11382" b="45411"/>
          <a:stretch/>
        </p:blipFill>
        <p:spPr bwMode="auto">
          <a:xfrm>
            <a:off x="6590580" y="2818511"/>
            <a:ext cx="226779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www.dalnice.com/fotogal/d03/veseli_kriz_24/sq/2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05" y="552893"/>
            <a:ext cx="2242449" cy="173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letistecr.cz/data/multimedia/237/315810_detail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05" y="2859782"/>
            <a:ext cx="2249227" cy="168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49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3312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1655420"/>
            <a:ext cx="6840760" cy="3024336"/>
          </a:xfrm>
        </p:spPr>
        <p:txBody>
          <a:bodyPr>
            <a:normAutofit fontScale="92500" lnSpcReduction="10000"/>
          </a:bodyPr>
          <a:lstStyle/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 smtClean="0">
                <a:solidFill>
                  <a:srgbClr val="002060"/>
                </a:solidFill>
              </a:rPr>
              <a:t>ubytování</a:t>
            </a:r>
            <a:endParaRPr lang="cs-CZ" sz="1800" b="1" dirty="0">
              <a:solidFill>
                <a:srgbClr val="002060"/>
              </a:solidFill>
            </a:endParaRP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rgbClr val="002060"/>
                </a:solidFill>
              </a:rPr>
              <a:t>t</a:t>
            </a:r>
            <a:r>
              <a:rPr lang="cs-CZ" sz="1800" dirty="0" smtClean="0">
                <a:solidFill>
                  <a:srgbClr val="002060"/>
                </a:solidFill>
              </a:rPr>
              <a:t>éměř 1000 ubytovacích zařízení, více než 50 tis. lůžek         (nejvíce v krajích)</a:t>
            </a:r>
            <a:endParaRPr lang="cs-CZ" sz="1800" dirty="0">
              <a:solidFill>
                <a:srgbClr val="002060"/>
              </a:solidFill>
            </a:endParaRP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rgbClr val="002060"/>
                </a:solidFill>
              </a:rPr>
              <a:t>v roce 2011 v nich ubytováno </a:t>
            </a:r>
            <a:r>
              <a:rPr lang="cs-CZ" sz="1800" dirty="0" smtClean="0">
                <a:solidFill>
                  <a:srgbClr val="002060"/>
                </a:solidFill>
              </a:rPr>
              <a:t>915 </a:t>
            </a:r>
            <a:r>
              <a:rPr lang="cs-CZ" sz="1800" dirty="0">
                <a:solidFill>
                  <a:srgbClr val="002060"/>
                </a:solidFill>
              </a:rPr>
              <a:t>tis. hostů, </a:t>
            </a:r>
            <a:r>
              <a:rPr lang="cs-CZ" sz="1800" dirty="0" smtClean="0">
                <a:solidFill>
                  <a:srgbClr val="002060"/>
                </a:solidFill>
              </a:rPr>
              <a:t>2,65 </a:t>
            </a:r>
            <a:r>
              <a:rPr lang="cs-CZ" sz="1800" dirty="0">
                <a:solidFill>
                  <a:srgbClr val="002060"/>
                </a:solidFill>
              </a:rPr>
              <a:t>mil. </a:t>
            </a:r>
            <a:r>
              <a:rPr lang="cs-CZ" sz="1800" dirty="0" smtClean="0">
                <a:solidFill>
                  <a:srgbClr val="002060"/>
                </a:solidFill>
              </a:rPr>
              <a:t>přenocování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rgbClr val="002060"/>
                </a:solidFill>
              </a:rPr>
              <a:t>velké množství kempů                                                                                        (sportovní vyžití) </a:t>
            </a:r>
            <a:endParaRPr lang="cs-CZ" sz="1800" dirty="0">
              <a:solidFill>
                <a:srgbClr val="002060"/>
              </a:solidFill>
            </a:endParaRPr>
          </a:p>
          <a:p>
            <a:pPr marL="457200" indent="-457200" algn="l">
              <a:buSzPct val="50000"/>
              <a:buFont typeface="Wingdings" pitchFamily="2" charset="2"/>
              <a:buChar char="q"/>
            </a:pPr>
            <a:r>
              <a:rPr lang="cs-CZ" sz="1800" b="1" dirty="0">
                <a:solidFill>
                  <a:srgbClr val="002060"/>
                </a:solidFill>
              </a:rPr>
              <a:t>stravování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 smtClean="0">
                <a:solidFill>
                  <a:srgbClr val="002060"/>
                </a:solidFill>
              </a:rPr>
              <a:t>Jihočeské speciality – cmunda,                                                     kulajda</a:t>
            </a:r>
          </a:p>
          <a:p>
            <a:pPr marL="914400" lvl="1" indent="-457200" algn="l">
              <a:buSzPct val="100000"/>
              <a:buFont typeface="Wingdings" pitchFamily="2" charset="2"/>
              <a:buChar char="§"/>
            </a:pPr>
            <a:r>
              <a:rPr lang="cs-CZ" sz="1800" dirty="0">
                <a:solidFill>
                  <a:srgbClr val="002060"/>
                </a:solidFill>
              </a:rPr>
              <a:t>r</a:t>
            </a:r>
            <a:r>
              <a:rPr lang="cs-CZ" sz="1800" dirty="0" smtClean="0">
                <a:solidFill>
                  <a:srgbClr val="002060"/>
                </a:solidFill>
              </a:rPr>
              <a:t>ybí pokrmy na </a:t>
            </a:r>
            <a:r>
              <a:rPr lang="cs-CZ" sz="1800" dirty="0">
                <a:solidFill>
                  <a:srgbClr val="002060"/>
                </a:solidFill>
              </a:rPr>
              <a:t>T</a:t>
            </a:r>
            <a:r>
              <a:rPr lang="cs-CZ" sz="1800" dirty="0" smtClean="0">
                <a:solidFill>
                  <a:srgbClr val="002060"/>
                </a:solidFill>
              </a:rPr>
              <a:t>řeboňsku </a:t>
            </a:r>
            <a:endParaRPr lang="cs-CZ" sz="1800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124" name="Picture 4" descr="http://www.foodphoto.cz/0622_1319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678" y="483518"/>
            <a:ext cx="1942196" cy="149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trebonskykapr.cz/images/57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678" y="3095579"/>
            <a:ext cx="2016225" cy="1492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Kemp Vltavan Český Krumlov 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2859782"/>
            <a:ext cx="258711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Kulajda (2)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10" y="483518"/>
            <a:ext cx="1989861" cy="1492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88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203598"/>
            <a:ext cx="7982759" cy="720080"/>
          </a:xfrm>
        </p:spPr>
        <p:txBody>
          <a:bodyPr>
            <a:normAutofit fontScale="85000" lnSpcReduction="10000"/>
          </a:bodyPr>
          <a:lstStyle/>
          <a:p>
            <a:pPr algn="l"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ATRAKTIVITY CESTOVNÍHO RUCHU  </a:t>
            </a:r>
            <a:endParaRPr lang="cs-CZ" sz="48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Picture 8" descr="http://www.stavela.cz/osobni/fotogalerie/mista/stavela_cz_trojmezi_m005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75" y="2050936"/>
            <a:ext cx="968167" cy="733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bigyletovice.cz/images/phocagallery/rocnik09-13/vodak12/thumbs/phoca_thumb_l_IMG_055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19" y="3014805"/>
            <a:ext cx="968167" cy="74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19" y="4009967"/>
            <a:ext cx="982081" cy="729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 descr="http://www.bbkult.net/img/x/600/address-12765823016716-1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010" y="2042326"/>
            <a:ext cx="943269" cy="75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Soubor:Holašovice2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681" y="3023572"/>
            <a:ext cx="968167" cy="74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nase-pamatky.cz/pic/galerie/27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714" y="3994542"/>
            <a:ext cx="971466" cy="76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zamky-hrady.cz/1/img/hluboka_zamek_let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779" y="1807498"/>
            <a:ext cx="968167" cy="78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files.chata-vlkov.webnode.cz/200000097-b731eb82be/cervena-lhota1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779" y="2826472"/>
            <a:ext cx="950876" cy="74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5874" y="3936265"/>
            <a:ext cx="988179" cy="749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8" descr="http://www.zamky-hrady.cz/1/img/kratochvile_let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3260" y="1807498"/>
            <a:ext cx="988374" cy="744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002" y="2860204"/>
            <a:ext cx="935495" cy="74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002" y="3942327"/>
            <a:ext cx="950876" cy="729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6" descr="http://www.nase-pamatky.cz/pic/galerie/31.jpg">
            <a:hlinkClick r:id="rId24"/>
          </p:cNvPr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274" y="327012"/>
            <a:ext cx="965381" cy="73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fotoalpy.cz/pictures/166-V00x_8704_v.jpg">
            <a:hlinkClick r:id="rId26"/>
          </p:cNvPr>
          <p:cNvPicPr>
            <a:picLocks noChangeAspect="1" noChangeArrowheads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45" y="293004"/>
            <a:ext cx="980150" cy="74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9" descr="C:\Documents and Settings\Honza\Plocha\Fota z cest\2010\dovolená 2010\moje fotky\Obraz226.jpg"/>
          <p:cNvPicPr/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8030021" y="327012"/>
            <a:ext cx="997939" cy="7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 descr="http://www.ckrumlov.info/img/6521.jpg">
            <a:hlinkClick r:id="rId29"/>
          </p:cNvPr>
          <p:cNvPicPr>
            <a:picLocks noChangeAspect="1" noChangeArrowheads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010" y="293004"/>
            <a:ext cx="968167" cy="75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2446509" y="1793712"/>
            <a:ext cx="4410691" cy="3238952"/>
            <a:chOff x="4571999" y="1833312"/>
            <a:chExt cx="4410691" cy="3238952"/>
          </a:xfrm>
        </p:grpSpPr>
        <p:grpSp>
          <p:nvGrpSpPr>
            <p:cNvPr id="23" name="Skupina 22"/>
            <p:cNvGrpSpPr/>
            <p:nvPr/>
          </p:nvGrpSpPr>
          <p:grpSpPr>
            <a:xfrm>
              <a:off x="4571999" y="1833312"/>
              <a:ext cx="4410691" cy="3238952"/>
              <a:chOff x="4571999" y="1833312"/>
              <a:chExt cx="4410691" cy="3238952"/>
            </a:xfrm>
          </p:grpSpPr>
          <p:grpSp>
            <p:nvGrpSpPr>
              <p:cNvPr id="28" name="Skupina 27"/>
              <p:cNvGrpSpPr/>
              <p:nvPr/>
            </p:nvGrpSpPr>
            <p:grpSpPr>
              <a:xfrm>
                <a:off x="4571999" y="1833312"/>
                <a:ext cx="4410691" cy="3238952"/>
                <a:chOff x="4571999" y="1833312"/>
                <a:chExt cx="4410691" cy="3238952"/>
              </a:xfrm>
            </p:grpSpPr>
            <p:grpSp>
              <p:nvGrpSpPr>
                <p:cNvPr id="34" name="Skupina 33"/>
                <p:cNvGrpSpPr/>
                <p:nvPr/>
              </p:nvGrpSpPr>
              <p:grpSpPr>
                <a:xfrm>
                  <a:off x="4571999" y="1833312"/>
                  <a:ext cx="4410691" cy="3238952"/>
                  <a:chOff x="4571999" y="1833312"/>
                  <a:chExt cx="4410691" cy="3238952"/>
                </a:xfrm>
              </p:grpSpPr>
              <p:grpSp>
                <p:nvGrpSpPr>
                  <p:cNvPr id="36" name="Skupina 35"/>
                  <p:cNvGrpSpPr/>
                  <p:nvPr/>
                </p:nvGrpSpPr>
                <p:grpSpPr>
                  <a:xfrm>
                    <a:off x="4571999" y="1833312"/>
                    <a:ext cx="4410691" cy="3238952"/>
                    <a:chOff x="4571999" y="1833312"/>
                    <a:chExt cx="4410691" cy="3238952"/>
                  </a:xfrm>
                </p:grpSpPr>
                <p:grpSp>
                  <p:nvGrpSpPr>
                    <p:cNvPr id="38" name="Skupina 37"/>
                    <p:cNvGrpSpPr/>
                    <p:nvPr/>
                  </p:nvGrpSpPr>
                  <p:grpSpPr>
                    <a:xfrm>
                      <a:off x="4571999" y="1833312"/>
                      <a:ext cx="4410691" cy="3238952"/>
                      <a:chOff x="4571999" y="1833312"/>
                      <a:chExt cx="4410691" cy="3238952"/>
                    </a:xfrm>
                  </p:grpSpPr>
                  <p:grpSp>
                    <p:nvGrpSpPr>
                      <p:cNvPr id="40" name="Skupina 39"/>
                      <p:cNvGrpSpPr/>
                      <p:nvPr/>
                    </p:nvGrpSpPr>
                    <p:grpSpPr>
                      <a:xfrm>
                        <a:off x="4571999" y="1833312"/>
                        <a:ext cx="4410691" cy="3238952"/>
                        <a:chOff x="4579699" y="1781437"/>
                        <a:chExt cx="4410691" cy="3238952"/>
                      </a:xfrm>
                    </p:grpSpPr>
                    <p:grpSp>
                      <p:nvGrpSpPr>
                        <p:cNvPr id="42" name="Skupina 41"/>
                        <p:cNvGrpSpPr/>
                        <p:nvPr/>
                      </p:nvGrpSpPr>
                      <p:grpSpPr>
                        <a:xfrm>
                          <a:off x="4579699" y="1781437"/>
                          <a:ext cx="4410691" cy="3238952"/>
                          <a:chOff x="4579699" y="1781437"/>
                          <a:chExt cx="4410691" cy="3238952"/>
                        </a:xfrm>
                      </p:grpSpPr>
                      <p:pic>
                        <p:nvPicPr>
                          <p:cNvPr id="44" name="Picture 2" descr="C:\Users\Dušan\Desktop\vltava 2.png"/>
                          <p:cNvPicPr>
                            <a:picLocks noChangeAspect="1" noChangeArrowheads="1"/>
                          </p:cNvPicPr>
                          <p:nvPr/>
                        </p:nvPicPr>
                        <p:blipFill rotWithShape="1">
                          <a:blip r:embed="rId31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r="52223" b="71597"/>
                          <a:stretch/>
                        </p:blipFill>
                        <p:spPr bwMode="auto">
                          <a:xfrm>
                            <a:off x="4579699" y="1781437"/>
                            <a:ext cx="4410691" cy="3238952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  <p:sp>
                        <p:nvSpPr>
                          <p:cNvPr id="45" name="Ovál 44"/>
                          <p:cNvSpPr/>
                          <p:nvPr/>
                        </p:nvSpPr>
                        <p:spPr>
                          <a:xfrm>
                            <a:off x="6804248" y="2787774"/>
                            <a:ext cx="720080" cy="720080"/>
                          </a:xfrm>
                          <a:prstGeom prst="ellipse">
                            <a:avLst/>
                          </a:prstGeom>
                          <a:noFill/>
                          <a:ln>
                            <a:solidFill>
                              <a:srgbClr val="002060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43" name="Ovál 42"/>
                        <p:cNvSpPr/>
                        <p:nvPr/>
                      </p:nvSpPr>
                      <p:spPr>
                        <a:xfrm rot="19592199">
                          <a:off x="5773186" y="4186342"/>
                          <a:ext cx="216024" cy="504056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41" name="Ovál 40"/>
                      <p:cNvSpPr/>
                      <p:nvPr/>
                    </p:nvSpPr>
                    <p:spPr>
                      <a:xfrm>
                        <a:off x="6260438" y="4113724"/>
                        <a:ext cx="223523" cy="223523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39" name="Ovál 38"/>
                    <p:cNvSpPr/>
                    <p:nvPr/>
                  </p:nvSpPr>
                  <p:spPr>
                    <a:xfrm>
                      <a:off x="6084168" y="3579862"/>
                      <a:ext cx="223523" cy="223523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37" name="Ovál 36"/>
                  <p:cNvSpPr/>
                  <p:nvPr/>
                </p:nvSpPr>
                <p:spPr>
                  <a:xfrm>
                    <a:off x="6553821" y="3315409"/>
                    <a:ext cx="223523" cy="223523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35" name="Ovál 34"/>
                <p:cNvSpPr/>
                <p:nvPr/>
              </p:nvSpPr>
              <p:spPr>
                <a:xfrm>
                  <a:off x="7164288" y="2839649"/>
                  <a:ext cx="223523" cy="223523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9" name="Ovál 28"/>
              <p:cNvSpPr/>
              <p:nvPr/>
            </p:nvSpPr>
            <p:spPr>
              <a:xfrm>
                <a:off x="7044826" y="3301427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6483961" y="4534804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5990813" y="1995686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6018622" y="3301427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6036915" y="2246320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4" name="Ovál 23"/>
            <p:cNvSpPr/>
            <p:nvPr/>
          </p:nvSpPr>
          <p:spPr>
            <a:xfrm>
              <a:off x="6389892" y="3890201"/>
              <a:ext cx="223523" cy="223523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6613415" y="3651870"/>
              <a:ext cx="223523" cy="223523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6164424" y="4734320"/>
              <a:ext cx="223523" cy="223523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5963921" y="2624041"/>
              <a:ext cx="223523" cy="223523"/>
            </a:xfrm>
            <a:prstGeom prst="ellipse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4508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 algn="l"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PŘÍRODNÍ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096117" y="1836337"/>
            <a:ext cx="2376264" cy="8434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4400" dirty="0">
                <a:solidFill>
                  <a:srgbClr val="002060"/>
                </a:solidFill>
              </a:rPr>
              <a:t>Š</a:t>
            </a:r>
            <a:r>
              <a:rPr lang="cs-CZ" sz="4400" dirty="0" smtClean="0">
                <a:solidFill>
                  <a:srgbClr val="002060"/>
                </a:solidFill>
              </a:rPr>
              <a:t>UMAVA </a:t>
            </a:r>
          </a:p>
        </p:txBody>
      </p:sp>
      <p:pic>
        <p:nvPicPr>
          <p:cNvPr id="2050" name="Picture 2" descr="http://www.retour.cz/mesta/zelezna-ruda/img/np_logo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36446"/>
            <a:ext cx="2025432" cy="195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404413" y="1851670"/>
            <a:ext cx="4599722" cy="3181263"/>
            <a:chOff x="4404413" y="1851670"/>
            <a:chExt cx="4599722" cy="3181263"/>
          </a:xfrm>
        </p:grpSpPr>
        <p:pic>
          <p:nvPicPr>
            <p:cNvPr id="1028" name="Picture 4" descr="http://files.klubpohranici.webnode.cz/200001463-8349284451/jihocesky00.jp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rightnessContrast contrast="-2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681" t="7992" r="6768"/>
            <a:stretch/>
          </p:blipFill>
          <p:spPr bwMode="auto">
            <a:xfrm>
              <a:off x="4644008" y="1851670"/>
              <a:ext cx="4360127" cy="3181263"/>
            </a:xfrm>
            <a:prstGeom prst="rect">
              <a:avLst/>
            </a:prstGeom>
            <a:noFill/>
            <a:ln w="25400">
              <a:solidFill>
                <a:schemeClr val="tx2">
                  <a:alpha val="58000"/>
                </a:schemeClr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Ovál 6"/>
            <p:cNvSpPr/>
            <p:nvPr/>
          </p:nvSpPr>
          <p:spPr>
            <a:xfrm rot="2662719">
              <a:off x="4404413" y="3588999"/>
              <a:ext cx="2433283" cy="820635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36042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1695841"/>
            <a:ext cx="58864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ŠUMAVA</a:t>
            </a:r>
            <a:endParaRPr lang="cs-CZ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pohoří v jihozápadní části kraje při hranici s Německem a Rakouskem (přeshraniční spolupráce)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achází se zde jeden z našich čtyřech Národních parků, je lemován CHKO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 území kraje leží nejvyšší český bod Šumavy Plechý (1368 m/m)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využitelnost pro zimní i letní rekreaci: sjezdové i běžecké lyžování, pěší turistika a cykloturistika, mnoho rozhleden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sumava.ezin.cz/wp-content/uploads/mapa-small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82484"/>
            <a:ext cx="2736304" cy="259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89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1800" y="1598658"/>
            <a:ext cx="3240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ŠUMAVA V JIHOČESKÉM KRAJI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03603" y="3296180"/>
            <a:ext cx="367240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Panorama Šumavy z Boubínské rozhledny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227" y="1563638"/>
            <a:ext cx="10801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Zadov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52368" y="1579027"/>
            <a:ext cx="182083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Trojmezí a Plechý 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612560" y="1996259"/>
            <a:ext cx="10801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ŠUMAVA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828584" y="1563638"/>
            <a:ext cx="10801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ŠUMAVA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2" name="Picture 4" descr="http://www.isumava.cz/skolni-vylety/lyzarsky-areal-zadov-lanov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62" y="171483"/>
            <a:ext cx="2029050" cy="135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slever.cz/uploaded/1kuba7/klaster/8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33" y="1967990"/>
            <a:ext cx="2088232" cy="139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stavela.cz/osobni/fotogalerie/mista/stavela_cz_trojmezi_m00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5532"/>
            <a:ext cx="2029050" cy="133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panorama Boubin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629" y="3574229"/>
            <a:ext cx="6956117" cy="153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rdujezirka.cz/img/cyklo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13913"/>
            <a:ext cx="2088232" cy="1385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sumava21.cz/imgs/08_Rakousko_04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47157"/>
            <a:ext cx="2036863" cy="139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947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 algn="l"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PŘÍRODNÍ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096117" y="1836337"/>
            <a:ext cx="2376264" cy="8434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FDFD39"/>
                </a:solidFill>
              </a:rPr>
              <a:t> </a:t>
            </a:r>
            <a:r>
              <a:rPr lang="cs-CZ" sz="4400" dirty="0" smtClean="0">
                <a:solidFill>
                  <a:srgbClr val="002060"/>
                </a:solidFill>
              </a:rPr>
              <a:t>VLTAVA </a:t>
            </a:r>
          </a:p>
        </p:txBody>
      </p:sp>
      <p:pic>
        <p:nvPicPr>
          <p:cNvPr id="1026" name="Picture 2" descr="C:\Users\Dušan\Desktop\VLTAVA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79662"/>
            <a:ext cx="4410691" cy="3238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bigyletovice.cz/images/phocagallery/rocnik09-13/vodak12/thumbs/phoca_thumb_l_IMG_055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64332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0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107" y="1995686"/>
            <a:ext cx="5886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VLTAVA</a:t>
            </a:r>
            <a:endParaRPr lang="cs-CZ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délkou toku nejdelší na území ČR (430 km)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n</a:t>
            </a:r>
            <a:r>
              <a:rPr lang="cs-CZ" dirty="0" smtClean="0">
                <a:solidFill>
                  <a:srgbClr val="002060"/>
                </a:solidFill>
              </a:rPr>
              <a:t>a území kraje se nachází horní a střední tok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z hlediska cestovního ruchu využitelná především pro splav na kánoích a raftech, zatraktivněno mnoha jezy</a:t>
            </a: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některé úseky protéká řeka NP a CHKO – ve všech místech splavnosti zákaz táboření mimo kempy </a:t>
            </a:r>
            <a:endParaRPr lang="cs-CZ" dirty="0">
              <a:solidFill>
                <a:srgbClr val="002060"/>
              </a:solidFill>
            </a:endParaRPr>
          </a:p>
          <a:p>
            <a:pPr>
              <a:buSzPct val="50000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://www.putzer.cz/images/map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79662"/>
            <a:ext cx="3096344" cy="265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60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89113" y="1947364"/>
            <a:ext cx="19266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VODÁCKÁ VLTAVA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30" name="Picture 6" descr="http://www.bigyletovice.cz/images/phocagallery/rocnik09-13/vodak12/thumbs/phoca_thumb_l_DSC0306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90908"/>
            <a:ext cx="2376263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cz.pujcovna-lodi.malecek.cz/pujcovna-lodi-vltava/pujcovna-lodi-89/rs42_l2_thumb.php?uid=10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63980"/>
            <a:ext cx="2389679" cy="179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mg10.rajce.idnes.cz/d1002/5/5544/5544266_61a1503db6cb5ec096a9fd00f4b01c18/images/IMG_014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023" y="789552"/>
            <a:ext cx="2354848" cy="178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sklenak.net/hobby/voda/vlt07ava/nahled/vlt07ava035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001472"/>
            <a:ext cx="2376263" cy="181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bigyletovice.cz/images/phocagallery/rocnik09-13/vodak12/thumbs/phoca_thumb_l_DSC02942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34" y="3020680"/>
            <a:ext cx="2385065" cy="1744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05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 algn="l"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PŘÍRODNÍ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971599" y="2560302"/>
            <a:ext cx="2827811" cy="15841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dirty="0" smtClean="0">
                <a:solidFill>
                  <a:srgbClr val="002060"/>
                </a:solidFill>
              </a:rPr>
              <a:t>JIHOČESKÉ RYBNÍKY</a:t>
            </a:r>
            <a:r>
              <a:rPr lang="cs-CZ" sz="4400" dirty="0" smtClean="0">
                <a:solidFill>
                  <a:srgbClr val="002060"/>
                </a:solidFill>
              </a:rPr>
              <a:t>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4579699" y="1781437"/>
            <a:ext cx="4410691" cy="3238952"/>
            <a:chOff x="4579699" y="1781437"/>
            <a:chExt cx="4410691" cy="3238952"/>
          </a:xfrm>
        </p:grpSpPr>
        <p:pic>
          <p:nvPicPr>
            <p:cNvPr id="16" name="Picture 2" descr="C:\Users\Dušan\Desktop\vltava 2.png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2223" b="71597"/>
            <a:stretch/>
          </p:blipFill>
          <p:spPr bwMode="auto">
            <a:xfrm>
              <a:off x="4579699" y="1781437"/>
              <a:ext cx="4410691" cy="3238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vál 4"/>
            <p:cNvSpPr/>
            <p:nvPr/>
          </p:nvSpPr>
          <p:spPr>
            <a:xfrm>
              <a:off x="6804248" y="2787774"/>
              <a:ext cx="720080" cy="72008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12008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1964289"/>
            <a:ext cx="449406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JIHOČESKÉ RYBNÍKY</a:t>
            </a:r>
            <a:endParaRPr lang="cs-CZ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ředevším oblast Třeboňska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i</a:t>
            </a:r>
            <a:r>
              <a:rPr lang="cs-CZ" dirty="0" smtClean="0">
                <a:solidFill>
                  <a:srgbClr val="002060"/>
                </a:solidFill>
              </a:rPr>
              <a:t>deální pro nenáročnou rodinnou dovolenou, možnost využití lázní v </a:t>
            </a:r>
            <a:r>
              <a:rPr lang="cs-CZ" dirty="0">
                <a:solidFill>
                  <a:srgbClr val="002060"/>
                </a:solidFill>
              </a:rPr>
              <a:t>T</a:t>
            </a:r>
            <a:r>
              <a:rPr lang="cs-CZ" dirty="0" smtClean="0">
                <a:solidFill>
                  <a:srgbClr val="002060"/>
                </a:solidFill>
              </a:rPr>
              <a:t>řeboni (revmatismus, bahenní koupele)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nejznámější rybníky: Rožmberk, Svět, Bezdrev, Horusický rybník, Staňkovský rybník atd. (celkem asi 7 tis.)</a:t>
            </a:r>
          </a:p>
          <a:p>
            <a:pPr>
              <a:buSzPct val="50000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www.az-air.cz/files/vyhlidky/L-200/_640x480/trebo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269" y="1707654"/>
            <a:ext cx="4320480" cy="309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37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142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2076986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JIHOČESKÉ RYBNÍKY A LÁZNĚ – DOVOLENÁ NA TŘEBOŇSKU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122" name="Picture 2" descr="http://t2.gstatic.com/images?q=tbn:ANd9GcQcSstf7Eq1gwZ0oxkCwzfz5V8ZzC6V5QWS1pxchu5vBNch-1mGaQ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6720" y="723203"/>
            <a:ext cx="1839232" cy="1224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32293"/>
            <a:ext cx="1820944" cy="1224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80" y="2572892"/>
            <a:ext cx="2495600" cy="18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 descr="http://files.lazne-trebon.webnode.cz/200000028-eac85ebc1b/DSC_1380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039" y="2572892"/>
            <a:ext cx="2485919" cy="18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vyuka.zsjarose.cz/data/swic/lessons/1807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025" y="2571750"/>
            <a:ext cx="2495600" cy="186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060668" y="4533516"/>
            <a:ext cx="2808313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Rožmberk nedaleko Třeboně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86009" y="4515966"/>
            <a:ext cx="1411341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Svět v </a:t>
            </a:r>
            <a:r>
              <a:rPr lang="cs-CZ" sz="1600" dirty="0">
                <a:solidFill>
                  <a:srgbClr val="002060"/>
                </a:solidFill>
              </a:rPr>
              <a:t>T</a:t>
            </a:r>
            <a:r>
              <a:rPr lang="cs-CZ" sz="1600" dirty="0" smtClean="0">
                <a:solidFill>
                  <a:srgbClr val="002060"/>
                </a:solidFill>
              </a:rPr>
              <a:t>řeboni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140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 algn="l"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PŘÍRODNÍ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043608" y="1923678"/>
            <a:ext cx="2376264" cy="792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LIPNO 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4571999" y="1833312"/>
            <a:ext cx="4410691" cy="3238952"/>
            <a:chOff x="4579699" y="1781437"/>
            <a:chExt cx="4410691" cy="3238952"/>
          </a:xfrm>
        </p:grpSpPr>
        <p:grpSp>
          <p:nvGrpSpPr>
            <p:cNvPr id="7" name="Skupina 6"/>
            <p:cNvGrpSpPr/>
            <p:nvPr/>
          </p:nvGrpSpPr>
          <p:grpSpPr>
            <a:xfrm>
              <a:off x="4579699" y="1781437"/>
              <a:ext cx="4410691" cy="3238952"/>
              <a:chOff x="4579699" y="1781437"/>
              <a:chExt cx="4410691" cy="3238952"/>
            </a:xfrm>
          </p:grpSpPr>
          <p:pic>
            <p:nvPicPr>
              <p:cNvPr id="16" name="Picture 2" descr="C:\Users\Dušan\Desktop\vltava 2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2223" b="71597"/>
              <a:stretch/>
            </p:blipFill>
            <p:spPr bwMode="auto">
              <a:xfrm>
                <a:off x="4579699" y="1781437"/>
                <a:ext cx="4410691" cy="32389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" name="Ovál 4"/>
              <p:cNvSpPr/>
              <p:nvPr/>
            </p:nvSpPr>
            <p:spPr>
              <a:xfrm>
                <a:off x="6804248" y="2787774"/>
                <a:ext cx="720080" cy="720080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" name="Ovál 7"/>
            <p:cNvSpPr/>
            <p:nvPr/>
          </p:nvSpPr>
          <p:spPr>
            <a:xfrm rot="19592199">
              <a:off x="5773186" y="4186342"/>
              <a:ext cx="216024" cy="50405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6146" name="Picture 2" descr="http://www.hubert-lipno.cz/img/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64388"/>
            <a:ext cx="3096344" cy="223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81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7268" y="1767842"/>
            <a:ext cx="449406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 smtClean="0">
                <a:solidFill>
                  <a:srgbClr val="002060"/>
                </a:solidFill>
              </a:rPr>
              <a:t>LIPNO</a:t>
            </a:r>
            <a:endParaRPr lang="cs-CZ" sz="2200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největší vodní nádrž v ČR (48,7 km</a:t>
            </a:r>
            <a:r>
              <a:rPr lang="cs-CZ" sz="2200" baseline="30000" dirty="0" smtClean="0">
                <a:solidFill>
                  <a:srgbClr val="002060"/>
                </a:solidFill>
              </a:rPr>
              <a:t>2</a:t>
            </a:r>
            <a:r>
              <a:rPr lang="cs-CZ" sz="2200" dirty="0" smtClean="0">
                <a:solidFill>
                  <a:srgbClr val="002060"/>
                </a:solidFill>
              </a:rPr>
              <a:t>) </a:t>
            </a:r>
            <a:endParaRPr lang="cs-CZ" sz="2200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200" dirty="0">
                <a:solidFill>
                  <a:srgbClr val="002060"/>
                </a:solidFill>
              </a:rPr>
              <a:t>v</a:t>
            </a:r>
            <a:r>
              <a:rPr lang="cs-CZ" sz="2200" dirty="0" smtClean="0">
                <a:solidFill>
                  <a:srgbClr val="002060"/>
                </a:solidFill>
              </a:rPr>
              <a:t>ystavěna v 50. letech 20. století</a:t>
            </a:r>
            <a:endParaRPr lang="cs-CZ" sz="2200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200" dirty="0">
                <a:solidFill>
                  <a:srgbClr val="002060"/>
                </a:solidFill>
              </a:rPr>
              <a:t>v</a:t>
            </a:r>
            <a:r>
              <a:rPr lang="cs-CZ" sz="2200" dirty="0" smtClean="0">
                <a:solidFill>
                  <a:srgbClr val="002060"/>
                </a:solidFill>
              </a:rPr>
              <a:t>yužití: vodní elektrárna, retenční účel, rekreace</a:t>
            </a: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200" dirty="0">
                <a:solidFill>
                  <a:srgbClr val="002060"/>
                </a:solidFill>
              </a:rPr>
              <a:t>r</a:t>
            </a:r>
            <a:r>
              <a:rPr lang="cs-CZ" sz="2200" dirty="0" smtClean="0">
                <a:solidFill>
                  <a:srgbClr val="002060"/>
                </a:solidFill>
              </a:rPr>
              <a:t>ekreační využití: koupání, jachting, vodní lyžování, v zimě bruslařská dálnice (až 11 km) atd</a:t>
            </a:r>
            <a:r>
              <a:rPr lang="cs-CZ" sz="2200" dirty="0">
                <a:solidFill>
                  <a:srgbClr val="002060"/>
                </a:solidFill>
              </a:rPr>
              <a:t>.</a:t>
            </a:r>
            <a:endParaRPr lang="cs-CZ" sz="2200" dirty="0" smtClean="0">
              <a:solidFill>
                <a:srgbClr val="002060"/>
              </a:solidFill>
            </a:endParaRPr>
          </a:p>
          <a:p>
            <a:pPr>
              <a:buSzPct val="50000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8194" name="Picture 2" descr="http://www.ckrumlov.cz/obr/region/lipensko/6767b.gif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921" y="1707654"/>
            <a:ext cx="4022353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75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PŘÍRODNÍ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1741" y="1564218"/>
            <a:ext cx="352051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2060"/>
                </a:solidFill>
              </a:rPr>
              <a:t>LIPNO – REKREAČNÍ VYUŽITÍ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9218" name="Picture 2" descr="http://www.vyletnik.cz/images/profily/users/1974/vodni-elektrarny-lipno-informacni-centrum-b5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89" y="195486"/>
            <a:ext cx="2513066" cy="167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bbkult.net/img/x/600/address-12765823016716-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87774"/>
            <a:ext cx="2513066" cy="167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www.ubytovani-opalice.cz/img/mid/13/koupani-na-lipn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5376"/>
            <a:ext cx="2509232" cy="167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http://staracelnice.cz/upload/image/L/water_skiing_76pf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624" y="2702458"/>
            <a:ext cx="2539823" cy="167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09422" y="1978619"/>
            <a:ext cx="31318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>
                <a:solidFill>
                  <a:srgbClr val="002060"/>
                </a:solidFill>
              </a:rPr>
              <a:t>v</a:t>
            </a:r>
            <a:r>
              <a:rPr lang="cs-CZ" sz="1600" dirty="0" smtClean="0">
                <a:solidFill>
                  <a:srgbClr val="002060"/>
                </a:solidFill>
              </a:rPr>
              <a:t>ětšina vodáků začíná splavovat              Vltavu od lipenské vodní elektrárny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4392" y="4587974"/>
            <a:ext cx="20162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>
                <a:solidFill>
                  <a:srgbClr val="002060"/>
                </a:solidFill>
              </a:rPr>
              <a:t>j</a:t>
            </a:r>
            <a:r>
              <a:rPr lang="cs-CZ" sz="1600" dirty="0" smtClean="0">
                <a:solidFill>
                  <a:srgbClr val="002060"/>
                </a:solidFill>
              </a:rPr>
              <a:t>achting na Lipně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62720" y="1978619"/>
            <a:ext cx="20162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koupání na Lipně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78992" y="3795886"/>
            <a:ext cx="20162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>
                <a:solidFill>
                  <a:srgbClr val="002060"/>
                </a:solidFill>
              </a:rPr>
              <a:t>b</a:t>
            </a:r>
            <a:r>
              <a:rPr lang="cs-CZ" sz="1600" dirty="0" smtClean="0">
                <a:solidFill>
                  <a:srgbClr val="002060"/>
                </a:solidFill>
              </a:rPr>
              <a:t>ruslařská dálnice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93987" y="4496414"/>
            <a:ext cx="20162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vodní lyžování</a:t>
            </a: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http://www.lipno4x4.cz/wp-content/uploads/2011/11/brusleni-1-1024x768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039" y="1995105"/>
            <a:ext cx="2383921" cy="1787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68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563638"/>
            <a:ext cx="3672408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ČESKÝ KRUMLOV</a:t>
            </a:r>
            <a:endParaRPr lang="cs-CZ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město na řece Vltavě asi 20 km JZ od Českých Budějovic, necelých 15 tis. obyvatel 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o</a:t>
            </a:r>
            <a:r>
              <a:rPr lang="cs-CZ" dirty="0" smtClean="0">
                <a:solidFill>
                  <a:srgbClr val="002060"/>
                </a:solidFill>
              </a:rPr>
              <a:t>d roku 1992 je historické centrum včetně hradního a zámeckého komplexu památkou na seznamu UNESCO</a:t>
            </a:r>
            <a:endParaRPr lang="cs-CZ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 letní sezóně je atraktivním místem i pro vodní turistiku (množství jezů)</a:t>
            </a:r>
          </a:p>
          <a:p>
            <a:pPr>
              <a:buSzPct val="50000"/>
            </a:pP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http://www.encyklopedie.ckrumlov.cz/img/6530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75115"/>
            <a:ext cx="4392488" cy="3294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067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53898" y="1635646"/>
            <a:ext cx="18362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ČESKÝ KRUMLOV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4515966"/>
            <a:ext cx="12961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h</a:t>
            </a:r>
            <a:r>
              <a:rPr lang="cs-CZ" sz="1600" dirty="0" smtClean="0">
                <a:solidFill>
                  <a:srgbClr val="002060"/>
                </a:solidFill>
              </a:rPr>
              <a:t>rad a zámek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2329" y="1835701"/>
            <a:ext cx="151216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o</a:t>
            </a:r>
            <a:r>
              <a:rPr lang="cs-CZ" sz="1600" dirty="0" smtClean="0">
                <a:solidFill>
                  <a:srgbClr val="002060"/>
                </a:solidFill>
              </a:rPr>
              <a:t>táčivé hlediště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93908" y="4011910"/>
            <a:ext cx="95125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náměstí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64288" y="1839775"/>
            <a:ext cx="149131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jez Jelení lávka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150328" y="4011910"/>
            <a:ext cx="149647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u</a:t>
            </a:r>
            <a:r>
              <a:rPr lang="cs-CZ" sz="1600" dirty="0" smtClean="0">
                <a:solidFill>
                  <a:srgbClr val="002060"/>
                </a:solidFill>
              </a:rPr>
              <a:t>lička v centru</a:t>
            </a: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http://www.nase-pamatky.cz/pic/galerie/27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986" y="2004978"/>
            <a:ext cx="3177422" cy="238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krumlov.info/img/1611b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0913"/>
            <a:ext cx="2253787" cy="159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usiness.ckrumlov.info/img/12031507b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25" y="2283718"/>
            <a:ext cx="2253787" cy="159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Jez u Jelení lávky (Český Krumlov)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0912"/>
            <a:ext cx="2250822" cy="159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apartmankrumlov.cz/files/file/206-cesky-krumlov---siroka-ulic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119" y="2243709"/>
            <a:ext cx="2233382" cy="159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678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KULTURNÍ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83568" y="2283718"/>
            <a:ext cx="3240360" cy="792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HOLAŠOVICE  </a:t>
            </a:r>
          </a:p>
        </p:txBody>
      </p:sp>
      <p:grpSp>
        <p:nvGrpSpPr>
          <p:cNvPr id="14" name="Skupina 13"/>
          <p:cNvGrpSpPr/>
          <p:nvPr/>
        </p:nvGrpSpPr>
        <p:grpSpPr>
          <a:xfrm>
            <a:off x="4571999" y="1833312"/>
            <a:ext cx="4410691" cy="3238952"/>
            <a:chOff x="4571999" y="1833312"/>
            <a:chExt cx="4410691" cy="3238952"/>
          </a:xfrm>
        </p:grpSpPr>
        <p:grpSp>
          <p:nvGrpSpPr>
            <p:cNvPr id="11" name="Skupina 10"/>
            <p:cNvGrpSpPr/>
            <p:nvPr/>
          </p:nvGrpSpPr>
          <p:grpSpPr>
            <a:xfrm>
              <a:off x="4571999" y="1833312"/>
              <a:ext cx="4410691" cy="3238952"/>
              <a:chOff x="4571999" y="1833312"/>
              <a:chExt cx="4410691" cy="3238952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4571999" y="1833312"/>
                <a:ext cx="4410691" cy="3238952"/>
                <a:chOff x="4579699" y="1781437"/>
                <a:chExt cx="4410691" cy="3238952"/>
              </a:xfrm>
            </p:grpSpPr>
            <p:grpSp>
              <p:nvGrpSpPr>
                <p:cNvPr id="7" name="Skupina 6"/>
                <p:cNvGrpSpPr/>
                <p:nvPr/>
              </p:nvGrpSpPr>
              <p:grpSpPr>
                <a:xfrm>
                  <a:off x="4579699" y="1781437"/>
                  <a:ext cx="4410691" cy="3238952"/>
                  <a:chOff x="4579699" y="1781437"/>
                  <a:chExt cx="4410691" cy="3238952"/>
                </a:xfrm>
              </p:grpSpPr>
              <p:pic>
                <p:nvPicPr>
                  <p:cNvPr id="16" name="Picture 2" descr="C:\Users\Dušan\Desktop\vltava 2.png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r="52223" b="71597"/>
                  <a:stretch/>
                </p:blipFill>
                <p:spPr bwMode="auto">
                  <a:xfrm>
                    <a:off x="4579699" y="1781437"/>
                    <a:ext cx="4410691" cy="3238952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5" name="Ovál 4"/>
                  <p:cNvSpPr/>
                  <p:nvPr/>
                </p:nvSpPr>
                <p:spPr>
                  <a:xfrm>
                    <a:off x="6804248" y="2787774"/>
                    <a:ext cx="720080" cy="720080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8" name="Ovál 7"/>
                <p:cNvSpPr/>
                <p:nvPr/>
              </p:nvSpPr>
              <p:spPr>
                <a:xfrm rot="19592199">
                  <a:off x="5773186" y="4186342"/>
                  <a:ext cx="216024" cy="504056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" name="Ovál 9"/>
              <p:cNvSpPr/>
              <p:nvPr/>
            </p:nvSpPr>
            <p:spPr>
              <a:xfrm>
                <a:off x="6260438" y="4113724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5" name="Ovál 14"/>
            <p:cNvSpPr/>
            <p:nvPr/>
          </p:nvSpPr>
          <p:spPr>
            <a:xfrm>
              <a:off x="6084168" y="3579862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493658" y="3199689"/>
            <a:ext cx="1620180" cy="1290556"/>
            <a:chOff x="1493658" y="3199689"/>
            <a:chExt cx="1620180" cy="1290556"/>
          </a:xfrm>
        </p:grpSpPr>
        <p:sp>
          <p:nvSpPr>
            <p:cNvPr id="13" name="Obdélník 12"/>
            <p:cNvSpPr/>
            <p:nvPr/>
          </p:nvSpPr>
          <p:spPr>
            <a:xfrm>
              <a:off x="1493658" y="3199689"/>
              <a:ext cx="1620180" cy="12905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98" name="Picture 2" descr="File:UNESCO logo.sv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3658" y="3249604"/>
              <a:ext cx="1620180" cy="12071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2572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563638"/>
            <a:ext cx="453650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HOLAŠOVICE</a:t>
            </a:r>
            <a:endParaRPr lang="cs-CZ" sz="2000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002060"/>
                </a:solidFill>
              </a:rPr>
              <a:t>m</a:t>
            </a:r>
            <a:r>
              <a:rPr lang="cs-CZ" sz="2000" dirty="0" smtClean="0">
                <a:solidFill>
                  <a:srgbClr val="002060"/>
                </a:solidFill>
              </a:rPr>
              <a:t>alá vesnice (asi 130 obyvatel) přibližně 15 km západně od Českých Budějovic</a:t>
            </a:r>
            <a:endParaRPr lang="cs-CZ" sz="2000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002060"/>
                </a:solidFill>
              </a:rPr>
              <a:t>v</a:t>
            </a:r>
            <a:r>
              <a:rPr lang="cs-CZ" sz="2000" dirty="0" smtClean="0">
                <a:solidFill>
                  <a:srgbClr val="002060"/>
                </a:solidFill>
              </a:rPr>
              <a:t>ýznamná souborem budov lidové architektury ze 70. let 19. století, tzv. selského baroka</a:t>
            </a: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000" dirty="0">
                <a:solidFill>
                  <a:srgbClr val="002060"/>
                </a:solidFill>
              </a:rPr>
              <a:t>o</a:t>
            </a:r>
            <a:r>
              <a:rPr lang="cs-CZ" sz="2000" dirty="0" smtClean="0">
                <a:solidFill>
                  <a:srgbClr val="002060"/>
                </a:solidFill>
              </a:rPr>
              <a:t>d roku 1998 jsou tyto budovy na seznamu kulturního dědictví UNESCO</a:t>
            </a:r>
          </a:p>
          <a:p>
            <a:pPr>
              <a:buSzPct val="50000"/>
            </a:pP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6" name="Picture 2" descr="Soubor:Holašovice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76" y="105476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Holašovice3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7667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Holašovice10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611" y="96723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0041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KULTURNÍ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83568" y="2283718"/>
            <a:ext cx="3240360" cy="792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HLUBOKÁ  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4571999" y="1833312"/>
            <a:ext cx="4410691" cy="3238952"/>
            <a:chOff x="4571999" y="1833312"/>
            <a:chExt cx="4410691" cy="3238952"/>
          </a:xfrm>
        </p:grpSpPr>
        <p:grpSp>
          <p:nvGrpSpPr>
            <p:cNvPr id="14" name="Skupina 13"/>
            <p:cNvGrpSpPr/>
            <p:nvPr/>
          </p:nvGrpSpPr>
          <p:grpSpPr>
            <a:xfrm>
              <a:off x="4571999" y="1833312"/>
              <a:ext cx="4410691" cy="3238952"/>
              <a:chOff x="4571999" y="1833312"/>
              <a:chExt cx="4410691" cy="3238952"/>
            </a:xfrm>
          </p:grpSpPr>
          <p:grpSp>
            <p:nvGrpSpPr>
              <p:cNvPr id="11" name="Skupina 10"/>
              <p:cNvGrpSpPr/>
              <p:nvPr/>
            </p:nvGrpSpPr>
            <p:grpSpPr>
              <a:xfrm>
                <a:off x="4571999" y="1833312"/>
                <a:ext cx="4410691" cy="3238952"/>
                <a:chOff x="4571999" y="1833312"/>
                <a:chExt cx="4410691" cy="3238952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4571999" y="1833312"/>
                  <a:ext cx="4410691" cy="3238952"/>
                  <a:chOff x="4579699" y="1781437"/>
                  <a:chExt cx="4410691" cy="3238952"/>
                </a:xfrm>
              </p:grpSpPr>
              <p:grpSp>
                <p:nvGrpSpPr>
                  <p:cNvPr id="7" name="Skupina 6"/>
                  <p:cNvGrpSpPr/>
                  <p:nvPr/>
                </p:nvGrpSpPr>
                <p:grpSpPr>
                  <a:xfrm>
                    <a:off x="4579699" y="1781437"/>
                    <a:ext cx="4410691" cy="3238952"/>
                    <a:chOff x="4579699" y="1781437"/>
                    <a:chExt cx="4410691" cy="3238952"/>
                  </a:xfrm>
                </p:grpSpPr>
                <p:pic>
                  <p:nvPicPr>
                    <p:cNvPr id="16" name="Picture 2" descr="C:\Users\Dušan\Desktop\vltava 2.png"/>
                    <p:cNvPicPr>
                      <a:picLocks noChangeAspect="1" noChangeArrowheads="1"/>
                    </p:cNvPicPr>
                    <p:nvPr/>
                  </p:nvPicPr>
                  <p:blipFill rotWithShape="1">
                    <a:blip r:embed="rId5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 r="52223" b="71597"/>
                    <a:stretch/>
                  </p:blipFill>
                  <p:spPr bwMode="auto">
                    <a:xfrm>
                      <a:off x="4579699" y="1781437"/>
                      <a:ext cx="4410691" cy="3238952"/>
                    </a:xfrm>
                    <a:prstGeom prst="rect">
                      <a:avLst/>
                    </a:prstGeom>
                    <a:noFill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</p:pic>
                <p:sp>
                  <p:nvSpPr>
                    <p:cNvPr id="5" name="Ovál 4"/>
                    <p:cNvSpPr/>
                    <p:nvPr/>
                  </p:nvSpPr>
                  <p:spPr>
                    <a:xfrm>
                      <a:off x="6804248" y="2787774"/>
                      <a:ext cx="720080" cy="720080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8" name="Ovál 7"/>
                  <p:cNvSpPr/>
                  <p:nvPr/>
                </p:nvSpPr>
                <p:spPr>
                  <a:xfrm rot="19592199">
                    <a:off x="5773186" y="4186342"/>
                    <a:ext cx="216024" cy="504056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0" name="Ovál 9"/>
                <p:cNvSpPr/>
                <p:nvPr/>
              </p:nvSpPr>
              <p:spPr>
                <a:xfrm>
                  <a:off x="6260438" y="4113724"/>
                  <a:ext cx="223523" cy="223523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5" name="Ovál 14"/>
              <p:cNvSpPr/>
              <p:nvPr/>
            </p:nvSpPr>
            <p:spPr>
              <a:xfrm>
                <a:off x="6084168" y="3579862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Ovál 16"/>
            <p:cNvSpPr/>
            <p:nvPr/>
          </p:nvSpPr>
          <p:spPr>
            <a:xfrm>
              <a:off x="6553821" y="3315409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http://magickasvatba.cz/uploads/images/Gallery/Obrady/Hluboká/62864000hluboka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12" y="3054724"/>
            <a:ext cx="2448272" cy="1836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560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563638"/>
            <a:ext cx="4536504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HLUBOKÁ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2060"/>
                </a:solidFill>
              </a:rPr>
              <a:t>jeden z nejnavštěvovanějších zámků v České republice, celoročně přístupný </a:t>
            </a:r>
            <a:endParaRPr lang="cs-CZ" sz="2400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ůvodně tvrz ze 13. století, v 19. století přestavěna v romantickém stylu (tudorovská gotika)</a:t>
            </a:r>
          </a:p>
          <a:p>
            <a:pPr marL="457200" indent="-457200">
              <a:buSzPct val="50000"/>
              <a:buFont typeface="Wingdings" pitchFamily="2" charset="2"/>
              <a:buChar char="q"/>
            </a:pPr>
            <a:endParaRPr lang="cs-CZ" sz="2000" dirty="0" smtClean="0">
              <a:solidFill>
                <a:srgbClr val="002060"/>
              </a:solidFill>
            </a:endParaRPr>
          </a:p>
          <a:p>
            <a:pPr>
              <a:buSzPct val="50000"/>
            </a:pP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4098" name="Picture 2" descr="http://www.bellevuehotelkrumlov.cz/img/stranky/49/1261316756_obr3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908" y="1779662"/>
            <a:ext cx="3812539" cy="285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838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9" y="4685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72231" y="1798257"/>
            <a:ext cx="302433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HLUBOKÁ - INTERIÉRY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SzPct val="50000"/>
            </a:pP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5122" name="Picture 2" descr="Zámek Hluboká - lovecká jídeln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11" y="231496"/>
            <a:ext cx="2421035" cy="181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sechtl-vosecek.ucw.cz/cml/nikon/nfilm1166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92" y="2728238"/>
            <a:ext cx="2448272" cy="181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8" descr="data:image/jpeg;base64,/9j/4AAQSkZJRgABAQAAAQABAAD/2wCEAAkGBhQSERUUExQVFRUWFxcYFxgYFxoYFxgcFxgXGBcXFxgXHCYfFxwkHRcXHy8gJCcpLCwsFR4xNTAqNSYrLCkBCQoKDgwOGg8PGiwkHyQsKSwsLCwqLCwsLCwsMCwsLCksLCwsLCwsLCwsKSwsLCwsLCwsLCwsLCwsLCwsLCwsLP/AABEIAMIBAwMBIgACEQEDEQH/xAAcAAACAgMBAQAAAAAAAAAAAAAEBQMGAAIHAQj/xABIEAABAgMFBQUEBgcHAwUAAAABAhEAAyEEBRIxQQYiUWFxE4GRobEywdHwFCNCUnLhBzNic4KSshUkNKKzwvE1Y9IlQ1OTo//EABkBAAMBAQEAAAAAAAAAAAAAAAECAwAEBf/EACcRAAICAQMDBAMBAQAAAAAAAAABAhEhAxIxE0FRIjJhcQQzgUMU/9oADAMBAAIRAxEAPwC5We1FVgShqdrhfgGJ9SIgvC4FSUpUpt4fIiur2iKFJkZg4ZpY5UNCXbRJ/wCYtt934DZ7OCxxoUp3H2SkBn6xwYllHa1XIlSiJ5aYETb00Na9H760iVNsTXl0r0rWHJhqRG4gMW5NM6/NeHfG4tya50+acYxgwRsDAX09LjnXRu+tI1N5jhrxD9aQAjEGNnhaq8s2HShr1oGjU3iXyo1cnfxygmGoMbPCX6ephWr8QH5Mx9Y1VaCXrQ6VLdKxqNY6VOAzIiM2xNGq+RGXjkIU9qeJdm4FuDisZn+f5waNYeq8smAzrVyOe6484jVbVHjnRmTTgczApjx41AsnUt3yAOmf9Txrg1z619Y8khz0idSYY1EBeNe2UOETFMaGXAs1Ggtx1EbptyTm4+eUaGXEapUazUHIUDkXjcGFYkl6O/LPygqTOWPaSSOIFe8a90GwUGx4TGiFuHBcRIDBAehUbNEZpA023AeycXIJKvNP5wTUFkRNZrSqWXSeo0PWEtnv9JUErSqWo5YgW8xDN4ydgaLJZbWmYHGeo1Hxj2bLiuInlJBSWIh3Y7eJg4KGY94ggR4ZUZExEewBjl1nsqZj9oDLCmdSlhyGACmJypoBkY8/tBa1AH9SnEJRJBKgpRNWAZ6HuiBBWVBa8JmOT2jVBrhThNCACW1qX5Ey0MAKU5RKMNqoeU7YQkRsIjEbJhxSTFGpmDhGqzEZhbGok7U/Ij36Srj5R7LsK1ZJPfT1idN0K1IEbJsEItZ1ESotaTyiQXOfvDwjVdzH7w84OTYNo2EDixTUZMocAfjEqVcQRyOcYBJijYLjR49eCYkePWiN42CowAixe03EQWuVC9KtRpDaWoKS8BjIEUiNcMGGXGyJAzMAICmzkxMiypGdY3tFpCc/CFk+8ScqRrAMVKA4DygeZbkfeEJ5kwnMxCqMAaTLagOpKkvqDQHj0PPXXiJrFeaJvsmrPhNC3HmOYhAou9Mg56cekDTLclLYlBFXSslsCtFVzToocK6QUAumKILTa0y0lSzhSMychzPAfGIrqvATkA0CslDgRm3KN7xsnaS1JYHIgHIlJBAPhDWYEXeMmaMCwoA+yojd5KRMS6e940sFr7NfYrUFD7CgQxHA8Dy9xEVq+bDMmgTJSAyKTAlkLHtUYHETTjSnfHcVlC1mTNfEXCVYiFAj2SzsoUOnDjCmOgER7LWUkEUIhbs1bFTJAK6qSVIJ44Tn4NDIphxRxLvVBAdwdaRkJmjIxslPRE6YUC+c2whuLk+og+w24THDMoVIdw3EHv8AOMwILj1OcRCZv4W0frVomSIUdEkiRiObAVJ4CGQTLlh6Dmc4W3PK7RBWScOJYw5A4VEAnU9OUDWiY9VZ8T8YXgbkYT79SPZBPWkBrv5RyAHc/rCy0nCHekIrXtEkUS6jyy8Yytgqi1/21M+95D4R6L+XyPUfCKFN2gmHJh5wMq+Jp+16Q2xgOnSNoR9pPePgYmnXhLUzKqcvh88I5fJviYPtP1h1cd9458pCkghS0g6ipaoMamEu6lMCToCfCN0wFfc0olrASskht1JNNTTk8G2eclaQpBCknIjKMY8VMAzIHWJHhbMBBU4cvkfKPJcxqga1FW68s4nuZqGyYMsM1i2h9YUSJ7TezJJcFSCeXtJfVnB6GDxFOTcE9qtyxM7NCAokJPtAZlVSk1YYc+cTSZRSDiIfUh2FNH6Z0eMs9iQqaJzb+HC76a0ieYKK+eMKMArsgORfvgWbd5gyZU/GsQqPy5gUC0Lp1lI0hDe9+S5FFF1fdGff92LTOmka+kc92qsMr6YsKUpCSkKJQnESo8iRnXWGiarFt4bSzFnd+rALjD7Q/izHc0LTeUx3K3PEhJPmINTZbLom0zP/AKkf+RiRUqQkFrKqlN6cot3IQIrSEstuwk5NplKBWtM6WakHNKnKThIbQijZDjFnXa5kj9bvIy7QacMY06xTf0fW6VKUoFASSAkzHO8SpxieiQAPKLlaibSOzS6ZVMayGKhmEoBrVvaypR4RrwMvDPbTZZVoqiYyh9pCg/RQ1HIxFZbgTLX2qlYsLq9lsgampyrk0B31c8qSlJlJUmY+7hJJITVRLmjCr9OMB2ifNtEszDMCEykEKDkGaVjQZHJj3tyXjsHbY42QWDZ6GuJRPFy0OmipbKWVUucywUY5eIJrVzQkEmtFecP7defZGqXBG6XACjqjeYBWoD1q1Q0GLtAkqYa0ewNJveSpIUJstjxUkHoQS4PIx7DCWU1N0YRRCVtkGSBn9oqBMYJHYhU6YEpLMEJUSCSzCutGpRoFk2IC2JGOZgCMsZxYahIZwoh9OFY3uGwy1TpqFupSVE4VnEK0euZZg/5QDUOLLYCN5ZdZDHQDXCOXWC+wgKfdxFEndA3QpyE8QGc8GzZtINu+UQljxpRvkO574LWLNeQyxJaX3q9YRTkZw5k0W2mFZ/zj4wstYIyDkqCQHb2lBOffCNDiW8Ubivwq9DFQs9kQsgEzStRZkhJcksBVQ5ReL5s6kiYlSSlScSSP4XfpWKTZZikKSpPtJViGtQXGfQQ0DdhsjYiaVzECRaiuUAZgSiWrC4cOys2q2cL7XcqZfZkiYUzE40uqWCQ6kggpxAVSQQQ4Ijuf6MlLTZVJmy5oX2iphmLQU9t2hKhMD1J4jPLjHJNr7OsWyctUpckTJipiELThOFRLFuZBJ5vFGqAnbo3lfo8tBnGSLMtUxKQtQFolEJCvZClCWySdA7xJduyq5Zlz1SgkJtCJSkma8yWvFktGANk/QiOl/otM4S5qp0ua85QnCcsBOMrSkKDO9CDhLMU8MorO11lni8e1XLmypU6fKSBuqlzOySyFKIVuqO8QGyPWC1gW80Niyqjn5Eg+YhRaUGVOeSgrxAmbLSw/DMrQKNQ32m5PDayJ3B1V/WqBLdfUmQSJisHtH2TXCA5oK558uUSGMlzpU0EgsU+0+6pPEKBy76QvF62MAKNolkEgAOHJyDgB/EQVelmTNw4Ae0IACsJohXtY3DKThfdOZpFKtdrs/wDZ6Ey1ICpa1KUhVVlRxAEA1FOD58oG1MJdbunpnz1TE1TLRgRRnxklaw+YOAJB/ZMOCmAbqnpmyUzpSWxy0sDSiXZPIBz4wNZ9p0m0/R1S1oW5AfDonEHZRzHuggLBY1VaPJFoxpWWyUpP8pUl/KMsw3oiuystR4qWfGZMgMY0mHOAZNqUpCV9lMZSQRQHMPoYYEQosknes5J+zJSA5rujT5yjJCsmmKxICg7FL1zqHii7ZIe1/wAKPfHQRL+pT+Af0iKFteP73/An1XG4HgJLpmFE0EJCy9EkOCTQAjWpy1juf6PrmsxsMpfZy1lSSVKUkKOJzjxEjTJuAEcf2ZuRM+3okr9lUwJVxI1D6OKR9AWC4JEmX2UqUlMtRIUlnBoQXd3cADpFo5yQljBwvZGWPpjUbtSaZbqJhpyi33ja12ZSVNjQCQACMQSqpSXL7rOk5MGLZmsbKWdrwIDMlc2nIJUA0Xi+rtE+RMlZFQoeBBBSfECElyWfIlstsVbBuy1S8RKZiycWFCTRCCKOrMgZavBe0OESOyR7VMKEh1MkE0A6ZxHsXd82TZymaCnfVhScwKP3EuR+cPzSsK0BOjmVkts5c9KnUVlQAPGuQ5R0tcoKDKAI1BDjwMCSZcntioJSJjM7B68QMjzIfSD4SENljT1FOqFi9lrKoubPKc/st6R7DMGMilkznl43Qm0WgsVJmJJ3iHQrCEsORDmvBs4Kum7UWVRFVTF4BibdAWpiANKg+IyiJcpSRNnFxNS1CNxRxCobewkpA5cS0e2cYkomq/WCYsBKaIcLUsAkgkCtSOmcMBFowwqs9s/vBlkDNbbweoStynNsw8MLKlYftFJLsQAGbjnU98aC6Zfbdsxx9S2TO3FqQoUSAHtRwwK/qREFplVR+9lf6iYLJ+sT+FfqiIpzkLGFJSlcgHFV+1UwZLNRnzgVkKAdtZW9OOe8f9NMUG4pIM2U/wD8o9RHRNsrMmWmZLQAEpYuKPjSo5dRxihXAh1Sz/3U+o+MGPIy4PpZvWORfpfQ9tkfux/qTI64RHJ/0vD+92f8A8lr+MUnwS0vcdUswGBP4U+kINvUA2ZPKfJP+cfGHdkT9UjhgQfKE23SP7qOU6S386fjDPgRclWsKfq01f2uH3jwhTtdcK7TLT2ZZacQYlgpK2Cg/wDCD3Q2sqmlA5sFephJIvSYJiHXiClMQwapoEtwz+MRLNj6zIUEJCjiUEgE5AkAOW0rCK1bKWSfMTMVLqpRxAFgpQCnxpGrpLsz6vDC8L07EKK8VSyCACK6ECtKkvmBSFe0FmUZkqbJSpRLYSg0CnDKWNQU0flWBYUrLNJlBIAAAADACgAGQEJpmzL20WnHTPBriCcAY/davUeBiL5l9qJbkKI9kggg8C/H5zED3+s7gchLl21PA/PpGQHgdySxEQXMlpIYM4enMk++F2ztoUZanJISpgSXyFQ/KGlyj6lP4E+kZhRGJ7kpCVkhqhClZimQgSw2lSZSRiB7MJqbOssQA1XieXZlKnpwvurSS34aRtZJCiiYpJLAjEAWBcINRrQGAjGnaAWcZqZOEkIUxKdwnLJxFB2t/wAWnnLH++OiCYRZVJejr/1CWjnO2B/vSP3Y9Vxhoh2yCwL1l/ve+O7iZUDMu9Kir6xwjZL/AKsj96PUR3pIqOp98V0+COr7jh+zAe8p3Izj4qAi3XjekuQnFNVhBUAKElzyFT3RVtmB/wCo2k6PN/1BDLb2zGZZFAJKmUlVATRLvlkGJL8oEvcUfIzvBC5qUmzzcAxAklLlmyKTqCWIpUHg0C3Re6lzDJnJAmJYuKBQxAOxqDAezlrVKschBQVLwkgJBqlyQ1Hcg+/KCb3l9ohFpkglcou1QVIqJiOrOR+cDa1kS7wF2qYSZhAokMAWckag/OUK7ztc2faEWdClIQEhU5SCy94UTi0GT9YZJlJIVOxbqkhRU59kB3bSnPuEC7L2VkKnroueTML/AGUn2EDkEt4xpZ4AsB8m5glIGNVOYT5ANHkNEAEOCPGMhOmvAbRVbYyJiZjDCtpcwaMfYUR1OE8lco8s8sLnkiiJIKEgZFamKz3Bh1JjS+LThRhOHfOHey6cHj25LXiCkUdJclIoSokmooauacYbdmjVg92mJ+jkjGCCkukkFIcOaVb4wVcKVCQjE7kPve0z0d9WaDAmkepVBMiJf6xPRf8At+Ea2sqSiayCQr6OQQ2ctZJcO+RGkR2u0YZ0ofexD+nKCryWpMtGFRS65QJFCxUkEPpAY0QTa0mYibMCRhUUAGoO6kuwIyc58o5rdlrwFOf6wKoODUjqe2MrD2iQVEYUGpJrimg9Mh4Ry2707yeU2AuR4o7iNuJxr/Z1s/kP/jHPP0k34udPkKXZpshk0CxVW8TSg4t3x278o5V+mdP11lPJQ8Fp+MVksEoNbsIsVg2xtJlIa7rQoYEjE7PTMbusA7S7R2mZKCZlimSUGbKdalAgb6WcNrQRdbnU9nk/uZZ/yiFm3n+CXymST/8ArLjNOuRbV8FVu4/VJ7/UwNbbEEgrlpGNO9/5MDQEjp1jLhtOOQk81B61ZauPzSGBYiJtFBMvFa5O4TJmIV1YtUHiClUR2i1qkdnLll0SkJ7Y4cWBIKd7PMgKpVhvaB5LRKNkkqMp1rUtISFVcqZCU0agAz5RFMnGyhKAcRLzJylCq8RZR5ZU0ASBGjFsLdBNrulUyamaiYEp3VEYcTlI3CC+WTjVhE9jmleJE1CakqAcKBAISTy3stYAsU7sZ/YJUOyKSpIOaNcAP3cyODNDOzXelExSwS6tDkASVFuqiTC1Qb8k85ITLUwAASrLoYmuP9Uj92j+kQJes3DImq4IX/SWgnZ2dikyzkTLQ4/hEHsAjtssISqYnEVEOwmKSHApkaQqsl8SRL3xLBZBWDaF6hLOkJLaUcw7vMfUq/D7o55MKRKtCi9exR4BBp3geMaKsDdIu9jSVyJmIlgtWHDMUQQQmZlT73/EUPbT/Ey/3fvXF5uitlPd/pyxFI2w/wATK/dj+pcAeIPcVvm/T0Kly0GbjSyCohOKlMXM+sdf/tK9qE2SzE6NParFxUxynZj/AKrL/eo/2x9Caj8R/wB0UhklqOmcQ2JWo2m0KUACTMcO7HGkkdK5xdnil7ILH0ifzVNPQdolvQxchAlyMAW4qQvEA6cJFM3pkWcGkE3ehQTvAAlSlEcMSipvOCDGsxTNpUDX3fNYa3JKItVkWLuR5EyQFshSqUqlCiCpHqByMM+zDYdGYDTlA14yBKNCrEE4zqAM8NTw9DBZL98ZJwdmvdggk9phG4gfxHxoNc++Mgkx5FOqvBPp/Jze8duUhKh2QUyyhieD1oOUeXVtqcKwmShOFiWVxIFSrrxiu2ewKtMuYpIxELCiycnCzmTyy5QrlWlSMWBQDhjmMiDx5CIWXUDql530pN3LtKSArDu5GpXgFHrWK/sNtTabXaTLmLQUCWpR3UoyKQK/xQitN6TFImWZakqQATRDqOEhQJU/GsL7qtirMvFLWUFW6SkB2cFt4FsoO5A6bs6teUn+92Y5sJ1QXAdCRpDK8EKVJASCo4pZYZ0WCc+QijWDaSUlaVz5yytCpgIKSpwrCEsUgAezw1i2WDbKzqQFIC15iowJ8VkA6c4FWGqDdpFFaJqyjCMKEhyCThUsvTKihHLbJMxKKlFz2jkk8Wzi6bT7YqVIUlICUmm6Ce4qVhbuBjn13TCQTUkkHjGSyFH1IhAKR0Tqdecct/TUlpllP4x4Kl/GHFk/SYopSPoU+iQMT5tqN3WKh+kraI2vsT2EyXgx+05fEZdBujJvOKTaonCLUrOiWzaJFhu6RNWlSgZclISDUkoBzOgAMULaf9LRtEoypcgISSkutWJTpUFBgGAqBqYh2u2lM+75EnsVpEtUv6w+yrChSaU1elYoJzPUwyyTlhj+6dsFyEpRgSUJdkh0mpJzrqeEWzZ7aQWlSwEFOEJNS7v3U/OOZElucWDZK+ZVmmLM5eEKSkChNRU5CBKKoMZOzoNrs+NIGIpZQII5F4ru2lmJKCHqFBXBklLP/MfKCJm2lkIIFoCSRQ4FFubEVitX3tcJqUhK8lEEvhKkqANUilCn5ziLusFo8qzJlzkIxEFiM2zcPw5Q42V7RNoUhRUwSQUl2SdKHLIxWBtKVSykrLA0GItQH3mCNkb2e0oUtaUpZRWVKAc4SB7RrU6RKEXZebW06PeUkLkzEHJSFA96THmxk7FZJB4yk+VD5iIF3pKKVNMlGhpjSXoaZxFsIezkFCylISpYQSpNUFTpLPTWhYxZkENr1W0hZP3TkH05QmslxWWZKGNFoUVJQSyVAOwdiw9Yez7ykISSudLYB2BSSW0AcuYQ2zbaWoNLnSpPNRxr/klpwj+cwEZq0NruljsZmFKkpC1hIVQsAEjXlnFE2vmATZYYfYLtWhmUfhXLpwi0WPbyWULTNxKIYJVLQplgipIdksaZ15RRdobd9ImAoSRgZKsRAIJJYkO7VZ+IbURkhkM9k0E3nLqA608zkOMd6KS4YtU6Z5ueUfOt03iZNt7UBKihSSAVBIOFt3EogCO/y72xqR2aFKSScS6BKXBIDk1LsGAOekPDCJaqycS2LX/fZoLse1PJwpPjn6cY6H2RAD6xQLpkfR7QVqWggLmlbGoCt0hyWooJHdFqt+0yQUBMqYtwfYTkwJq54AnuhZNcses4HAaIpqXHGK3K27klnSsOHFKkOz1AGfOHt0X1LnS8aUlnUN4Nkz68xGT7oDR7bZ5mMCnebCVVy6P5tEyQzcomlWuWSoYciMiDEhlIOSm6wzk2KlQOTGRL9GPLxHxjIUY4XdluVKQsS1FOJnyqz6F6h4XOAci+lRBty2hUpfaBIUADQtrR8jx/4gO0THJLgOXYUz4RM6ESyWKlFyAQQ4OF3TlzEalLKAIGfdUBo9sgIXRnbUAhinwdj4xqRva5j05xu4UgubKKlKIbProILu+8hLQtJG8RukBNC2uJ6d3eIFU9a6Ajwgaeqo+eMPF4Fkhki1mcqShbFlJSc6gkCpJpTQMIuEi6AgbowvUYVKGvIxULJdJUlKt5RNcKRXlUB4sFzfSUHCZalS6ticFIzYcdaekLqaU36gQ1YXRYpd42gAAT51P+9Mp/mjS1WmbMbtJkxQGTzFlnz+1y8oAtN6plj2VqUSN0JOLWrEBxA676WA5s81KPvEEd7NHPU/LLen4JNqbVNNlKFTJikBSWSZi1ChowUWijrmpBizbS21KkJwqehVSr0HgRzimzzHf+PF7cnBrv1YCxPTEdpRQcCfhAuOD8Ywga0+EU1FSE0syQBLmpcAlgSxPDm2sNrbdiJYSpFolTCVAMGpzNSw6tCq0yXIrERsxdqGIKjplu4NvpTH2RT9lPwrEgLpBoxJAFAdNBEQl/siNOwOgbpGwbIRgeuGnHSN5CRVvn4wLKs5xOS55/PKD5Qp88IV0h43LlGwQPkQZJl0erfjA8g8CJG93fCCVHdHNvifIekK5eB9vkNkKSQ1H5h/Co8/GALYjdYk7r0UlimpNA5pXiYKsFnxLSnnWPNprXimqSCAlKQnqzk6cS0ItR7qKRgstuhVZ7QpRZxzcPFuu39Kltsw7MditCVk7yCkvirVKhnFTs0wzFodgEhqBiRz4nnENrS5NftGnfD7mpCdNOFtDm07QiYsrWgoUXqhQGZfIpGr66xYLTbpE2UhSJxxBk4XahSt1KGdGSzcYpJWkSmrjxeTfIj2yyCUgqBwE0PPWBqepZEjFbjolx37IlIUZ0sqolkhphYCvtq3XKhTkYjuW1pSieXUyJjE4SpxMx6CgYI84qcvdWUg5AhwTXIg0IfOBLNbpiFEJWoAkOHPc9a5nxhI7ew8tJo6BZrTiJ7OYqWwTkClwXIJBFeraw1F7rGZSerD0IjnSp0whzNWchnwFBT0iJMgkucR5kk+pjLVikZ/jybydLO0iRng/mjI5x9GTqB/LGRuug/wDKKrsITMBmJKkB3GhoW1FHaILRKKlKwggOSA7sHoD3R9B2DZmzSay5EtJIIJCQ7EMQ5csRpDKVY0pySkdAB6R0dNnL1EfOMiyKTOCFIUSQncqlRdLhqcxDCVshaizy2cvVSR4h3jsd8XTJlrC0y0pWrMpABUTQOMuNc6QqtBCqpyp6Hjn+UFaa5Yr1ndI5ujZi0FfsABhUrS2XIv5Q3sWxsoEGcvGr7iaJ7zmRXlFhnWtqPXKnH4NEOPVgAWfhy6R0R0YxIz15MkErCGQyBQJAbw5Z+QiKQljUuSTmrLia9Y2mzQ3zX4UiIoILjJzFV8EchSphDMW4cRxBrEiJijR6cNf+Ygs4KqsRTXmXqeMFJlkHOlT1zOekI5VkeMbwUVaQiViYOopfVnBJAfk0Kpi0u5A8IZXsvDLSGzI8pYHz1gQWFRkdoxLMcqMSNXpnHLpyScvtnXqwb2/SIEKA4eEZPIYHn80gdcxZGQ7hGq1Epbed6/LQ05JoXThKLsimry5PG4XXoHP8yYjIPkrPoY1xjXh7xE8Fm2TPG8khz+H3iIO0ppHqFZ/hp/MIFDNm6DU93vieWaePpECfZI0cdcj5RJZxpn5eZhRkySWrfiRJJUOVPQk+kbS0hx+rFeKlHxDiI5ZcFjmcLszk5lunrGoDbHd1TKLmmgSC3Lh5AHvhDZ1Y1KUTkmas9WU3mQIbXqrBZkyxQqZ++vpSE8hGGVM4kJSK1YqxH+mEguZB1HVRNUWQpwkscQcMX8fhGT0CqjqT6xlgm4T3xtPQ5PUnzMF3ZSNbfkGUgkOA4iexKJZJUcIOWY8DDzZVP1uHgkmobVIh1aLZZcRRM7LECxxD3ke+IamvtexRb+hoad+psQBNXamE6cMOR108YWyyyudKd4i6S7ts6xuMzEbi9CQWoeUA2jZSWFYgpaeRYinnEYfkaaw7X2i8oSkrFllIY4gCOfH5ERTbQoKYUHXXLSGsy41fZWnN+DwLabgmgBkpJJCaEVJNBWNGUW+QytIBF4DUl+n5xkSr2Rtr/wCHmeAPoY8jo6USHWkdnlbNTyXXbZv8O774sMiRhSA5UwZ1ZnmW1iRCI3mLSgYlkJAzKiAA9BUx6R5JXNqHCpZ049DXyJiu2xTYvwj3uPnjD7ai/bKtKZaZ8tUzGwQlWImhcOnLq+dIr1pmAgvqztlrp0rAWRWmuRKQTNZgzd79coOVLFXL00rk9elIiepPIB+Igl6HIH8sunxiyxyLLNUDCUAdC7d9My3CJCojv048OhjESiQ+WR+MeYHNWoePD3wbrAnyS2dLlq5dD16xLOSwWMqaZezny4d0eSUh2fSo1PQjrG9pXQsHG9U5avXQaQjvgdVyUO3zOWJ+0beCW3mdzyiCVdM9SCJMtkkbxQVlKm+99knmDBspO4ldHDU/FUw6s+1ZQggAuQ1ch3R5+nJJW/k9LVjbpfBQJl1TEkhi3A08oIs6CEgM1ch6vDS2TTMUVH4RAJXUw3UE2UBWiSogM5zri5GNFWZ2cHvMMez5RoZJJyNPnhA6gdgumXcPsuI0KClnAy4mtR4Q4RZOREbzLJlR43URtgsl2IuaEDry5wQLAGqpu5/fDBEj9kjziXsA1R8+EI5jpUgey3chx7SqjNVPARqixoUFFsISogdwTiNc6uO6ClFhQHxgaYGlBDVJI8Wc+sGLbFkezZfaBKpmEYqckv7J5ZecRzrtBlEpowchzmAaesYp1Aivz0iSWFJQtNSMKiHzZjTu98b6Nl8iqyM9ARSr1c8eUaT5xctxPqYyRLIUHo9WIzEYtDvwr65RqV2XTe2kPdjgStaj9xu/EmF17AKtE1/vq9Ya7Fp35j5Mn1MKrwbtZinBeYun8Rr88IhD90n8IM/1q/JouxJJfAPZemjHOmUD2e0zEE4Zs0VoMRIzaoNIMmKdqUAJ9IAEvfBbXTKLpprJNxp2NzfloCRvoVyUgA0b7rfIi6zZX6sM310seDn3RQZknLuHi0dExvOlJOXalu5C44NVK418nVFvI1TayAwGXIxkRzbWATGQv8KFItW3ltmkg2lScVClDJA0oEBx6wFPWFkmaubMNMRJzIpXEXpChVuTLKt4BWoD6xom+0qIBSTxIDa51IfOPSkpy8nnxnGPgsSb0lSwMEgA0aYtSlB9cOWR61i1pmulwaKSCD1bLyiioCm3SlDZPvEGvhnFruGYTZpeIuSkhznrw6eQh9BJJpEfyHuphcrCD3aNyj1QFVZuPGvs0yrEUoh+mR1amXlGzEg8S/vD9Y7sM4naJFTDxb8OmfiIxRO6S1eHHQ+EeI8m4evJokKk5ValeGWnwg3YtUeyjvJbrT3eBjea+BbDIK/pLDyHjEYXvMCMs2+aViSapkrBOSTnmKV60L9YnLgpHkr9y2QGSSf2R4JEKrTY8KqE+cXjZmx45SwSMLpY8S1eunjC697pwnjHnxTcEz0pv1sqpl6RoQfvAeMNfoTZxDMkJ4E+EIzIAKf2vWPEoPEefwgubZgBR/KNkS08Ce+FsaiBMgnUecSBGFn98ECYODRrMY8fKBZjxVpDU98QqL6+sbKQnmfCMRIByfyjWajSzJ4xILvc4uDgd/WJ5MsA1Bg1LAChg2BgAu00pTjBFqsUvslutWIoIBBD1zAHNmgqZaA0KLVNc1f57oKYKK9Yi60lSiWIAB4ZaxDPlvirUKIbU1hquxJNWbv/ACgSfd/B/GLKm7BuaVUOtjKYyc9wF+9oQqnDtFEjNRPnDvZhOBEwnVSfJ3hBLmJzHtOXfIisQ0/2T/hWT9EP6HJS4U2FsJJchOav2mfoICkDeTXI1HCsHWaz5ngnF/XTygCxl1gni/nF6VYEcn3DZntyx95SPUN6xeJ8766zj9tZ/wAhHvimSEvNSTTfQ38wiwz5310lv+4fIfGOHUWY/wBLw7lhVZ3JzjIhl3qwYxkDeU2nMbpuwzSovhqkmjnVs+hhmvZQiYFJW4dyCltXLNl0aFt0qWF7oLHwJDP5k+MW+y2ts0l+VR3M0e0nGso8OalaaZJYbnT/AO4onRk0bmTw8IbS7OEoQhAZKQphnQ9e6EKravEcG6CXORPhkIPsM+YXdeIc01qaVS1OTaQFBLKQHNvlhsmWMy1B3/JjdCiToOlDpkdYHlEkHw8Mo0wrHIMdK019YqnViyzQcFOkF3yajOKM/Qv4Rqoue/8APvgY2gNTzoDn4R4q0GgGp+R01hqyJaDEZ04VbMdx7oy1HdWNSlQfQUNIHkTWV0+W56xvNJZQ5K7t0t884nOlkrCyy7JyT9DQClvabI4ga4vFx3RBb7ETQ5RtsRa1/RsJdkrKUuBkwLc2JPlB9uTQk/PjHMq2o653uZVrTd40hZMs44ecOrZPbINCpbkvlHPNFIgE2SCWaNjZ08/GC8Adz5R4wiTRRMBMkaJPjEKZG9VyODwzBAjXCkq1HhAsIIJaPukd8TJQPu+cTLQnjGYBzgGISpL+z5/lGLWlsj4x7NUARR43QlJ0Jfn6QwASZODeyT3wCsufZoecNJiQ/sq8RA6ghWQIMG0YFlSQVAEAAkAkk0cs8TXvYkyV4Qy6OWOXLn5ROmzJUKpUpNArhU8dI9tspHaMKghwdaUIJFC1IybsNKhbZF4QocT7or6JRQqocPSLBNlgLIHzSNZViSvMVg6bScvk2txGgWyz0gKDgYpbalmxlnAq/vhbJorL5fnDpd0JH2T4wNNuxWIFGQHGr14x07ovBzXI1sspXaILFsT1p4Pn3Q7kKefLHCWvzKYTWSzYVgqzd8+RhjZ3NoSdAgjz/KOXWinKl4OnRk3Ft+R1hmaJURoQIyMTaKZnwjIXoQL9SRVLJ+qR+D/cqGsj2k9D6R7GR7EeEeHP3E0hPqffBl1HdX098eRkGfDFgFWkUPzrHhP1Q+dY8jIaPtX2B+5mkzI9DGJ9gdB6R7GRlwbuR3cc/nUwbMVuHor+gxkZE5+0pD3BmxKiFrAywgto+I1aHdsUXjIyOZexHbL3MSWs+kAKjIyIS5GRAuNSYyMhJBXJhyiBftD50jIyJ9inckGseDMR7GQDM9tGkMtnJYNpQCARWhDiMjIbsAGvn9evu9BAJSHFNRGRkBhZrb1kLmAFg4FKaQpspedX9r3RkZHV/kvoRckq/wBafnSJrJ7R6x7GRzRH1e30HrFDAWsZGQ5BEKxvJ6n0MMwkJG6GfNqR7GRSPuLafAqtE5QUanxjIyMi9HQf/9k="/>
          <p:cNvSpPr>
            <a:spLocks noChangeAspect="1" noChangeArrowheads="1"/>
          </p:cNvSpPr>
          <p:nvPr/>
        </p:nvSpPr>
        <p:spPr bwMode="auto">
          <a:xfrm>
            <a:off x="63500" y="-1539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CEAAkGBhQSERUUExQVFRUWFxcYFxgYFxoYFxgcFxgXGBcXFxgXHCYfFxwkHRcXHy8gJCcpLCwsFR4xNTAqNSYrLCkBCQoKDgwOGg8PGiwkHyQsKSwsLCwqLCwsLCwsMCwsLCksLCwsLCwsLCwsKSwsLCwsLCwsLCwsLCwsLCwsLCwsLP/AABEIAMIBAwMBIgACEQEDEQH/xAAcAAACAgMBAQAAAAAAAAAAAAAEBQMGAAIHAQj/xABIEAABAgMFBQUEBgcHAwUAAAABAhEAAyEEBRIxQQYiUWFxE4GRobEywdHwFCNCUnLhBzNic4KSshUkNKKzwvE1Y9IlQ1OTo//EABkBAAMBAQEAAAAAAAAAAAAAAAECAwAEBf/EACcRAAICAQMDBAMBAQAAAAAAAAABAhEhAxIxE0FRIjJhcQQzgUMU/9oADAMBAAIRAxEAPwC5We1FVgShqdrhfgGJ9SIgvC4FSUpUpt4fIiur2iKFJkZg4ZpY5UNCXbRJ/wCYtt934DZ7OCxxoUp3H2SkBn6xwYllHa1XIlSiJ5aYETb00Na9H760iVNsTXl0r0rWHJhqRG4gMW5NM6/NeHfG4tya50+acYxgwRsDAX09LjnXRu+tI1N5jhrxD9aQAjEGNnhaq8s2HShr1oGjU3iXyo1cnfxygmGoMbPCX6ephWr8QH5Mx9Y1VaCXrQ6VLdKxqNY6VOAzIiM2xNGq+RGXjkIU9qeJdm4FuDisZn+f5waNYeq8smAzrVyOe6484jVbVHjnRmTTgczApjx41AsnUt3yAOmf9Txrg1z619Y8khz0idSYY1EBeNe2UOETFMaGXAs1Ggtx1EbptyTm4+eUaGXEapUazUHIUDkXjcGFYkl6O/LPygqTOWPaSSOIFe8a90GwUGx4TGiFuHBcRIDBAehUbNEZpA023AeycXIJKvNP5wTUFkRNZrSqWXSeo0PWEtnv9JUErSqWo5YgW8xDN4ydgaLJZbWmYHGeo1Hxj2bLiuInlJBSWIh3Y7eJg4KGY94ggR4ZUZExEewBjl1nsqZj9oDLCmdSlhyGACmJypoBkY8/tBa1AH9SnEJRJBKgpRNWAZ6HuiBBWVBa8JmOT2jVBrhThNCACW1qX5Ey0MAKU5RKMNqoeU7YQkRsIjEbJhxSTFGpmDhGqzEZhbGok7U/Ij36Srj5R7LsK1ZJPfT1idN0K1IEbJsEItZ1ESotaTyiQXOfvDwjVdzH7w84OTYNo2EDixTUZMocAfjEqVcQRyOcYBJijYLjR49eCYkePWiN42CowAixe03EQWuVC9KtRpDaWoKS8BjIEUiNcMGGXGyJAzMAICmzkxMiypGdY3tFpCc/CFk+8ScqRrAMVKA4DygeZbkfeEJ5kwnMxCqMAaTLagOpKkvqDQHj0PPXXiJrFeaJvsmrPhNC3HmOYhAou9Mg56cekDTLclLYlBFXSslsCtFVzToocK6QUAumKILTa0y0lSzhSMychzPAfGIrqvATkA0CslDgRm3KN7xsnaS1JYHIgHIlJBAPhDWYEXeMmaMCwoA+yojd5KRMS6e940sFr7NfYrUFD7CgQxHA8Dy9xEVq+bDMmgTJSAyKTAlkLHtUYHETTjSnfHcVlC1mTNfEXCVYiFAj2SzsoUOnDjCmOgER7LWUkEUIhbs1bFTJAK6qSVIJ44Tn4NDIphxRxLvVBAdwdaRkJmjIxslPRE6YUC+c2whuLk+og+w24THDMoVIdw3EHv8AOMwILj1OcRCZv4W0frVomSIUdEkiRiObAVJ4CGQTLlh6Dmc4W3PK7RBWScOJYw5A4VEAnU9OUDWiY9VZ8T8YXgbkYT79SPZBPWkBrv5RyAHc/rCy0nCHekIrXtEkUS6jyy8Yytgqi1/21M+95D4R6L+XyPUfCKFN2gmHJh5wMq+Jp+16Q2xgOnSNoR9pPePgYmnXhLUzKqcvh88I5fJviYPtP1h1cd9458pCkghS0g6ipaoMamEu6lMCToCfCN0wFfc0olrASskht1JNNTTk8G2eclaQpBCknIjKMY8VMAzIHWJHhbMBBU4cvkfKPJcxqga1FW68s4nuZqGyYMsM1i2h9YUSJ7TezJJcFSCeXtJfVnB6GDxFOTcE9qtyxM7NCAokJPtAZlVSk1YYc+cTSZRSDiIfUh2FNH6Z0eMs9iQqaJzb+HC76a0ieYKK+eMKMArsgORfvgWbd5gyZU/GsQqPy5gUC0Lp1lI0hDe9+S5FFF1fdGff92LTOmka+kc92qsMr6YsKUpCSkKJQnESo8iRnXWGiarFt4bSzFnd+rALjD7Q/izHc0LTeUx3K3PEhJPmINTZbLom0zP/AKkf+RiRUqQkFrKqlN6cot3IQIrSEstuwk5NplKBWtM6WakHNKnKThIbQijZDjFnXa5kj9bvIy7QacMY06xTf0fW6VKUoFASSAkzHO8SpxieiQAPKLlaibSOzS6ZVMayGKhmEoBrVvaypR4RrwMvDPbTZZVoqiYyh9pCg/RQ1HIxFZbgTLX2qlYsLq9lsgampyrk0B31c8qSlJlJUmY+7hJJITVRLmjCr9OMB2ifNtEszDMCEykEKDkGaVjQZHJj3tyXjsHbY42QWDZ6GuJRPFy0OmipbKWVUucywUY5eIJrVzQkEmtFecP7defZGqXBG6XACjqjeYBWoD1q1Q0GLtAkqYa0ewNJveSpIUJstjxUkHoQS4PIx7DCWU1N0YRRCVtkGSBn9oqBMYJHYhU6YEpLMEJUSCSzCutGpRoFk2IC2JGOZgCMsZxYahIZwoh9OFY3uGwy1TpqFupSVE4VnEK0euZZg/5QDUOLLYCN5ZdZDHQDXCOXWC+wgKfdxFEndA3QpyE8QGc8GzZtINu+UQljxpRvkO574LWLNeQyxJaX3q9YRTkZw5k0W2mFZ/zj4wstYIyDkqCQHb2lBOffCNDiW8Ubivwq9DFQs9kQsgEzStRZkhJcksBVQ5ReL5s6kiYlSSlScSSP4XfpWKTZZikKSpPtJViGtQXGfQQ0DdhsjYiaVzECRaiuUAZgSiWrC4cOys2q2cL7XcqZfZkiYUzE40uqWCQ6kggpxAVSQQQ4Ijuf6MlLTZVJmy5oX2iphmLQU9t2hKhMD1J4jPLjHJNr7OsWyctUpckTJipiELThOFRLFuZBJ5vFGqAnbo3lfo8tBnGSLMtUxKQtQFolEJCvZClCWySdA7xJduyq5Zlz1SgkJtCJSkma8yWvFktGANk/QiOl/otM4S5qp0ua85QnCcsBOMrSkKDO9CDhLMU8MorO11lni8e1XLmypU6fKSBuqlzOySyFKIVuqO8QGyPWC1gW80Niyqjn5Eg+YhRaUGVOeSgrxAmbLSw/DMrQKNQ32m5PDayJ3B1V/WqBLdfUmQSJisHtH2TXCA5oK558uUSGMlzpU0EgsU+0+6pPEKBy76QvF62MAKNolkEgAOHJyDgB/EQVelmTNw4Ae0IACsJohXtY3DKThfdOZpFKtdrs/wDZ6Ey1ICpa1KUhVVlRxAEA1FOD58oG1MJdbunpnz1TE1TLRgRRnxklaw+YOAJB/ZMOCmAbqnpmyUzpSWxy0sDSiXZPIBz4wNZ9p0m0/R1S1oW5AfDonEHZRzHuggLBY1VaPJFoxpWWyUpP8pUl/KMsw3oiuystR4qWfGZMgMY0mHOAZNqUpCV9lMZSQRQHMPoYYEQosknes5J+zJSA5rujT5yjJCsmmKxICg7FL1zqHii7ZIe1/wAKPfHQRL+pT+Af0iKFteP73/An1XG4HgJLpmFE0EJCy9EkOCTQAjWpy1juf6PrmsxsMpfZy1lSSVKUkKOJzjxEjTJuAEcf2ZuRM+3okr9lUwJVxI1D6OKR9AWC4JEmX2UqUlMtRIUlnBoQXd3cADpFo5yQljBwvZGWPpjUbtSaZbqJhpyi33ja12ZSVNjQCQACMQSqpSXL7rOk5MGLZmsbKWdrwIDMlc2nIJUA0Xi+rtE+RMlZFQoeBBBSfECElyWfIlstsVbBuy1S8RKZiycWFCTRCCKOrMgZavBe0OESOyR7VMKEh1MkE0A6ZxHsXd82TZymaCnfVhScwKP3EuR+cPzSsK0BOjmVkts5c9KnUVlQAPGuQ5R0tcoKDKAI1BDjwMCSZcntioJSJjM7B68QMjzIfSD4SENljT1FOqFi9lrKoubPKc/st6R7DMGMilkznl43Qm0WgsVJmJJ3iHQrCEsORDmvBs4Kum7UWVRFVTF4BibdAWpiANKg+IyiJcpSRNnFxNS1CNxRxCobewkpA5cS0e2cYkomq/WCYsBKaIcLUsAkgkCtSOmcMBFowwqs9s/vBlkDNbbweoStynNsw8MLKlYftFJLsQAGbjnU98aC6Zfbdsxx9S2TO3FqQoUSAHtRwwK/qREFplVR+9lf6iYLJ+sT+FfqiIpzkLGFJSlcgHFV+1UwZLNRnzgVkKAdtZW9OOe8f9NMUG4pIM2U/wD8o9RHRNsrMmWmZLQAEpYuKPjSo5dRxihXAh1Sz/3U+o+MGPIy4PpZvWORfpfQ9tkfux/qTI64RHJ/0vD+92f8A8lr+MUnwS0vcdUswGBP4U+kINvUA2ZPKfJP+cfGHdkT9UjhgQfKE23SP7qOU6S386fjDPgRclWsKfq01f2uH3jwhTtdcK7TLT2ZZacQYlgpK2Cg/wDCD3Q2sqmlA5sFephJIvSYJiHXiClMQwapoEtwz+MRLNj6zIUEJCjiUEgE5AkAOW0rCK1bKWSfMTMVLqpRxAFgpQCnxpGrpLsz6vDC8L07EKK8VSyCACK6ECtKkvmBSFe0FmUZkqbJSpRLYSg0CnDKWNQU0flWBYUrLNJlBIAAAADACgAGQEJpmzL20WnHTPBriCcAY/davUeBiL5l9qJbkKI9kggg8C/H5zED3+s7gchLl21PA/PpGQHgdySxEQXMlpIYM4enMk++F2ztoUZanJISpgSXyFQ/KGlyj6lP4E+kZhRGJ7kpCVkhqhClZimQgSw2lSZSRiB7MJqbOssQA1XieXZlKnpwvurSS34aRtZJCiiYpJLAjEAWBcINRrQGAjGnaAWcZqZOEkIUxKdwnLJxFB2t/wAWnnLH++OiCYRZVJejr/1CWjnO2B/vSP3Y9Vxhoh2yCwL1l/ve+O7iZUDMu9Kir6xwjZL/AKsj96PUR3pIqOp98V0+COr7jh+zAe8p3Izj4qAi3XjekuQnFNVhBUAKElzyFT3RVtmB/wCo2k6PN/1BDLb2zGZZFAJKmUlVATRLvlkGJL8oEvcUfIzvBC5qUmzzcAxAklLlmyKTqCWIpUHg0C3Re6lzDJnJAmJYuKBQxAOxqDAezlrVKschBQVLwkgJBqlyQ1Hcg+/KCb3l9ohFpkglcou1QVIqJiOrOR+cDa1kS7wF2qYSZhAokMAWckag/OUK7ztc2faEWdClIQEhU5SCy94UTi0GT9YZJlJIVOxbqkhRU59kB3bSnPuEC7L2VkKnroueTML/AGUn2EDkEt4xpZ4AsB8m5glIGNVOYT5ANHkNEAEOCPGMhOmvAbRVbYyJiZjDCtpcwaMfYUR1OE8lco8s8sLnkiiJIKEgZFamKz3Bh1JjS+LThRhOHfOHey6cHj25LXiCkUdJclIoSokmooauacYbdmjVg92mJ+jkjGCCkukkFIcOaVb4wVcKVCQjE7kPve0z0d9WaDAmkepVBMiJf6xPRf8At+Ea2sqSiayCQr6OQQ2ctZJcO+RGkR2u0YZ0ofexD+nKCryWpMtGFRS65QJFCxUkEPpAY0QTa0mYibMCRhUUAGoO6kuwIyc58o5rdlrwFOf6wKoODUjqe2MrD2iQVEYUGpJrimg9Mh4Ry2707yeU2AuR4o7iNuJxr/Z1s/kP/jHPP0k34udPkKXZpshk0CxVW8TSg4t3x278o5V+mdP11lPJQ8Fp+MVksEoNbsIsVg2xtJlIa7rQoYEjE7PTMbusA7S7R2mZKCZlimSUGbKdalAgb6WcNrQRdbnU9nk/uZZ/yiFm3n+CXymST/8ArLjNOuRbV8FVu4/VJ7/UwNbbEEgrlpGNO9/5MDQEjp1jLhtOOQk81B61ZauPzSGBYiJtFBMvFa5O4TJmIV1YtUHiClUR2i1qkdnLll0SkJ7Y4cWBIKd7PMgKpVhvaB5LRKNkkqMp1rUtISFVcqZCU0agAz5RFMnGyhKAcRLzJylCq8RZR5ZU0ASBGjFsLdBNrulUyamaiYEp3VEYcTlI3CC+WTjVhE9jmleJE1CakqAcKBAISTy3stYAsU7sZ/YJUOyKSpIOaNcAP3cyODNDOzXelExSwS6tDkASVFuqiTC1Qb8k85ITLUwAASrLoYmuP9Uj92j+kQJes3DImq4IX/SWgnZ2dikyzkTLQ4/hEHsAjtssISqYnEVEOwmKSHApkaQqsl8SRL3xLBZBWDaF6hLOkJLaUcw7vMfUq/D7o55MKRKtCi9exR4BBp3geMaKsDdIu9jSVyJmIlgtWHDMUQQQmZlT73/EUPbT/Ey/3fvXF5uitlPd/pyxFI2w/wATK/dj+pcAeIPcVvm/T0Kly0GbjSyCohOKlMXM+sdf/tK9qE2SzE6NParFxUxynZj/AKrL/eo/2x9Caj8R/wB0UhklqOmcQ2JWo2m0KUACTMcO7HGkkdK5xdnil7ILH0ifzVNPQdolvQxchAlyMAW4qQvEA6cJFM3pkWcGkE3ehQTvAAlSlEcMSipvOCDGsxTNpUDX3fNYa3JKItVkWLuR5EyQFshSqUqlCiCpHqByMM+zDYdGYDTlA14yBKNCrEE4zqAM8NTw9DBZL98ZJwdmvdggk9phG4gfxHxoNc++Mgkx5FOqvBPp/Jze8duUhKh2QUyyhieD1oOUeXVtqcKwmShOFiWVxIFSrrxiu2ewKtMuYpIxELCiycnCzmTyy5QrlWlSMWBQDhjmMiDx5CIWXUDql530pN3LtKSArDu5GpXgFHrWK/sNtTabXaTLmLQUCWpR3UoyKQK/xQitN6TFImWZakqQATRDqOEhQJU/GsL7qtirMvFLWUFW6SkB2cFt4FsoO5A6bs6teUn+92Y5sJ1QXAdCRpDK8EKVJASCo4pZYZ0WCc+QijWDaSUlaVz5yytCpgIKSpwrCEsUgAezw1i2WDbKzqQFIC15iowJ8VkA6c4FWGqDdpFFaJqyjCMKEhyCThUsvTKihHLbJMxKKlFz2jkk8Wzi6bT7YqVIUlICUmm6Ce4qVhbuBjn13TCQTUkkHjGSyFH1IhAKR0Tqdecct/TUlpllP4x4Kl/GHFk/SYopSPoU+iQMT5tqN3WKh+kraI2vsT2EyXgx+05fEZdBujJvOKTaonCLUrOiWzaJFhu6RNWlSgZclISDUkoBzOgAMULaf9LRtEoypcgISSkutWJTpUFBgGAqBqYh2u2lM+75EnsVpEtUv6w+yrChSaU1elYoJzPUwyyTlhj+6dsFyEpRgSUJdkh0mpJzrqeEWzZ7aQWlSwEFOEJNS7v3U/OOZElucWDZK+ZVmmLM5eEKSkChNRU5CBKKoMZOzoNrs+NIGIpZQII5F4ru2lmJKCHqFBXBklLP/MfKCJm2lkIIFoCSRQ4FFubEVitX3tcJqUhK8lEEvhKkqANUilCn5ziLusFo8qzJlzkIxEFiM2zcPw5Q42V7RNoUhRUwSQUl2SdKHLIxWBtKVSykrLA0GItQH3mCNkb2e0oUtaUpZRWVKAc4SB7RrU6RKEXZebW06PeUkLkzEHJSFA96THmxk7FZJB4yk+VD5iIF3pKKVNMlGhpjSXoaZxFsIezkFCylISpYQSpNUFTpLPTWhYxZkENr1W0hZP3TkH05QmslxWWZKGNFoUVJQSyVAOwdiw9Yez7ykISSudLYB2BSSW0AcuYQ2zbaWoNLnSpPNRxr/klpwj+cwEZq0NruljsZmFKkpC1hIVQsAEjXlnFE2vmATZYYfYLtWhmUfhXLpwi0WPbyWULTNxKIYJVLQplgipIdksaZ15RRdobd9ImAoSRgZKsRAIJJYkO7VZ+IbURkhkM9k0E3nLqA608zkOMd6KS4YtU6Z5ueUfOt03iZNt7UBKihSSAVBIOFt3EogCO/y72xqR2aFKSScS6BKXBIDk1LsGAOekPDCJaqycS2LX/fZoLse1PJwpPjn6cY6H2RAD6xQLpkfR7QVqWggLmlbGoCt0hyWooJHdFqt+0yQUBMqYtwfYTkwJq54AnuhZNcses4HAaIpqXHGK3K27klnSsOHFKkOz1AGfOHt0X1LnS8aUlnUN4Nkz68xGT7oDR7bZ5mMCnebCVVy6P5tEyQzcomlWuWSoYciMiDEhlIOSm6wzk2KlQOTGRL9GPLxHxjIUY4XdluVKQsS1FOJnyqz6F6h4XOAci+lRBty2hUpfaBIUADQtrR8jx/4gO0THJLgOXYUz4RM6ESyWKlFyAQQ4OF3TlzEalLKAIGfdUBo9sgIXRnbUAhinwdj4xqRva5j05xu4UgubKKlKIbProILu+8hLQtJG8RukBNC2uJ6d3eIFU9a6Ajwgaeqo+eMPF4Fkhki1mcqShbFlJSc6gkCpJpTQMIuEi6AgbowvUYVKGvIxULJdJUlKt5RNcKRXlUB4sFzfSUHCZalS6ticFIzYcdaekLqaU36gQ1YXRYpd42gAAT51P+9Mp/mjS1WmbMbtJkxQGTzFlnz+1y8oAtN6plj2VqUSN0JOLWrEBxA676WA5s81KPvEEd7NHPU/LLen4JNqbVNNlKFTJikBSWSZi1ChowUWijrmpBizbS21KkJwqehVSr0HgRzimzzHf+PF7cnBrv1YCxPTEdpRQcCfhAuOD8Ywga0+EU1FSE0syQBLmpcAlgSxPDm2sNrbdiJYSpFolTCVAMGpzNSw6tCq0yXIrERsxdqGIKjplu4NvpTH2RT9lPwrEgLpBoxJAFAdNBEQl/siNOwOgbpGwbIRgeuGnHSN5CRVvn4wLKs5xOS55/PKD5Qp88IV0h43LlGwQPkQZJl0erfjA8g8CJG93fCCVHdHNvifIekK5eB9vkNkKSQ1H5h/Co8/GALYjdYk7r0UlimpNA5pXiYKsFnxLSnnWPNprXimqSCAlKQnqzk6cS0ItR7qKRgstuhVZ7QpRZxzcPFuu39Kltsw7MditCVk7yCkvirVKhnFTs0wzFodgEhqBiRz4nnENrS5NftGnfD7mpCdNOFtDm07QiYsrWgoUXqhQGZfIpGr66xYLTbpE2UhSJxxBk4XahSt1KGdGSzcYpJWkSmrjxeTfIj2yyCUgqBwE0PPWBqepZEjFbjolx37IlIUZ0sqolkhphYCvtq3XKhTkYjuW1pSieXUyJjE4SpxMx6CgYI84qcvdWUg5AhwTXIg0IfOBLNbpiFEJWoAkOHPc9a5nxhI7ew8tJo6BZrTiJ7OYqWwTkClwXIJBFeraw1F7rGZSerD0IjnSp0whzNWchnwFBT0iJMgkucR5kk+pjLVikZ/jybydLO0iRng/mjI5x9GTqB/LGRuug/wDKKrsITMBmJKkB3GhoW1FHaILRKKlKwggOSA7sHoD3R9B2DZmzSay5EtJIIJCQ7EMQ5csRpDKVY0pySkdAB6R0dNnL1EfOMiyKTOCFIUSQncqlRdLhqcxDCVshaizy2cvVSR4h3jsd8XTJlrC0y0pWrMpABUTQOMuNc6QqtBCqpyp6Hjn+UFaa5Yr1ndI5ujZi0FfsABhUrS2XIv5Q3sWxsoEGcvGr7iaJ7zmRXlFhnWtqPXKnH4NEOPVgAWfhy6R0R0YxIz15MkErCGQyBQJAbw5Z+QiKQljUuSTmrLia9Y2mzQ3zX4UiIoILjJzFV8EchSphDMW4cRxBrEiJijR6cNf+Ygs4KqsRTXmXqeMFJlkHOlT1zOekI5VkeMbwUVaQiViYOopfVnBJAfk0Kpi0u5A8IZXsvDLSGzI8pYHz1gQWFRkdoxLMcqMSNXpnHLpyScvtnXqwb2/SIEKA4eEZPIYHn80gdcxZGQ7hGq1Epbed6/LQ05JoXThKLsimry5PG4XXoHP8yYjIPkrPoY1xjXh7xE8Fm2TPG8khz+H3iIO0ppHqFZ/hp/MIFDNm6DU93vieWaePpECfZI0cdcj5RJZxpn5eZhRkySWrfiRJJUOVPQk+kbS0hx+rFeKlHxDiI5ZcFjmcLszk5lunrGoDbHd1TKLmmgSC3Lh5AHvhDZ1Y1KUTkmas9WU3mQIbXqrBZkyxQqZ++vpSE8hGGVM4kJSK1YqxH+mEguZB1HVRNUWQpwkscQcMX8fhGT0CqjqT6xlgm4T3xtPQ5PUnzMF3ZSNbfkGUgkOA4iexKJZJUcIOWY8DDzZVP1uHgkmobVIh1aLZZcRRM7LECxxD3ke+IamvtexRb+hoad+psQBNXamE6cMOR108YWyyyudKd4i6S7ts6xuMzEbi9CQWoeUA2jZSWFYgpaeRYinnEYfkaaw7X2i8oSkrFllIY4gCOfH5ERTbQoKYUHXXLSGsy41fZWnN+DwLabgmgBkpJJCaEVJNBWNGUW+QytIBF4DUl+n5xkSr2Rtr/wCHmeAPoY8jo6USHWkdnlbNTyXXbZv8O774sMiRhSA5UwZ1ZnmW1iRCI3mLSgYlkJAzKiAA9BUx6R5JXNqHCpZ049DXyJiu2xTYvwj3uPnjD7ai/bKtKZaZ8tUzGwQlWImhcOnLq+dIr1pmAgvqztlrp0rAWRWmuRKQTNZgzd79coOVLFXL00rk9elIiepPIB+Igl6HIH8sunxiyxyLLNUDCUAdC7d9My3CJCojv048OhjESiQ+WR+MeYHNWoePD3wbrAnyS2dLlq5dD16xLOSwWMqaZezny4d0eSUh2fSo1PQjrG9pXQsHG9U5avXQaQjvgdVyUO3zOWJ+0beCW3mdzyiCVdM9SCJMtkkbxQVlKm+99knmDBspO4ldHDU/FUw6s+1ZQggAuQ1ch3R5+nJJW/k9LVjbpfBQJl1TEkhi3A08oIs6CEgM1ch6vDS2TTMUVH4RAJXUw3UE2UBWiSogM5zri5GNFWZ2cHvMMez5RoZJJyNPnhA6gdgumXcPsuI0KClnAy4mtR4Q4RZOREbzLJlR43URtgsl2IuaEDry5wQLAGqpu5/fDBEj9kjziXsA1R8+EI5jpUgey3chx7SqjNVPARqixoUFFsISogdwTiNc6uO6ClFhQHxgaYGlBDVJI8Wc+sGLbFkezZfaBKpmEYqckv7J5ZecRzrtBlEpowchzmAaesYp1Aivz0iSWFJQtNSMKiHzZjTu98b6Nl8iqyM9ARSr1c8eUaT5xctxPqYyRLIUHo9WIzEYtDvwr65RqV2XTe2kPdjgStaj9xu/EmF17AKtE1/vq9Ya7Fp35j5Mn1MKrwbtZinBeYun8Rr88IhD90n8IM/1q/JouxJJfAPZemjHOmUD2e0zEE4Zs0VoMRIzaoNIMmKdqUAJ9IAEvfBbXTKLpprJNxp2NzfloCRvoVyUgA0b7rfIi6zZX6sM310seDn3RQZknLuHi0dExvOlJOXalu5C44NVK418nVFvI1TayAwGXIxkRzbWATGQv8KFItW3ltmkg2lScVClDJA0oEBx6wFPWFkmaubMNMRJzIpXEXpChVuTLKt4BWoD6xom+0qIBSTxIDa51IfOPSkpy8nnxnGPgsSb0lSwMEgA0aYtSlB9cOWR61i1pmulwaKSCD1bLyiioCm3SlDZPvEGvhnFruGYTZpeIuSkhznrw6eQh9BJJpEfyHuphcrCD3aNyj1QFVZuPGvs0yrEUoh+mR1amXlGzEg8S/vD9Y7sM4naJFTDxb8OmfiIxRO6S1eHHQ+EeI8m4evJokKk5ValeGWnwg3YtUeyjvJbrT3eBjea+BbDIK/pLDyHjEYXvMCMs2+aViSapkrBOSTnmKV60L9YnLgpHkr9y2QGSSf2R4JEKrTY8KqE+cXjZmx45SwSMLpY8S1eunjC697pwnjHnxTcEz0pv1sqpl6RoQfvAeMNfoTZxDMkJ4E+EIzIAKf2vWPEoPEefwgubZgBR/KNkS08Ce+FsaiBMgnUecSBGFn98ECYODRrMY8fKBZjxVpDU98QqL6+sbKQnmfCMRIByfyjWajSzJ4xILvc4uDgd/WJ5MsA1Bg1LAChg2BgAu00pTjBFqsUvslutWIoIBBD1zAHNmgqZaA0KLVNc1f57oKYKK9Yi60lSiWIAB4ZaxDPlvirUKIbU1hquxJNWbv/ACgSfd/B/GLKm7BuaVUOtjKYyc9wF+9oQqnDtFEjNRPnDvZhOBEwnVSfJ3hBLmJzHtOXfIisQ0/2T/hWT9EP6HJS4U2FsJJchOav2mfoICkDeTXI1HCsHWaz5ngnF/XTygCxl1gni/nF6VYEcn3DZntyx95SPUN6xeJ8766zj9tZ/wAhHvimSEvNSTTfQ38wiwz5310lv+4fIfGOHUWY/wBLw7lhVZ3JzjIhl3qwYxkDeU2nMbpuwzSovhqkmjnVs+hhmvZQiYFJW4dyCltXLNl0aFt0qWF7oLHwJDP5k+MW+y2ts0l+VR3M0e0nGso8OalaaZJYbnT/AO4onRk0bmTw8IbS7OEoQhAZKQphnQ9e6EKravEcG6CXORPhkIPsM+YXdeIc01qaVS1OTaQFBLKQHNvlhsmWMy1B3/JjdCiToOlDpkdYHlEkHw8Mo0wrHIMdK019YqnViyzQcFOkF3yajOKM/Qv4Rqoue/8APvgY2gNTzoDn4R4q0GgGp+R01hqyJaDEZ04VbMdx7oy1HdWNSlQfQUNIHkTWV0+W56xvNJZQ5K7t0t884nOlkrCyy7JyT9DQClvabI4ga4vFx3RBb7ETQ5RtsRa1/RsJdkrKUuBkwLc2JPlB9uTQk/PjHMq2o653uZVrTd40hZMs44ecOrZPbINCpbkvlHPNFIgE2SCWaNjZ08/GC8Adz5R4wiTRRMBMkaJPjEKZG9VyODwzBAjXCkq1HhAsIIJaPukd8TJQPu+cTLQnjGYBzgGISpL+z5/lGLWlsj4x7NUARR43QlJ0Jfn6QwASZODeyT3wCsufZoecNJiQ/sq8RA6ghWQIMG0YFlSQVAEAAkAkk0cs8TXvYkyV4Qy6OWOXLn5ROmzJUKpUpNArhU8dI9tspHaMKghwdaUIJFC1IybsNKhbZF4QocT7or6JRQqocPSLBNlgLIHzSNZViSvMVg6bScvk2txGgWyz0gKDgYpbalmxlnAq/vhbJorL5fnDpd0JH2T4wNNuxWIFGQHGr14x07ovBzXI1sspXaILFsT1p4Pn3Q7kKefLHCWvzKYTWSzYVgqzd8+RhjZ3NoSdAgjz/KOXWinKl4OnRk3Ft+R1hmaJURoQIyMTaKZnwjIXoQL9SRVLJ+qR+D/cqGsj2k9D6R7GR7EeEeHP3E0hPqffBl1HdX098eRkGfDFgFWkUPzrHhP1Q+dY8jIaPtX2B+5mkzI9DGJ9gdB6R7GRlwbuR3cc/nUwbMVuHor+gxkZE5+0pD3BmxKiFrAywgto+I1aHdsUXjIyOZexHbL3MSWs+kAKjIyIS5GRAuNSYyMhJBXJhyiBftD50jIyJ9inckGseDMR7GQDM9tGkMtnJYNpQCARWhDiMjIbsAGvn9evu9BAJSHFNRGRkBhZrb1kLmAFg4FKaQpspedX9r3RkZHV/kvoRckq/wBafnSJrJ7R6x7GRzRH1e30HrFDAWsZGQ5BEKxvJ6n0MMwkJG6GfNqR7GRSPuLafAqtE5QUanxjIyMi9HQf/9k="/>
          <p:cNvSpPr>
            <a:spLocks noChangeAspect="1" noChangeArrowheads="1"/>
          </p:cNvSpPr>
          <p:nvPr/>
        </p:nvSpPr>
        <p:spPr bwMode="auto">
          <a:xfrm>
            <a:off x="215900" y="-158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data:image/jpeg;base64,/9j/4AAQSkZJRgABAQAAAQABAAD/2wCEAAkGBhQSERUUExQVFRUWFxcYFxgYFxoYFxgcFxgXGBcXFxgXHCYfFxwkHRcXHy8gJCcpLCwsFR4xNTAqNSYrLCkBCQoKDgwOGg8PGiwkHyQsKSwsLCwqLCwsLCwsMCwsLCksLCwsLCwsLCwsKSwsLCwsLCwsLCwsLCwsLCwsLCwsLP/AABEIAMIBAwMBIgACEQEDEQH/xAAcAAACAgMBAQAAAAAAAAAAAAAEBQMGAAIHAQj/xABIEAABAgMFBQUEBgcHAwUAAAABAhEAAyEEBRIxQQYiUWFxE4GRobEywdHwFCNCUnLhBzNic4KSshUkNKKzwvE1Y9IlQ1OTo//EABkBAAMBAQEAAAAAAAAAAAAAAAECAwAEBf/EACcRAAICAQMDBAMBAQAAAAAAAAABAhEhAxIxE0FRIjJhcQQzgUMU/9oADAMBAAIRAxEAPwC5We1FVgShqdrhfgGJ9SIgvC4FSUpUpt4fIiur2iKFJkZg4ZpY5UNCXbRJ/wCYtt934DZ7OCxxoUp3H2SkBn6xwYllHa1XIlSiJ5aYETb00Na9H760iVNsTXl0r0rWHJhqRG4gMW5NM6/NeHfG4tya50+acYxgwRsDAX09LjnXRu+tI1N5jhrxD9aQAjEGNnhaq8s2HShr1oGjU3iXyo1cnfxygmGoMbPCX6ephWr8QH5Mx9Y1VaCXrQ6VLdKxqNY6VOAzIiM2xNGq+RGXjkIU9qeJdm4FuDisZn+f5waNYeq8smAzrVyOe6484jVbVHjnRmTTgczApjx41AsnUt3yAOmf9Txrg1z619Y8khz0idSYY1EBeNe2UOETFMaGXAs1Ggtx1EbptyTm4+eUaGXEapUazUHIUDkXjcGFYkl6O/LPygqTOWPaSSOIFe8a90GwUGx4TGiFuHBcRIDBAehUbNEZpA023AeycXIJKvNP5wTUFkRNZrSqWXSeo0PWEtnv9JUErSqWo5YgW8xDN4ydgaLJZbWmYHGeo1Hxj2bLiuInlJBSWIh3Y7eJg4KGY94ggR4ZUZExEewBjl1nsqZj9oDLCmdSlhyGACmJypoBkY8/tBa1AH9SnEJRJBKgpRNWAZ6HuiBBWVBa8JmOT2jVBrhThNCACW1qX5Ey0MAKU5RKMNqoeU7YQkRsIjEbJhxSTFGpmDhGqzEZhbGok7U/Ij36Srj5R7LsK1ZJPfT1idN0K1IEbJsEItZ1ESotaTyiQXOfvDwjVdzH7w84OTYNo2EDixTUZMocAfjEqVcQRyOcYBJijYLjR49eCYkePWiN42CowAixe03EQWuVC9KtRpDaWoKS8BjIEUiNcMGGXGyJAzMAICmzkxMiypGdY3tFpCc/CFk+8ScqRrAMVKA4DygeZbkfeEJ5kwnMxCqMAaTLagOpKkvqDQHj0PPXXiJrFeaJvsmrPhNC3HmOYhAou9Mg56cekDTLclLYlBFXSslsCtFVzToocK6QUAumKILTa0y0lSzhSMychzPAfGIrqvATkA0CslDgRm3KN7xsnaS1JYHIgHIlJBAPhDWYEXeMmaMCwoA+yojd5KRMS6e940sFr7NfYrUFD7CgQxHA8Dy9xEVq+bDMmgTJSAyKTAlkLHtUYHETTjSnfHcVlC1mTNfEXCVYiFAj2SzsoUOnDjCmOgER7LWUkEUIhbs1bFTJAK6qSVIJ44Tn4NDIphxRxLvVBAdwdaRkJmjIxslPRE6YUC+c2whuLk+og+w24THDMoVIdw3EHv8AOMwILj1OcRCZv4W0frVomSIUdEkiRiObAVJ4CGQTLlh6Dmc4W3PK7RBWScOJYw5A4VEAnU9OUDWiY9VZ8T8YXgbkYT79SPZBPWkBrv5RyAHc/rCy0nCHekIrXtEkUS6jyy8Yytgqi1/21M+95D4R6L+XyPUfCKFN2gmHJh5wMq+Jp+16Q2xgOnSNoR9pPePgYmnXhLUzKqcvh88I5fJviYPtP1h1cd9458pCkghS0g6ipaoMamEu6lMCToCfCN0wFfc0olrASskht1JNNTTk8G2eclaQpBCknIjKMY8VMAzIHWJHhbMBBU4cvkfKPJcxqga1FW68s4nuZqGyYMsM1i2h9YUSJ7TezJJcFSCeXtJfVnB6GDxFOTcE9qtyxM7NCAokJPtAZlVSk1YYc+cTSZRSDiIfUh2FNH6Z0eMs9iQqaJzb+HC76a0ieYKK+eMKMArsgORfvgWbd5gyZU/GsQqPy5gUC0Lp1lI0hDe9+S5FFF1fdGff92LTOmka+kc92qsMr6YsKUpCSkKJQnESo8iRnXWGiarFt4bSzFnd+rALjD7Q/izHc0LTeUx3K3PEhJPmINTZbLom0zP/AKkf+RiRUqQkFrKqlN6cot3IQIrSEstuwk5NplKBWtM6WakHNKnKThIbQijZDjFnXa5kj9bvIy7QacMY06xTf0fW6VKUoFASSAkzHO8SpxieiQAPKLlaibSOzS6ZVMayGKhmEoBrVvaypR4RrwMvDPbTZZVoqiYyh9pCg/RQ1HIxFZbgTLX2qlYsLq9lsgampyrk0B31c8qSlJlJUmY+7hJJITVRLmjCr9OMB2ifNtEszDMCEykEKDkGaVjQZHJj3tyXjsHbY42QWDZ6GuJRPFy0OmipbKWVUucywUY5eIJrVzQkEmtFecP7defZGqXBG6XACjqjeYBWoD1q1Q0GLtAkqYa0ewNJveSpIUJstjxUkHoQS4PIx7DCWU1N0YRRCVtkGSBn9oqBMYJHYhU6YEpLMEJUSCSzCutGpRoFk2IC2JGOZgCMsZxYahIZwoh9OFY3uGwy1TpqFupSVE4VnEK0euZZg/5QDUOLLYCN5ZdZDHQDXCOXWC+wgKfdxFEndA3QpyE8QGc8GzZtINu+UQljxpRvkO574LWLNeQyxJaX3q9YRTkZw5k0W2mFZ/zj4wstYIyDkqCQHb2lBOffCNDiW8Ubivwq9DFQs9kQsgEzStRZkhJcksBVQ5ReL5s6kiYlSSlScSSP4XfpWKTZZikKSpPtJViGtQXGfQQ0DdhsjYiaVzECRaiuUAZgSiWrC4cOys2q2cL7XcqZfZkiYUzE40uqWCQ6kggpxAVSQQQ4Ijuf6MlLTZVJmy5oX2iphmLQU9t2hKhMD1J4jPLjHJNr7OsWyctUpckTJipiELThOFRLFuZBJ5vFGqAnbo3lfo8tBnGSLMtUxKQtQFolEJCvZClCWySdA7xJduyq5Zlz1SgkJtCJSkma8yWvFktGANk/QiOl/otM4S5qp0ua85QnCcsBOMrSkKDO9CDhLMU8MorO11lni8e1XLmypU6fKSBuqlzOySyFKIVuqO8QGyPWC1gW80Niyqjn5Eg+YhRaUGVOeSgrxAmbLSw/DMrQKNQ32m5PDayJ3B1V/WqBLdfUmQSJisHtH2TXCA5oK558uUSGMlzpU0EgsU+0+6pPEKBy76QvF62MAKNolkEgAOHJyDgB/EQVelmTNw4Ae0IACsJohXtY3DKThfdOZpFKtdrs/wDZ6Ey1ICpa1KUhVVlRxAEA1FOD58oG1MJdbunpnz1TE1TLRgRRnxklaw+YOAJB/ZMOCmAbqnpmyUzpSWxy0sDSiXZPIBz4wNZ9p0m0/R1S1oW5AfDonEHZRzHuggLBY1VaPJFoxpWWyUpP8pUl/KMsw3oiuystR4qWfGZMgMY0mHOAZNqUpCV9lMZSQRQHMPoYYEQosknes5J+zJSA5rujT5yjJCsmmKxICg7FL1zqHii7ZIe1/wAKPfHQRL+pT+Af0iKFteP73/An1XG4HgJLpmFE0EJCy9EkOCTQAjWpy1juf6PrmsxsMpfZy1lSSVKUkKOJzjxEjTJuAEcf2ZuRM+3okr9lUwJVxI1D6OKR9AWC4JEmX2UqUlMtRIUlnBoQXd3cADpFo5yQljBwvZGWPpjUbtSaZbqJhpyi33ja12ZSVNjQCQACMQSqpSXL7rOk5MGLZmsbKWdrwIDMlc2nIJUA0Xi+rtE+RMlZFQoeBBBSfECElyWfIlstsVbBuy1S8RKZiycWFCTRCCKOrMgZavBe0OESOyR7VMKEh1MkE0A6ZxHsXd82TZymaCnfVhScwKP3EuR+cPzSsK0BOjmVkts5c9KnUVlQAPGuQ5R0tcoKDKAI1BDjwMCSZcntioJSJjM7B68QMjzIfSD4SENljT1FOqFi9lrKoubPKc/st6R7DMGMilkznl43Qm0WgsVJmJJ3iHQrCEsORDmvBs4Kum7UWVRFVTF4BibdAWpiANKg+IyiJcpSRNnFxNS1CNxRxCobewkpA5cS0e2cYkomq/WCYsBKaIcLUsAkgkCtSOmcMBFowwqs9s/vBlkDNbbweoStynNsw8MLKlYftFJLsQAGbjnU98aC6Zfbdsxx9S2TO3FqQoUSAHtRwwK/qREFplVR+9lf6iYLJ+sT+FfqiIpzkLGFJSlcgHFV+1UwZLNRnzgVkKAdtZW9OOe8f9NMUG4pIM2U/wD8o9RHRNsrMmWmZLQAEpYuKPjSo5dRxihXAh1Sz/3U+o+MGPIy4PpZvWORfpfQ9tkfux/qTI64RHJ/0vD+92f8A8lr+MUnwS0vcdUswGBP4U+kINvUA2ZPKfJP+cfGHdkT9UjhgQfKE23SP7qOU6S386fjDPgRclWsKfq01f2uH3jwhTtdcK7TLT2ZZacQYlgpK2Cg/wDCD3Q2sqmlA5sFephJIvSYJiHXiClMQwapoEtwz+MRLNj6zIUEJCjiUEgE5AkAOW0rCK1bKWSfMTMVLqpRxAFgpQCnxpGrpLsz6vDC8L07EKK8VSyCACK6ECtKkvmBSFe0FmUZkqbJSpRLYSg0CnDKWNQU0flWBYUrLNJlBIAAAADACgAGQEJpmzL20WnHTPBriCcAY/davUeBiL5l9qJbkKI9kggg8C/H5zED3+s7gchLl21PA/PpGQHgdySxEQXMlpIYM4enMk++F2ztoUZanJISpgSXyFQ/KGlyj6lP4E+kZhRGJ7kpCVkhqhClZimQgSw2lSZSRiB7MJqbOssQA1XieXZlKnpwvurSS34aRtZJCiiYpJLAjEAWBcINRrQGAjGnaAWcZqZOEkIUxKdwnLJxFB2t/wAWnnLH++OiCYRZVJejr/1CWjnO2B/vSP3Y9Vxhoh2yCwL1l/ve+O7iZUDMu9Kir6xwjZL/AKsj96PUR3pIqOp98V0+COr7jh+zAe8p3Izj4qAi3XjekuQnFNVhBUAKElzyFT3RVtmB/wCo2k6PN/1BDLb2zGZZFAJKmUlVATRLvlkGJL8oEvcUfIzvBC5qUmzzcAxAklLlmyKTqCWIpUHg0C3Re6lzDJnJAmJYuKBQxAOxqDAezlrVKschBQVLwkgJBqlyQ1Hcg+/KCb3l9ohFpkglcou1QVIqJiOrOR+cDa1kS7wF2qYSZhAokMAWckag/OUK7ztc2faEWdClIQEhU5SCy94UTi0GT9YZJlJIVOxbqkhRU59kB3bSnPuEC7L2VkKnroueTML/AGUn2EDkEt4xpZ4AsB8m5glIGNVOYT5ANHkNEAEOCPGMhOmvAbRVbYyJiZjDCtpcwaMfYUR1OE8lco8s8sLnkiiJIKEgZFamKz3Bh1JjS+LThRhOHfOHey6cHj25LXiCkUdJclIoSokmooauacYbdmjVg92mJ+jkjGCCkukkFIcOaVb4wVcKVCQjE7kPve0z0d9WaDAmkepVBMiJf6xPRf8At+Ea2sqSiayCQr6OQQ2ctZJcO+RGkR2u0YZ0ofexD+nKCryWpMtGFRS65QJFCxUkEPpAY0QTa0mYibMCRhUUAGoO6kuwIyc58o5rdlrwFOf6wKoODUjqe2MrD2iQVEYUGpJrimg9Mh4Ry2707yeU2AuR4o7iNuJxr/Z1s/kP/jHPP0k34udPkKXZpshk0CxVW8TSg4t3x278o5V+mdP11lPJQ8Fp+MVksEoNbsIsVg2xtJlIa7rQoYEjE7PTMbusA7S7R2mZKCZlimSUGbKdalAgb6WcNrQRdbnU9nk/uZZ/yiFm3n+CXymST/8ArLjNOuRbV8FVu4/VJ7/UwNbbEEgrlpGNO9/5MDQEjp1jLhtOOQk81B61ZauPzSGBYiJtFBMvFa5O4TJmIV1YtUHiClUR2i1qkdnLll0SkJ7Y4cWBIKd7PMgKpVhvaB5LRKNkkqMp1rUtISFVcqZCU0agAz5RFMnGyhKAcRLzJylCq8RZR5ZU0ASBGjFsLdBNrulUyamaiYEp3VEYcTlI3CC+WTjVhE9jmleJE1CakqAcKBAISTy3stYAsU7sZ/YJUOyKSpIOaNcAP3cyODNDOzXelExSwS6tDkASVFuqiTC1Qb8k85ITLUwAASrLoYmuP9Uj92j+kQJes3DImq4IX/SWgnZ2dikyzkTLQ4/hEHsAjtssISqYnEVEOwmKSHApkaQqsl8SRL3xLBZBWDaF6hLOkJLaUcw7vMfUq/D7o55MKRKtCi9exR4BBp3geMaKsDdIu9jSVyJmIlgtWHDMUQQQmZlT73/EUPbT/Ey/3fvXF5uitlPd/pyxFI2w/wATK/dj+pcAeIPcVvm/T0Kly0GbjSyCohOKlMXM+sdf/tK9qE2SzE6NParFxUxynZj/AKrL/eo/2x9Caj8R/wB0UhklqOmcQ2JWo2m0KUACTMcO7HGkkdK5xdnil7ILH0ifzVNPQdolvQxchAlyMAW4qQvEA6cJFM3pkWcGkE3ehQTvAAlSlEcMSipvOCDGsxTNpUDX3fNYa3JKItVkWLuR5EyQFshSqUqlCiCpHqByMM+zDYdGYDTlA14yBKNCrEE4zqAM8NTw9DBZL98ZJwdmvdggk9phG4gfxHxoNc++Mgkx5FOqvBPp/Jze8duUhKh2QUyyhieD1oOUeXVtqcKwmShOFiWVxIFSrrxiu2ewKtMuYpIxELCiycnCzmTyy5QrlWlSMWBQDhjmMiDx5CIWXUDql530pN3LtKSArDu5GpXgFHrWK/sNtTabXaTLmLQUCWpR3UoyKQK/xQitN6TFImWZakqQATRDqOEhQJU/GsL7qtirMvFLWUFW6SkB2cFt4FsoO5A6bs6teUn+92Y5sJ1QXAdCRpDK8EKVJASCo4pZYZ0WCc+QijWDaSUlaVz5yytCpgIKSpwrCEsUgAezw1i2WDbKzqQFIC15iowJ8VkA6c4FWGqDdpFFaJqyjCMKEhyCThUsvTKihHLbJMxKKlFz2jkk8Wzi6bT7YqVIUlICUmm6Ce4qVhbuBjn13TCQTUkkHjGSyFH1IhAKR0Tqdecct/TUlpllP4x4Kl/GHFk/SYopSPoU+iQMT5tqN3WKh+kraI2vsT2EyXgx+05fEZdBujJvOKTaonCLUrOiWzaJFhu6RNWlSgZclISDUkoBzOgAMULaf9LRtEoypcgISSkutWJTpUFBgGAqBqYh2u2lM+75EnsVpEtUv6w+yrChSaU1elYoJzPUwyyTlhj+6dsFyEpRgSUJdkh0mpJzrqeEWzZ7aQWlSwEFOEJNS7v3U/OOZElucWDZK+ZVmmLM5eEKSkChNRU5CBKKoMZOzoNrs+NIGIpZQII5F4ru2lmJKCHqFBXBklLP/MfKCJm2lkIIFoCSRQ4FFubEVitX3tcJqUhK8lEEvhKkqANUilCn5ziLusFo8qzJlzkIxEFiM2zcPw5Q42V7RNoUhRUwSQUl2SdKHLIxWBtKVSykrLA0GItQH3mCNkb2e0oUtaUpZRWVKAc4SB7RrU6RKEXZebW06PeUkLkzEHJSFA96THmxk7FZJB4yk+VD5iIF3pKKVNMlGhpjSXoaZxFsIezkFCylISpYQSpNUFTpLPTWhYxZkENr1W0hZP3TkH05QmslxWWZKGNFoUVJQSyVAOwdiw9Yez7ykISSudLYB2BSSW0AcuYQ2zbaWoNLnSpPNRxr/klpwj+cwEZq0NruljsZmFKkpC1hIVQsAEjXlnFE2vmATZYYfYLtWhmUfhXLpwi0WPbyWULTNxKIYJVLQplgipIdksaZ15RRdobd9ImAoSRgZKsRAIJJYkO7VZ+IbURkhkM9k0E3nLqA608zkOMd6KS4YtU6Z5ueUfOt03iZNt7UBKihSSAVBIOFt3EogCO/y72xqR2aFKSScS6BKXBIDk1LsGAOekPDCJaqycS2LX/fZoLse1PJwpPjn6cY6H2RAD6xQLpkfR7QVqWggLmlbGoCt0hyWooJHdFqt+0yQUBMqYtwfYTkwJq54AnuhZNcses4HAaIpqXHGK3K27klnSsOHFKkOz1AGfOHt0X1LnS8aUlnUN4Nkz68xGT7oDR7bZ5mMCnebCVVy6P5tEyQzcomlWuWSoYciMiDEhlIOSm6wzk2KlQOTGRL9GPLxHxjIUY4XdluVKQsS1FOJnyqz6F6h4XOAci+lRBty2hUpfaBIUADQtrR8jx/4gO0THJLgOXYUz4RM6ESyWKlFyAQQ4OF3TlzEalLKAIGfdUBo9sgIXRnbUAhinwdj4xqRva5j05xu4UgubKKlKIbProILu+8hLQtJG8RukBNC2uJ6d3eIFU9a6Ajwgaeqo+eMPF4Fkhki1mcqShbFlJSc6gkCpJpTQMIuEi6AgbowvUYVKGvIxULJdJUlKt5RNcKRXlUB4sFzfSUHCZalS6ticFIzYcdaekLqaU36gQ1YXRYpd42gAAT51P+9Mp/mjS1WmbMbtJkxQGTzFlnz+1y8oAtN6plj2VqUSN0JOLWrEBxA676WA5s81KPvEEd7NHPU/LLen4JNqbVNNlKFTJikBSWSZi1ChowUWijrmpBizbS21KkJwqehVSr0HgRzimzzHf+PF7cnBrv1YCxPTEdpRQcCfhAuOD8Ywga0+EU1FSE0syQBLmpcAlgSxPDm2sNrbdiJYSpFolTCVAMGpzNSw6tCq0yXIrERsxdqGIKjplu4NvpTH2RT9lPwrEgLpBoxJAFAdNBEQl/siNOwOgbpGwbIRgeuGnHSN5CRVvn4wLKs5xOS55/PKD5Qp88IV0h43LlGwQPkQZJl0erfjA8g8CJG93fCCVHdHNvifIekK5eB9vkNkKSQ1H5h/Co8/GALYjdYk7r0UlimpNA5pXiYKsFnxLSnnWPNprXimqSCAlKQnqzk6cS0ItR7qKRgstuhVZ7QpRZxzcPFuu39Kltsw7MditCVk7yCkvirVKhnFTs0wzFodgEhqBiRz4nnENrS5NftGnfD7mpCdNOFtDm07QiYsrWgoUXqhQGZfIpGr66xYLTbpE2UhSJxxBk4XahSt1KGdGSzcYpJWkSmrjxeTfIj2yyCUgqBwE0PPWBqepZEjFbjolx37IlIUZ0sqolkhphYCvtq3XKhTkYjuW1pSieXUyJjE4SpxMx6CgYI84qcvdWUg5AhwTXIg0IfOBLNbpiFEJWoAkOHPc9a5nxhI7ew8tJo6BZrTiJ7OYqWwTkClwXIJBFeraw1F7rGZSerD0IjnSp0whzNWchnwFBT0iJMgkucR5kk+pjLVikZ/jybydLO0iRng/mjI5x9GTqB/LGRuug/wDKKrsITMBmJKkB3GhoW1FHaILRKKlKwggOSA7sHoD3R9B2DZmzSay5EtJIIJCQ7EMQ5csRpDKVY0pySkdAB6R0dNnL1EfOMiyKTOCFIUSQncqlRdLhqcxDCVshaizy2cvVSR4h3jsd8XTJlrC0y0pWrMpABUTQOMuNc6QqtBCqpyp6Hjn+UFaa5Yr1ndI5ujZi0FfsABhUrS2XIv5Q3sWxsoEGcvGr7iaJ7zmRXlFhnWtqPXKnH4NEOPVgAWfhy6R0R0YxIz15MkErCGQyBQJAbw5Z+QiKQljUuSTmrLia9Y2mzQ3zX4UiIoILjJzFV8EchSphDMW4cRxBrEiJijR6cNf+Ygs4KqsRTXmXqeMFJlkHOlT1zOekI5VkeMbwUVaQiViYOopfVnBJAfk0Kpi0u5A8IZXsvDLSGzI8pYHz1gQWFRkdoxLMcqMSNXpnHLpyScvtnXqwb2/SIEKA4eEZPIYHn80gdcxZGQ7hGq1Epbed6/LQ05JoXThKLsimry5PG4XXoHP8yYjIPkrPoY1xjXh7xE8Fm2TPG8khz+H3iIO0ppHqFZ/hp/MIFDNm6DU93vieWaePpECfZI0cdcj5RJZxpn5eZhRkySWrfiRJJUOVPQk+kbS0hx+rFeKlHxDiI5ZcFjmcLszk5lunrGoDbHd1TKLmmgSC3Lh5AHvhDZ1Y1KUTkmas9WU3mQIbXqrBZkyxQqZ++vpSE8hGGVM4kJSK1YqxH+mEguZB1HVRNUWQpwkscQcMX8fhGT0CqjqT6xlgm4T3xtPQ5PUnzMF3ZSNbfkGUgkOA4iexKJZJUcIOWY8DDzZVP1uHgkmobVIh1aLZZcRRM7LECxxD3ke+IamvtexRb+hoad+psQBNXamE6cMOR108YWyyyudKd4i6S7ts6xuMzEbi9CQWoeUA2jZSWFYgpaeRYinnEYfkaaw7X2i8oSkrFllIY4gCOfH5ERTbQoKYUHXXLSGsy41fZWnN+DwLabgmgBkpJJCaEVJNBWNGUW+QytIBF4DUl+n5xkSr2Rtr/wCHmeAPoY8jo6USHWkdnlbNTyXXbZv8O774sMiRhSA5UwZ1ZnmW1iRCI3mLSgYlkJAzKiAA9BUx6R5JXNqHCpZ049DXyJiu2xTYvwj3uPnjD7ai/bKtKZaZ8tUzGwQlWImhcOnLq+dIr1pmAgvqztlrp0rAWRWmuRKQTNZgzd79coOVLFXL00rk9elIiepPIB+Igl6HIH8sunxiyxyLLNUDCUAdC7d9My3CJCojv048OhjESiQ+WR+MeYHNWoePD3wbrAnyS2dLlq5dD16xLOSwWMqaZezny4d0eSUh2fSo1PQjrG9pXQsHG9U5avXQaQjvgdVyUO3zOWJ+0beCW3mdzyiCVdM9SCJMtkkbxQVlKm+99knmDBspO4ldHDU/FUw6s+1ZQggAuQ1ch3R5+nJJW/k9LVjbpfBQJl1TEkhi3A08oIs6CEgM1ch6vDS2TTMUVH4RAJXUw3UE2UBWiSogM5zri5GNFWZ2cHvMMez5RoZJJyNPnhA6gdgumXcPsuI0KClnAy4mtR4Q4RZOREbzLJlR43URtgsl2IuaEDry5wQLAGqpu5/fDBEj9kjziXsA1R8+EI5jpUgey3chx7SqjNVPARqixoUFFsISogdwTiNc6uO6ClFhQHxgaYGlBDVJI8Wc+sGLbFkezZfaBKpmEYqckv7J5ZecRzrtBlEpowchzmAaesYp1Aivz0iSWFJQtNSMKiHzZjTu98b6Nl8iqyM9ARSr1c8eUaT5xctxPqYyRLIUHo9WIzEYtDvwr65RqV2XTe2kPdjgStaj9xu/EmF17AKtE1/vq9Ya7Fp35j5Mn1MKrwbtZinBeYun8Rr88IhD90n8IM/1q/JouxJJfAPZemjHOmUD2e0zEE4Zs0VoMRIzaoNIMmKdqUAJ9IAEvfBbXTKLpprJNxp2NzfloCRvoVyUgA0b7rfIi6zZX6sM310seDn3RQZknLuHi0dExvOlJOXalu5C44NVK418nVFvI1TayAwGXIxkRzbWATGQv8KFItW3ltmkg2lScVClDJA0oEBx6wFPWFkmaubMNMRJzIpXEXpChVuTLKt4BWoD6xom+0qIBSTxIDa51IfOPSkpy8nnxnGPgsSb0lSwMEgA0aYtSlB9cOWR61i1pmulwaKSCD1bLyiioCm3SlDZPvEGvhnFruGYTZpeIuSkhznrw6eQh9BJJpEfyHuphcrCD3aNyj1QFVZuPGvs0yrEUoh+mR1amXlGzEg8S/vD9Y7sM4naJFTDxb8OmfiIxRO6S1eHHQ+EeI8m4evJokKk5ValeGWnwg3YtUeyjvJbrT3eBjea+BbDIK/pLDyHjEYXvMCMs2+aViSapkrBOSTnmKV60L9YnLgpHkr9y2QGSSf2R4JEKrTY8KqE+cXjZmx45SwSMLpY8S1eunjC697pwnjHnxTcEz0pv1sqpl6RoQfvAeMNfoTZxDMkJ4E+EIzIAKf2vWPEoPEefwgubZgBR/KNkS08Ce+FsaiBMgnUecSBGFn98ECYODRrMY8fKBZjxVpDU98QqL6+sbKQnmfCMRIByfyjWajSzJ4xILvc4uDgd/WJ5MsA1Bg1LAChg2BgAu00pTjBFqsUvslutWIoIBBD1zAHNmgqZaA0KLVNc1f57oKYKK9Yi60lSiWIAB4ZaxDPlvirUKIbU1hquxJNWbv/ACgSfd/B/GLKm7BuaVUOtjKYyc9wF+9oQqnDtFEjNRPnDvZhOBEwnVSfJ3hBLmJzHtOXfIisQ0/2T/hWT9EP6HJS4U2FsJJchOav2mfoICkDeTXI1HCsHWaz5ngnF/XTygCxl1gni/nF6VYEcn3DZntyx95SPUN6xeJ8766zj9tZ/wAhHvimSEvNSTTfQ38wiwz5310lv+4fIfGOHUWY/wBLw7lhVZ3JzjIhl3qwYxkDeU2nMbpuwzSovhqkmjnVs+hhmvZQiYFJW4dyCltXLNl0aFt0qWF7oLHwJDP5k+MW+y2ts0l+VR3M0e0nGso8OalaaZJYbnT/AO4onRk0bmTw8IbS7OEoQhAZKQphnQ9e6EKravEcG6CXORPhkIPsM+YXdeIc01qaVS1OTaQFBLKQHNvlhsmWMy1B3/JjdCiToOlDpkdYHlEkHw8Mo0wrHIMdK019YqnViyzQcFOkF3yajOKM/Qv4Rqoue/8APvgY2gNTzoDn4R4q0GgGp+R01hqyJaDEZ04VbMdx7oy1HdWNSlQfQUNIHkTWV0+W56xvNJZQ5K7t0t884nOlkrCyy7JyT9DQClvabI4ga4vFx3RBb7ETQ5RtsRa1/RsJdkrKUuBkwLc2JPlB9uTQk/PjHMq2o653uZVrTd40hZMs44ecOrZPbINCpbkvlHPNFIgE2SCWaNjZ08/GC8Adz5R4wiTRRMBMkaJPjEKZG9VyODwzBAjXCkq1HhAsIIJaPukd8TJQPu+cTLQnjGYBzgGISpL+z5/lGLWlsj4x7NUARR43QlJ0Jfn6QwASZODeyT3wCsufZoecNJiQ/sq8RA6ghWQIMG0YFlSQVAEAAkAkk0cs8TXvYkyV4Qy6OWOXLn5ROmzJUKpUpNArhU8dI9tspHaMKghwdaUIJFC1IybsNKhbZF4QocT7or6JRQqocPSLBNlgLIHzSNZViSvMVg6bScvk2txGgWyz0gKDgYpbalmxlnAq/vhbJorL5fnDpd0JH2T4wNNuxWIFGQHGr14x07ovBzXI1sspXaILFsT1p4Pn3Q7kKefLHCWvzKYTWSzYVgqzd8+RhjZ3NoSdAgjz/KOXWinKl4OnRk3Ft+R1hmaJURoQIyMTaKZnwjIXoQL9SRVLJ+qR+D/cqGsj2k9D6R7GR7EeEeHP3E0hPqffBl1HdX098eRkGfDFgFWkUPzrHhP1Q+dY8jIaPtX2B+5mkzI9DGJ9gdB6R7GRlwbuR3cc/nUwbMVuHor+gxkZE5+0pD3BmxKiFrAywgto+I1aHdsUXjIyOZexHbL3MSWs+kAKjIyIS5GRAuNSYyMhJBXJhyiBftD50jIyJ9inckGseDMR7GQDM9tGkMtnJYNpQCARWhDiMjIbsAGvn9evu9BAJSHFNRGRkBhZrb1kLmAFg4FKaQpspedX9r3RkZHV/kvoRckq/wBafnSJrJ7R6x7GRzRH1e30HrFDAWsZGQ5BEKxvJ6n0MMwkJG6GfNqR7GRSPuLafAqtE5QUanxjIyMi9HQf/9k="/>
          <p:cNvSpPr>
            <a:spLocks noChangeAspect="1" noChangeArrowheads="1"/>
          </p:cNvSpPr>
          <p:nvPr/>
        </p:nvSpPr>
        <p:spPr bwMode="auto">
          <a:xfrm>
            <a:off x="368300" y="150812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34" name="Picture 14" descr="http://www.hamri.cz/obrazky/Zamek_Hluboka_nad_Vltavou_interiery_1_1024x768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588" y="231495"/>
            <a:ext cx="2421035" cy="181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http://www.dovolenapocesku.cz/wp-content/uploads/zamek-hluboka-interier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55052"/>
            <a:ext cx="2421035" cy="182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Zámek hluboká.jpg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845" y="2845130"/>
            <a:ext cx="333510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92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KULTURNÍ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-108520" y="2175706"/>
            <a:ext cx="4824536" cy="792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ČERVENÁ LHOTA </a:t>
            </a:r>
          </a:p>
        </p:txBody>
      </p:sp>
      <p:grpSp>
        <p:nvGrpSpPr>
          <p:cNvPr id="12" name="Skupina 11"/>
          <p:cNvGrpSpPr/>
          <p:nvPr/>
        </p:nvGrpSpPr>
        <p:grpSpPr>
          <a:xfrm>
            <a:off x="4571999" y="1833312"/>
            <a:ext cx="4410691" cy="3238952"/>
            <a:chOff x="4571999" y="1833312"/>
            <a:chExt cx="4410691" cy="3238952"/>
          </a:xfrm>
        </p:grpSpPr>
        <p:grpSp>
          <p:nvGrpSpPr>
            <p:cNvPr id="13" name="Skupina 12"/>
            <p:cNvGrpSpPr/>
            <p:nvPr/>
          </p:nvGrpSpPr>
          <p:grpSpPr>
            <a:xfrm>
              <a:off x="4571999" y="1833312"/>
              <a:ext cx="4410691" cy="3238952"/>
              <a:chOff x="4571999" y="1833312"/>
              <a:chExt cx="4410691" cy="3238952"/>
            </a:xfrm>
          </p:grpSpPr>
          <p:grpSp>
            <p:nvGrpSpPr>
              <p:cNvPr id="14" name="Skupina 13"/>
              <p:cNvGrpSpPr/>
              <p:nvPr/>
            </p:nvGrpSpPr>
            <p:grpSpPr>
              <a:xfrm>
                <a:off x="4571999" y="1833312"/>
                <a:ext cx="4410691" cy="3238952"/>
                <a:chOff x="4571999" y="1833312"/>
                <a:chExt cx="4410691" cy="3238952"/>
              </a:xfrm>
            </p:grpSpPr>
            <p:grpSp>
              <p:nvGrpSpPr>
                <p:cNvPr id="11" name="Skupina 10"/>
                <p:cNvGrpSpPr/>
                <p:nvPr/>
              </p:nvGrpSpPr>
              <p:grpSpPr>
                <a:xfrm>
                  <a:off x="4571999" y="1833312"/>
                  <a:ext cx="4410691" cy="3238952"/>
                  <a:chOff x="4571999" y="1833312"/>
                  <a:chExt cx="4410691" cy="3238952"/>
                </a:xfrm>
              </p:grpSpPr>
              <p:grpSp>
                <p:nvGrpSpPr>
                  <p:cNvPr id="9" name="Skupina 8"/>
                  <p:cNvGrpSpPr/>
                  <p:nvPr/>
                </p:nvGrpSpPr>
                <p:grpSpPr>
                  <a:xfrm>
                    <a:off x="4571999" y="1833312"/>
                    <a:ext cx="4410691" cy="3238952"/>
                    <a:chOff x="4579699" y="1781437"/>
                    <a:chExt cx="4410691" cy="3238952"/>
                  </a:xfrm>
                </p:grpSpPr>
                <p:grpSp>
                  <p:nvGrpSpPr>
                    <p:cNvPr id="7" name="Skupina 6"/>
                    <p:cNvGrpSpPr/>
                    <p:nvPr/>
                  </p:nvGrpSpPr>
                  <p:grpSpPr>
                    <a:xfrm>
                      <a:off x="4579699" y="1781437"/>
                      <a:ext cx="4410691" cy="3238952"/>
                      <a:chOff x="4579699" y="1781437"/>
                      <a:chExt cx="4410691" cy="3238952"/>
                    </a:xfrm>
                  </p:grpSpPr>
                  <p:pic>
                    <p:nvPicPr>
                      <p:cNvPr id="16" name="Picture 2" descr="C:\Users\Dušan\Desktop\vltava 2.png"/>
                      <p:cNvPicPr>
                        <a:picLocks noChangeAspect="1" noChangeArrowheads="1"/>
                      </p:cNvPicPr>
                      <p:nvPr/>
                    </p:nvPicPr>
                    <p:blipFill rotWithShape="1">
                      <a:blip r:embed="rId5" cstate="print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52223" b="71597"/>
                      <a:stretch/>
                    </p:blipFill>
                    <p:spPr bwMode="auto">
                      <a:xfrm>
                        <a:off x="4579699" y="1781437"/>
                        <a:ext cx="4410691" cy="323895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  <p:sp>
                    <p:nvSpPr>
                      <p:cNvPr id="5" name="Ovál 4"/>
                      <p:cNvSpPr/>
                      <p:nvPr/>
                    </p:nvSpPr>
                    <p:spPr>
                      <a:xfrm>
                        <a:off x="6804248" y="2787774"/>
                        <a:ext cx="720080" cy="720080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8" name="Ovál 7"/>
                    <p:cNvSpPr/>
                    <p:nvPr/>
                  </p:nvSpPr>
                  <p:spPr>
                    <a:xfrm rot="19592199">
                      <a:off x="5773186" y="4186342"/>
                      <a:ext cx="216024" cy="504056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0" name="Ovál 9"/>
                  <p:cNvSpPr/>
                  <p:nvPr/>
                </p:nvSpPr>
                <p:spPr>
                  <a:xfrm>
                    <a:off x="6260438" y="4113724"/>
                    <a:ext cx="223523" cy="223523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5" name="Ovál 14"/>
                <p:cNvSpPr/>
                <p:nvPr/>
              </p:nvSpPr>
              <p:spPr>
                <a:xfrm>
                  <a:off x="6084168" y="3579862"/>
                  <a:ext cx="223523" cy="223523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7" name="Ovál 16"/>
              <p:cNvSpPr/>
              <p:nvPr/>
            </p:nvSpPr>
            <p:spPr>
              <a:xfrm>
                <a:off x="6553821" y="3315409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8" name="Ovál 17"/>
            <p:cNvSpPr/>
            <p:nvPr/>
          </p:nvSpPr>
          <p:spPr>
            <a:xfrm>
              <a:off x="7164288" y="2839649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122" name="Picture 2" descr="File:Zámek Červená Lhota 1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650" y="3063172"/>
            <a:ext cx="2136196" cy="160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7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563638"/>
            <a:ext cx="45365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ČERVENÁ LHOTA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</a:rPr>
              <a:t>z</a:t>
            </a:r>
            <a:r>
              <a:rPr lang="cs-CZ" sz="2400" dirty="0" smtClean="0">
                <a:solidFill>
                  <a:srgbClr val="002060"/>
                </a:solidFill>
              </a:rPr>
              <a:t>ámek asi 20 km severozápadně od Jindřichova </a:t>
            </a:r>
            <a:r>
              <a:rPr lang="cs-CZ" sz="2400" dirty="0">
                <a:solidFill>
                  <a:srgbClr val="002060"/>
                </a:solidFill>
              </a:rPr>
              <a:t>H</a:t>
            </a:r>
            <a:r>
              <a:rPr lang="cs-CZ" sz="2400" dirty="0" smtClean="0">
                <a:solidFill>
                  <a:srgbClr val="002060"/>
                </a:solidFill>
              </a:rPr>
              <a:t>radce</a:t>
            </a: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400" dirty="0">
                <a:solidFill>
                  <a:srgbClr val="002060"/>
                </a:solidFill>
              </a:rPr>
              <a:t>j</a:t>
            </a:r>
            <a:r>
              <a:rPr lang="cs-CZ" sz="2400" dirty="0" smtClean="0">
                <a:solidFill>
                  <a:srgbClr val="002060"/>
                </a:solidFill>
              </a:rPr>
              <a:t>eden z mála našich vodních zámků, je vybudován v renesančním stylu 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7170" name="Picture 2" descr="http://files.chata-vlkov.webnode.cz/200000097-b731eb82be/cervena-lhota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63638"/>
            <a:ext cx="3960440" cy="279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786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1880" y="1851670"/>
            <a:ext cx="23762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ČERVENÁ LHOTA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8196" name="Picture 4" descr="http://www.typynavylety.estranky.cz/img/mid/13/cervena-lhota---interi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67" y="778141"/>
            <a:ext cx="2868706" cy="1958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www.hradyazamky24.cz/wp-content/gallery/zamek-cervena-lhota/154559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381" y="699542"/>
            <a:ext cx="2868706" cy="1990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File:Zámek Červená Lhota 07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650" y="2801474"/>
            <a:ext cx="2629018" cy="197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ile:Zámek &amp;Ccaron;ervená Lhota L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75" y="2843716"/>
            <a:ext cx="2638890" cy="196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files.chata-vlkov.webnode.cz/200000096-87fd788f76/cervena_lhota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59" y="2801473"/>
            <a:ext cx="2679749" cy="197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51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KULTURNÍ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-108520" y="2523322"/>
            <a:ext cx="4824536" cy="792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OSTATNÍ HRADY       A ZÁMKY </a:t>
            </a:r>
          </a:p>
        </p:txBody>
      </p:sp>
      <p:grpSp>
        <p:nvGrpSpPr>
          <p:cNvPr id="19" name="Skupina 18"/>
          <p:cNvGrpSpPr/>
          <p:nvPr/>
        </p:nvGrpSpPr>
        <p:grpSpPr>
          <a:xfrm>
            <a:off x="4571999" y="1833312"/>
            <a:ext cx="4410691" cy="3238952"/>
            <a:chOff x="4571999" y="1833312"/>
            <a:chExt cx="4410691" cy="3238952"/>
          </a:xfrm>
        </p:grpSpPr>
        <p:grpSp>
          <p:nvGrpSpPr>
            <p:cNvPr id="12" name="Skupina 11"/>
            <p:cNvGrpSpPr/>
            <p:nvPr/>
          </p:nvGrpSpPr>
          <p:grpSpPr>
            <a:xfrm>
              <a:off x="4571999" y="1833312"/>
              <a:ext cx="4410691" cy="3238952"/>
              <a:chOff x="4571999" y="1833312"/>
              <a:chExt cx="4410691" cy="3238952"/>
            </a:xfrm>
          </p:grpSpPr>
          <p:grpSp>
            <p:nvGrpSpPr>
              <p:cNvPr id="13" name="Skupina 12"/>
              <p:cNvGrpSpPr/>
              <p:nvPr/>
            </p:nvGrpSpPr>
            <p:grpSpPr>
              <a:xfrm>
                <a:off x="4571999" y="1833312"/>
                <a:ext cx="4410691" cy="3238952"/>
                <a:chOff x="4571999" y="1833312"/>
                <a:chExt cx="4410691" cy="3238952"/>
              </a:xfrm>
            </p:grpSpPr>
            <p:grpSp>
              <p:nvGrpSpPr>
                <p:cNvPr id="14" name="Skupina 13"/>
                <p:cNvGrpSpPr/>
                <p:nvPr/>
              </p:nvGrpSpPr>
              <p:grpSpPr>
                <a:xfrm>
                  <a:off x="4571999" y="1833312"/>
                  <a:ext cx="4410691" cy="3238952"/>
                  <a:chOff x="4571999" y="1833312"/>
                  <a:chExt cx="4410691" cy="3238952"/>
                </a:xfrm>
              </p:grpSpPr>
              <p:grpSp>
                <p:nvGrpSpPr>
                  <p:cNvPr id="11" name="Skupina 10"/>
                  <p:cNvGrpSpPr/>
                  <p:nvPr/>
                </p:nvGrpSpPr>
                <p:grpSpPr>
                  <a:xfrm>
                    <a:off x="4571999" y="1833312"/>
                    <a:ext cx="4410691" cy="3238952"/>
                    <a:chOff x="4571999" y="1833312"/>
                    <a:chExt cx="4410691" cy="3238952"/>
                  </a:xfrm>
                </p:grpSpPr>
                <p:grpSp>
                  <p:nvGrpSpPr>
                    <p:cNvPr id="9" name="Skupina 8"/>
                    <p:cNvGrpSpPr/>
                    <p:nvPr/>
                  </p:nvGrpSpPr>
                  <p:grpSpPr>
                    <a:xfrm>
                      <a:off x="4571999" y="1833312"/>
                      <a:ext cx="4410691" cy="3238952"/>
                      <a:chOff x="4579699" y="1781437"/>
                      <a:chExt cx="4410691" cy="3238952"/>
                    </a:xfrm>
                  </p:grpSpPr>
                  <p:grpSp>
                    <p:nvGrpSpPr>
                      <p:cNvPr id="7" name="Skupina 6"/>
                      <p:cNvGrpSpPr/>
                      <p:nvPr/>
                    </p:nvGrpSpPr>
                    <p:grpSpPr>
                      <a:xfrm>
                        <a:off x="4579699" y="1781437"/>
                        <a:ext cx="4410691" cy="3238952"/>
                        <a:chOff x="4579699" y="1781437"/>
                        <a:chExt cx="4410691" cy="3238952"/>
                      </a:xfrm>
                    </p:grpSpPr>
                    <p:pic>
                      <p:nvPicPr>
                        <p:cNvPr id="16" name="Picture 2" descr="C:\Users\Dušan\Desktop\vltava 2.png"/>
                        <p:cNvPicPr>
                          <a:picLocks noChangeAspect="1" noChangeArrowheads="1"/>
                        </p:cNvPicPr>
                        <p:nvPr/>
                      </p:nvPicPr>
                      <p:blipFill rotWithShape="1">
                        <a:blip r:embed="rId5" cstate="print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 r="52223" b="71597"/>
                        <a:stretch/>
                      </p:blipFill>
                      <p:spPr bwMode="auto">
                        <a:xfrm>
                          <a:off x="4579699" y="1781437"/>
                          <a:ext cx="4410691" cy="323895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  <p:sp>
                      <p:nvSpPr>
                        <p:cNvPr id="5" name="Ovál 4"/>
                        <p:cNvSpPr/>
                        <p:nvPr/>
                      </p:nvSpPr>
                      <p:spPr>
                        <a:xfrm>
                          <a:off x="6804248" y="2787774"/>
                          <a:ext cx="720080" cy="720080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8" name="Ovál 7"/>
                      <p:cNvSpPr/>
                      <p:nvPr/>
                    </p:nvSpPr>
                    <p:spPr>
                      <a:xfrm rot="19592199">
                        <a:off x="5773186" y="4186342"/>
                        <a:ext cx="216024" cy="504056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10" name="Ovál 9"/>
                    <p:cNvSpPr/>
                    <p:nvPr/>
                  </p:nvSpPr>
                  <p:spPr>
                    <a:xfrm>
                      <a:off x="6260438" y="4113724"/>
                      <a:ext cx="223523" cy="223523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5" name="Ovál 14"/>
                  <p:cNvSpPr/>
                  <p:nvPr/>
                </p:nvSpPr>
                <p:spPr>
                  <a:xfrm>
                    <a:off x="6084168" y="3579862"/>
                    <a:ext cx="223523" cy="223523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7" name="Ovál 16"/>
                <p:cNvSpPr/>
                <p:nvPr/>
              </p:nvSpPr>
              <p:spPr>
                <a:xfrm>
                  <a:off x="6553821" y="3315409"/>
                  <a:ext cx="223523" cy="223523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8" name="Ovál 17"/>
              <p:cNvSpPr/>
              <p:nvPr/>
            </p:nvSpPr>
            <p:spPr>
              <a:xfrm>
                <a:off x="7164288" y="2839649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Ovál 19"/>
            <p:cNvSpPr/>
            <p:nvPr/>
          </p:nvSpPr>
          <p:spPr>
            <a:xfrm>
              <a:off x="7044826" y="3301427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6483961" y="4534804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990813" y="1995686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6018622" y="3301427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6036915" y="2246320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7953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0" y="-5951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71600" y="2141064"/>
            <a:ext cx="7920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Třeboň</a:t>
            </a: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3352"/>
            <a:ext cx="2520280" cy="1890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7182036" y="2155312"/>
            <a:ext cx="11886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Kratochvíle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189229" y="4504766"/>
            <a:ext cx="115212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Rožmberk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86305" y="4509046"/>
            <a:ext cx="7920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Zvíkov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41985" y="4509046"/>
            <a:ext cx="6840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Orlík</a:t>
            </a: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73588"/>
            <a:ext cx="2548108" cy="1890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131" y="2582908"/>
            <a:ext cx="2542437" cy="1880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 descr="http://www.nase-pamatky.cz/pic/galerie/3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596" y="2573588"/>
            <a:ext cx="2523019" cy="188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ile:41 Kratochvíl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5804"/>
            <a:ext cx="2496751" cy="192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05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5" grpId="0"/>
      <p:bldP spid="18" grpId="0"/>
      <p:bldP spid="19" grpId="0"/>
      <p:bldP spid="20" grpId="0"/>
      <p:bldP spid="2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203598"/>
            <a:ext cx="5472608" cy="720080"/>
          </a:xfrm>
        </p:spPr>
        <p:txBody>
          <a:bodyPr>
            <a:normAutofit fontScale="85000" lnSpcReduction="10000"/>
          </a:bodyPr>
          <a:lstStyle/>
          <a:p>
            <a:pPr>
              <a:buSzPct val="50000"/>
            </a:pPr>
            <a:r>
              <a:rPr lang="cs-CZ" sz="4800" b="1" dirty="0" smtClean="0">
                <a:solidFill>
                  <a:srgbClr val="002060"/>
                </a:solidFill>
              </a:rPr>
              <a:t>KULTURNÍ ATRAKTIVITY</a:t>
            </a:r>
            <a:r>
              <a:rPr lang="cs-CZ" sz="5200" b="1" dirty="0" smtClean="0">
                <a:solidFill>
                  <a:srgbClr val="002060"/>
                </a:solidFill>
              </a:rPr>
              <a:t> </a:t>
            </a:r>
            <a:endParaRPr lang="cs-CZ" sz="52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-108520" y="2523322"/>
            <a:ext cx="4824536" cy="7920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2060"/>
                </a:solidFill>
              </a:rPr>
              <a:t>OSTATNÍ ATRAKTIVITY 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571999" y="1833312"/>
            <a:ext cx="4410691" cy="3238952"/>
            <a:chOff x="4571999" y="1833312"/>
            <a:chExt cx="4410691" cy="3238952"/>
          </a:xfrm>
        </p:grpSpPr>
        <p:grpSp>
          <p:nvGrpSpPr>
            <p:cNvPr id="19" name="Skupina 18"/>
            <p:cNvGrpSpPr/>
            <p:nvPr/>
          </p:nvGrpSpPr>
          <p:grpSpPr>
            <a:xfrm>
              <a:off x="4571999" y="1833312"/>
              <a:ext cx="4410691" cy="3238952"/>
              <a:chOff x="4571999" y="1833312"/>
              <a:chExt cx="4410691" cy="3238952"/>
            </a:xfrm>
          </p:grpSpPr>
          <p:grpSp>
            <p:nvGrpSpPr>
              <p:cNvPr id="12" name="Skupina 11"/>
              <p:cNvGrpSpPr/>
              <p:nvPr/>
            </p:nvGrpSpPr>
            <p:grpSpPr>
              <a:xfrm>
                <a:off x="4571999" y="1833312"/>
                <a:ext cx="4410691" cy="3238952"/>
                <a:chOff x="4571999" y="1833312"/>
                <a:chExt cx="4410691" cy="3238952"/>
              </a:xfrm>
            </p:grpSpPr>
            <p:grpSp>
              <p:nvGrpSpPr>
                <p:cNvPr id="13" name="Skupina 12"/>
                <p:cNvGrpSpPr/>
                <p:nvPr/>
              </p:nvGrpSpPr>
              <p:grpSpPr>
                <a:xfrm>
                  <a:off x="4571999" y="1833312"/>
                  <a:ext cx="4410691" cy="3238952"/>
                  <a:chOff x="4571999" y="1833312"/>
                  <a:chExt cx="4410691" cy="3238952"/>
                </a:xfrm>
              </p:grpSpPr>
              <p:grpSp>
                <p:nvGrpSpPr>
                  <p:cNvPr id="14" name="Skupina 13"/>
                  <p:cNvGrpSpPr/>
                  <p:nvPr/>
                </p:nvGrpSpPr>
                <p:grpSpPr>
                  <a:xfrm>
                    <a:off x="4571999" y="1833312"/>
                    <a:ext cx="4410691" cy="3238952"/>
                    <a:chOff x="4571999" y="1833312"/>
                    <a:chExt cx="4410691" cy="3238952"/>
                  </a:xfrm>
                </p:grpSpPr>
                <p:grpSp>
                  <p:nvGrpSpPr>
                    <p:cNvPr id="11" name="Skupina 10"/>
                    <p:cNvGrpSpPr/>
                    <p:nvPr/>
                  </p:nvGrpSpPr>
                  <p:grpSpPr>
                    <a:xfrm>
                      <a:off x="4571999" y="1833312"/>
                      <a:ext cx="4410691" cy="3238952"/>
                      <a:chOff x="4571999" y="1833312"/>
                      <a:chExt cx="4410691" cy="3238952"/>
                    </a:xfrm>
                  </p:grpSpPr>
                  <p:grpSp>
                    <p:nvGrpSpPr>
                      <p:cNvPr id="9" name="Skupina 8"/>
                      <p:cNvGrpSpPr/>
                      <p:nvPr/>
                    </p:nvGrpSpPr>
                    <p:grpSpPr>
                      <a:xfrm>
                        <a:off x="4571999" y="1833312"/>
                        <a:ext cx="4410691" cy="3238952"/>
                        <a:chOff x="4579699" y="1781437"/>
                        <a:chExt cx="4410691" cy="3238952"/>
                      </a:xfrm>
                    </p:grpSpPr>
                    <p:grpSp>
                      <p:nvGrpSpPr>
                        <p:cNvPr id="7" name="Skupina 6"/>
                        <p:cNvGrpSpPr/>
                        <p:nvPr/>
                      </p:nvGrpSpPr>
                      <p:grpSpPr>
                        <a:xfrm>
                          <a:off x="4579699" y="1781437"/>
                          <a:ext cx="4410691" cy="3238952"/>
                          <a:chOff x="4579699" y="1781437"/>
                          <a:chExt cx="4410691" cy="3238952"/>
                        </a:xfrm>
                      </p:grpSpPr>
                      <p:pic>
                        <p:nvPicPr>
                          <p:cNvPr id="16" name="Picture 2" descr="C:\Users\Dušan\Desktop\vltava 2.png"/>
                          <p:cNvPicPr>
                            <a:picLocks noChangeAspect="1" noChangeArrowheads="1"/>
                          </p:cNvPicPr>
                          <p:nvPr/>
                        </p:nvPicPr>
                        <p:blipFill rotWithShape="1">
                          <a:blip r:embed="rId5" cstate="print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r="52223" b="71597"/>
                          <a:stretch/>
                        </p:blipFill>
                        <p:spPr bwMode="auto">
                          <a:xfrm>
                            <a:off x="4579699" y="1781437"/>
                            <a:ext cx="4410691" cy="3238952"/>
                          </a:xfrm>
                          <a:prstGeom prst="rect">
                            <a:avLst/>
                          </a:prstGeom>
                          <a:noFill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</a:extLst>
                        </p:spPr>
                      </p:pic>
                      <p:sp>
                        <p:nvSpPr>
                          <p:cNvPr id="5" name="Ovál 4"/>
                          <p:cNvSpPr/>
                          <p:nvPr/>
                        </p:nvSpPr>
                        <p:spPr>
                          <a:xfrm>
                            <a:off x="6804248" y="2787774"/>
                            <a:ext cx="720080" cy="720080"/>
                          </a:xfrm>
                          <a:prstGeom prst="ellipse">
                            <a:avLst/>
                          </a:prstGeom>
                          <a:noFill/>
                          <a:ln>
                            <a:solidFill>
                              <a:srgbClr val="002060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8" name="Ovál 7"/>
                        <p:cNvSpPr/>
                        <p:nvPr/>
                      </p:nvSpPr>
                      <p:spPr>
                        <a:xfrm rot="19592199">
                          <a:off x="5773186" y="4186342"/>
                          <a:ext cx="216024" cy="504056"/>
                        </a:xfrm>
                        <a:prstGeom prst="ellipse">
                          <a:avLst/>
                        </a:prstGeom>
                        <a:noFill/>
                        <a:ln>
                          <a:solidFill>
                            <a:srgbClr val="002060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sp>
                    <p:nvSpPr>
                      <p:cNvPr id="10" name="Ovál 9"/>
                      <p:cNvSpPr/>
                      <p:nvPr/>
                    </p:nvSpPr>
                    <p:spPr>
                      <a:xfrm>
                        <a:off x="6260438" y="4113724"/>
                        <a:ext cx="223523" cy="223523"/>
                      </a:xfrm>
                      <a:prstGeom prst="ellipse">
                        <a:avLst/>
                      </a:prstGeom>
                      <a:noFill/>
                      <a:ln>
                        <a:solidFill>
                          <a:srgbClr val="00206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15" name="Ovál 14"/>
                    <p:cNvSpPr/>
                    <p:nvPr/>
                  </p:nvSpPr>
                  <p:spPr>
                    <a:xfrm>
                      <a:off x="6084168" y="3579862"/>
                      <a:ext cx="223523" cy="223523"/>
                    </a:xfrm>
                    <a:prstGeom prst="ellipse">
                      <a:avLst/>
                    </a:prstGeom>
                    <a:noFill/>
                    <a:ln>
                      <a:solidFill>
                        <a:srgbClr val="00206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sp>
                <p:nvSpPr>
                  <p:cNvPr id="17" name="Ovál 16"/>
                  <p:cNvSpPr/>
                  <p:nvPr/>
                </p:nvSpPr>
                <p:spPr>
                  <a:xfrm>
                    <a:off x="6553821" y="3315409"/>
                    <a:ext cx="223523" cy="223523"/>
                  </a:xfrm>
                  <a:prstGeom prst="ellipse">
                    <a:avLst/>
                  </a:prstGeom>
                  <a:noFill/>
                  <a:ln>
                    <a:solidFill>
                      <a:srgbClr val="00206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18" name="Ovál 17"/>
                <p:cNvSpPr/>
                <p:nvPr/>
              </p:nvSpPr>
              <p:spPr>
                <a:xfrm>
                  <a:off x="7164288" y="2839649"/>
                  <a:ext cx="223523" cy="223523"/>
                </a:xfrm>
                <a:prstGeom prst="ellipse">
                  <a:avLst/>
                </a:prstGeom>
                <a:no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0" name="Ovál 19"/>
              <p:cNvSpPr/>
              <p:nvPr/>
            </p:nvSpPr>
            <p:spPr>
              <a:xfrm>
                <a:off x="7044826" y="3301427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6483961" y="4534804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5990813" y="1995686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6018622" y="3301427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6036915" y="2246320"/>
                <a:ext cx="223523" cy="223523"/>
              </a:xfrm>
              <a:prstGeom prst="ellipse">
                <a:avLst/>
              </a:prstGeom>
              <a:noFill/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Ovál 24"/>
            <p:cNvSpPr/>
            <p:nvPr/>
          </p:nvSpPr>
          <p:spPr>
            <a:xfrm>
              <a:off x="6389892" y="3890201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6613415" y="3651870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6164424" y="4734320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963921" y="2624041"/>
              <a:ext cx="223523" cy="223523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08926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74640" y="1779662"/>
            <a:ext cx="381642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 smtClean="0">
                <a:solidFill>
                  <a:srgbClr val="002060"/>
                </a:solidFill>
              </a:rPr>
              <a:t>ČESKÉ BUDĚJOVICE</a:t>
            </a:r>
            <a:endParaRPr lang="cs-CZ" sz="2200" b="1" dirty="0">
              <a:solidFill>
                <a:srgbClr val="002060"/>
              </a:solidFill>
            </a:endParaRP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200" dirty="0">
                <a:solidFill>
                  <a:srgbClr val="002060"/>
                </a:solidFill>
              </a:rPr>
              <a:t>k</a:t>
            </a:r>
            <a:r>
              <a:rPr lang="cs-CZ" sz="2200" dirty="0" smtClean="0">
                <a:solidFill>
                  <a:srgbClr val="002060"/>
                </a:solidFill>
              </a:rPr>
              <a:t>rajské město na soutoku Vltavy a Malše s asi 93 tis. obyvateli</a:t>
            </a:r>
          </a:p>
          <a:p>
            <a:pPr marL="457200" indent="-457200">
              <a:buSzPct val="50000"/>
              <a:buFont typeface="Wingdings" pitchFamily="2" charset="2"/>
              <a:buChar char="q"/>
            </a:pPr>
            <a:r>
              <a:rPr lang="cs-CZ" sz="2200" dirty="0" smtClean="0">
                <a:solidFill>
                  <a:srgbClr val="002060"/>
                </a:solidFill>
              </a:rPr>
              <a:t>Nejvýznamnější atraktivity: Černá věž, náměstí Přemysla Otakara II. </a:t>
            </a:r>
            <a:endParaRPr lang="cs-CZ" sz="2200" dirty="0">
              <a:solidFill>
                <a:srgbClr val="002060"/>
              </a:solidFill>
            </a:endParaRP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 cstate="print">
            <a:lum bright="6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064" y="1942466"/>
            <a:ext cx="3040274" cy="2280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 descr="Soubor:Cerna vez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63503"/>
            <a:ext cx="179659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279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fontScale="92500"/>
          </a:bodyPr>
          <a:lstStyle/>
          <a:p>
            <a:pPr algn="l"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KULTURNÍ ATRAKTIVITY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18959" y="4418697"/>
            <a:ext cx="25413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m</a:t>
            </a:r>
            <a:r>
              <a:rPr lang="cs-CZ" sz="1600" dirty="0" smtClean="0">
                <a:solidFill>
                  <a:srgbClr val="002060"/>
                </a:solidFill>
              </a:rPr>
              <a:t>ost v Písku (nejstarší v ČR)  </a:t>
            </a: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9" name="obrázek 9" descr="C:\Documents and Settings\Honza\Plocha\Fota z cest\2010\dovolená 2010\moje fotky\Obraz226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6019" y="2087245"/>
            <a:ext cx="3168352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6647757" y="2701305"/>
            <a:ext cx="215158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k</a:t>
            </a:r>
            <a:r>
              <a:rPr lang="cs-CZ" sz="1600" dirty="0" smtClean="0">
                <a:solidFill>
                  <a:srgbClr val="002060"/>
                </a:solidFill>
              </a:rPr>
              <a:t>lášter ve Zlaté Koruně  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8166" y="2829778"/>
            <a:ext cx="254137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</a:rPr>
              <a:t>Klášter ve Vyšším Brodě  </a:t>
            </a:r>
            <a:endParaRPr lang="cs-CZ" sz="1600" dirty="0">
              <a:solidFill>
                <a:srgbClr val="002060"/>
              </a:solidFill>
            </a:endParaRPr>
          </a:p>
        </p:txBody>
      </p:sp>
      <p:pic>
        <p:nvPicPr>
          <p:cNvPr id="13314" name="Picture 2" descr="http://www.ckrumlov.info/img/652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37515"/>
            <a:ext cx="2702700" cy="202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://www.fotoalpy.cz/pictures/166-V00x_8704_v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37515"/>
            <a:ext cx="2702700" cy="206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475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1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147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131590"/>
            <a:ext cx="3096344" cy="432048"/>
          </a:xfrm>
        </p:spPr>
        <p:txBody>
          <a:bodyPr>
            <a:normAutofit lnSpcReduction="10000"/>
          </a:bodyPr>
          <a:lstStyle/>
          <a:p>
            <a:pPr>
              <a:buSzPct val="50000"/>
            </a:pPr>
            <a:r>
              <a:rPr lang="cs-CZ" sz="2000" b="1" dirty="0" smtClean="0">
                <a:solidFill>
                  <a:srgbClr val="002060"/>
                </a:solidFill>
              </a:rPr>
              <a:t>ZDROJE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1419622"/>
            <a:ext cx="8208912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50" dirty="0"/>
              <a:t>AUTOR NEUVEDEN. </a:t>
            </a:r>
            <a:r>
              <a:rPr lang="cs-CZ" sz="850" i="1" dirty="0"/>
              <a:t>cs.wikipedia.org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http://cs.wikipedia.org/wiki/Jiho%C4%8Desk%C3%BD_kraj </a:t>
            </a:r>
            <a:endParaRPr lang="cs-CZ" sz="850" u="sng" dirty="0" smtClean="0">
              <a:hlinkClick r:id="rId5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Jihočeský kraj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http://www.kraj-jihocesky.cz/index.php?par%5Bid_v%5D=348&amp;par%5Blang%5D= </a:t>
            </a:r>
            <a:endParaRPr lang="cs-CZ" sz="850" u="sng" dirty="0">
              <a:hlinkClick r:id="rId5"/>
            </a:endParaRPr>
          </a:p>
          <a:p>
            <a:r>
              <a:rPr lang="cs-CZ" sz="850" dirty="0"/>
              <a:t>ČSÚ. </a:t>
            </a:r>
            <a:r>
              <a:rPr lang="cs-CZ" sz="850" i="1" dirty="0"/>
              <a:t>Nejnovější údaje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http://www.czso.cz/ </a:t>
            </a:r>
            <a:endParaRPr lang="cs-CZ" sz="850" u="sng" dirty="0" smtClean="0">
              <a:hlinkClick r:id="rId6"/>
            </a:endParaRPr>
          </a:p>
          <a:p>
            <a:r>
              <a:rPr lang="cs-CZ" sz="850" dirty="0"/>
              <a:t>ČSÚ. </a:t>
            </a:r>
            <a:r>
              <a:rPr lang="cs-CZ" sz="850" i="1" dirty="0"/>
              <a:t>Počet obyvatel v obcích České republiky k 1. 1. 2012</a:t>
            </a:r>
            <a:r>
              <a:rPr lang="cs-CZ" sz="850" dirty="0"/>
              <a:t> [online]. [cit. </a:t>
            </a:r>
            <a:r>
              <a:rPr lang="cs-CZ" sz="850" dirty="0" smtClean="0"/>
              <a:t>6.2.2014</a:t>
            </a:r>
            <a:r>
              <a:rPr lang="cs-CZ" sz="850" dirty="0"/>
              <a:t>]. Dostupný na WWW: http://www.czso.cz/csu/2012edicniplan.nsf/t/00002BD91A/$File/13011203.pdf </a:t>
            </a:r>
            <a:endParaRPr lang="cs-CZ" sz="850" u="sng" dirty="0" smtClean="0">
              <a:hlinkClick r:id="rId7"/>
            </a:endParaRPr>
          </a:p>
          <a:p>
            <a:r>
              <a:rPr lang="cs-CZ" sz="850" dirty="0"/>
              <a:t>ČSÚ. </a:t>
            </a:r>
            <a:r>
              <a:rPr lang="cs-CZ" sz="850" i="1" dirty="0"/>
              <a:t>Cestovní ruch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http://www.czso.cz/x/krajedata.nsf/oblast2/cestovni_ruch-xc </a:t>
            </a:r>
            <a:endParaRPr lang="cs-CZ" sz="850" u="sng" dirty="0" smtClean="0">
              <a:hlinkClick r:id="rId8"/>
            </a:endParaRPr>
          </a:p>
          <a:p>
            <a:r>
              <a:rPr lang="cs-CZ" sz="850" dirty="0"/>
              <a:t>PISKACEK &amp; BENES. </a:t>
            </a:r>
            <a:r>
              <a:rPr lang="cs-CZ" sz="850" i="1" dirty="0"/>
              <a:t>Strategie rozvoje cestovního ruchu v Jihočeském kraji na roky 2009 - 2013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www.kraj-jihocesky.cz/file.php?par%5Bid_r%5D=48087...0 </a:t>
            </a:r>
            <a:endParaRPr lang="cs-CZ" sz="850" u="sng" dirty="0">
              <a:hlinkClick r:id="rId8"/>
            </a:endParaRPr>
          </a:p>
          <a:p>
            <a:r>
              <a:rPr lang="cs-CZ" sz="850" dirty="0"/>
              <a:t>LAFKOVÁ, Monika. </a:t>
            </a:r>
            <a:r>
              <a:rPr lang="cs-CZ" sz="850" i="1" dirty="0"/>
              <a:t>Gastronomie jako důležitá součást cestovního ruchu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https://is.vspj.cz/bp/get-bp/student/15355/thema/1454 </a:t>
            </a:r>
            <a:endParaRPr lang="cs-CZ" sz="850" u="sng" dirty="0" smtClean="0">
              <a:hlinkClick r:id="rId9"/>
            </a:endParaRPr>
          </a:p>
          <a:p>
            <a:r>
              <a:rPr lang="cs-CZ" sz="850" dirty="0"/>
              <a:t>ČSÚ. </a:t>
            </a:r>
            <a:r>
              <a:rPr lang="cs-CZ" sz="850" i="1" dirty="0"/>
              <a:t>Statistická ročenka Jihočeského kraje 2012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http://www.cbudejovice.czso.cz/csu/2012edicniplan.nsf/krajp/311011-12-xc </a:t>
            </a:r>
            <a:endParaRPr lang="cs-CZ" sz="850" u="sng" dirty="0" smtClean="0">
              <a:hlinkClick r:id="rId10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Vltava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http://cs.wikipedia.org/wiki/Vltava </a:t>
            </a:r>
            <a:endParaRPr lang="cs-CZ" sz="850" u="sng" dirty="0" smtClean="0">
              <a:hlinkClick r:id="rId11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Český Krumlov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http://cs.wikipedia.org/wiki/%C4%8Cesk%C3%BD_Krumlov </a:t>
            </a:r>
            <a:endParaRPr lang="cs-CZ" sz="850" u="sng" dirty="0">
              <a:hlinkClick r:id="rId11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Holašovice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http://cs.wikipedia.org/wiki/Hola%C5%A1ovice </a:t>
            </a:r>
            <a:endParaRPr lang="cs-CZ" sz="850" u="sng" dirty="0" smtClean="0">
              <a:hlinkClick r:id="rId12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Zámek Hluboká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http://cs.wikipedia.org/wiki/Hlubok%C3%A1_(z%C3%A1mek) </a:t>
            </a:r>
            <a:endParaRPr lang="cs-CZ" sz="850" u="sng" dirty="0" smtClean="0">
              <a:hlinkClick r:id="rId13"/>
            </a:endParaRPr>
          </a:p>
          <a:p>
            <a:r>
              <a:rPr lang="cs-CZ" sz="850" dirty="0"/>
              <a:t>RIA. </a:t>
            </a:r>
            <a:r>
              <a:rPr lang="cs-CZ" sz="850" i="1" dirty="0"/>
              <a:t>Metodický portál RVP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http://wiki.rvp.cz/Kabinet/Mapy/Mapa_%C4%8CR/Mapy_kraj%C5%AF_%C4%8CR/Jiho%C4%8Desk%C3%BD_kraj </a:t>
            </a:r>
            <a:endParaRPr lang="cs-CZ" sz="850" u="sng" dirty="0" smtClean="0">
              <a:hlinkClick r:id="rId14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Jihočeská vědecká knihovna v Českých Budějovicích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http://www.cbvk.cz/index.php?lang=CZ&amp;s=knihovny </a:t>
            </a:r>
            <a:endParaRPr lang="cs-CZ" sz="850" u="sng" dirty="0" smtClean="0">
              <a:hlinkClick r:id="rId15"/>
            </a:endParaRPr>
          </a:p>
          <a:p>
            <a:r>
              <a:rPr lang="pt-BR" sz="850" dirty="0"/>
              <a:t>AUTOR NEUVEDEN. </a:t>
            </a:r>
            <a:r>
              <a:rPr lang="pt-BR" sz="850" i="1" dirty="0"/>
              <a:t>www.hauner.cz</a:t>
            </a:r>
            <a:r>
              <a:rPr lang="pt-BR" sz="850" dirty="0"/>
              <a:t> [online]. [cit. </a:t>
            </a:r>
            <a:r>
              <a:rPr lang="pt-BR" sz="850" dirty="0" smtClean="0"/>
              <a:t>6.2.201</a:t>
            </a:r>
            <a:r>
              <a:rPr lang="cs-CZ" sz="850" dirty="0" smtClean="0"/>
              <a:t>3</a:t>
            </a:r>
            <a:r>
              <a:rPr lang="pt-BR" sz="850" dirty="0" smtClean="0"/>
              <a:t>]. </a:t>
            </a:r>
            <a:r>
              <a:rPr lang="pt-BR" sz="850" dirty="0"/>
              <a:t>Dostupný na WWW: http://www.hauner.cz/GC1XAPF/</a:t>
            </a:r>
            <a:endParaRPr lang="cs-CZ" sz="850" dirty="0" smtClean="0"/>
          </a:p>
          <a:p>
            <a:r>
              <a:rPr lang="cs-CZ" sz="850" dirty="0" smtClean="0"/>
              <a:t>AUTOR </a:t>
            </a:r>
            <a:r>
              <a:rPr lang="cs-CZ" sz="850" dirty="0"/>
              <a:t>NEUVEDEN. </a:t>
            </a:r>
            <a:r>
              <a:rPr lang="cs-CZ" sz="850" i="1" dirty="0"/>
              <a:t>Apartmány Hubert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http://www.hubert-lipno.cz/ </a:t>
            </a:r>
            <a:endParaRPr lang="cs-CZ" sz="850" u="sng" dirty="0" smtClean="0">
              <a:hlinkClick r:id="rId16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Blanský les - </a:t>
            </a:r>
            <a:r>
              <a:rPr lang="cs-CZ" sz="850" i="1" dirty="0" err="1"/>
              <a:t>Netolicko</a:t>
            </a:r>
            <a:r>
              <a:rPr lang="cs-CZ" sz="850" i="1" dirty="0"/>
              <a:t>, </a:t>
            </a:r>
            <a:r>
              <a:rPr lang="cs-CZ" sz="850" i="1" dirty="0" err="1"/>
              <a:t>čertovsky</a:t>
            </a:r>
            <a:r>
              <a:rPr lang="cs-CZ" sz="850" i="1" dirty="0"/>
              <a:t> hezké místo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http://www.blanet.cz/?artid=4&amp;lang=cz&amp;mode=normal </a:t>
            </a:r>
            <a:endParaRPr lang="cs-CZ" sz="850" u="sng" dirty="0" smtClean="0">
              <a:hlinkClick r:id="rId17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i </a:t>
            </a:r>
            <a:r>
              <a:rPr lang="cs-CZ" sz="850" i="1" dirty="0" err="1"/>
              <a:t>zun</a:t>
            </a:r>
            <a:r>
              <a:rPr lang="cs-CZ" sz="850" i="1" dirty="0"/>
              <a:t>. </a:t>
            </a:r>
            <a:r>
              <a:rPr lang="cs-CZ" sz="850" i="1" dirty="0" err="1"/>
              <a:t>eu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http://www.izun.eu/out-of-czu/kampan-za-budvar-neberte-nam-rodinne-stribro </a:t>
            </a:r>
            <a:endParaRPr lang="cs-CZ" sz="850" u="sng" dirty="0" smtClean="0">
              <a:hlinkClick r:id="rId18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magická svatba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http://magickasvatba.cz/sluzby/svatebni-obrad/hrady-a-zamky/zamek-hluboka </a:t>
            </a:r>
            <a:endParaRPr lang="cs-CZ" sz="850" dirty="0" smtClean="0"/>
          </a:p>
          <a:p>
            <a:r>
              <a:rPr lang="cs-CZ" sz="850" dirty="0"/>
              <a:t>AUTOR NEUVEDEN. </a:t>
            </a:r>
            <a:r>
              <a:rPr lang="cs-CZ" sz="850" i="1" dirty="0"/>
              <a:t>snow.cz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http://snow.cz/stredisko/59-spicak-na-sumave </a:t>
            </a:r>
            <a:endParaRPr lang="cs-CZ" sz="850" u="sng" dirty="0" smtClean="0">
              <a:hlinkClick r:id="rId19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kudyznudy.cz</a:t>
            </a:r>
            <a:r>
              <a:rPr lang="cs-CZ" sz="850" dirty="0"/>
              <a:t> [online]. [cit. </a:t>
            </a:r>
            <a:r>
              <a:rPr lang="cs-CZ" sz="850" dirty="0" smtClean="0"/>
              <a:t>6.2.2013]. </a:t>
            </a:r>
            <a:r>
              <a:rPr lang="cs-CZ" sz="850" dirty="0"/>
              <a:t>Dostupný na WWW: http://www.kudyznudy.cz/Aktuality/10-tipu-kam-jet-na-ryby.aspx </a:t>
            </a:r>
            <a:endParaRPr lang="cs-CZ" sz="850" u="sng" dirty="0" smtClean="0">
              <a:hlinkClick r:id="rId20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Czech </a:t>
            </a:r>
            <a:r>
              <a:rPr lang="cs-CZ" sz="850" i="1" dirty="0" err="1"/>
              <a:t>Tourism</a:t>
            </a:r>
            <a:r>
              <a:rPr lang="cs-CZ" sz="850" dirty="0"/>
              <a:t> [online]. [cit. 18.1.2014]. Dostupný na WWW: http://ftp.czechtourism.com/Aktivity-a-akce/Aktivity/Sumavske-safari---jedinecny-zazitek-z-pozorovani-j.aspx </a:t>
            </a:r>
            <a:endParaRPr lang="cs-CZ" sz="850" u="sng" dirty="0" smtClean="0">
              <a:hlinkClick r:id="rId21"/>
            </a:endParaRPr>
          </a:p>
          <a:p>
            <a:r>
              <a:rPr lang="cs-CZ" sz="850" dirty="0"/>
              <a:t>AUTOR NEUVEDEN. </a:t>
            </a:r>
            <a:r>
              <a:rPr lang="cs-CZ" sz="850" i="1" dirty="0"/>
              <a:t>Železniční trať Jindřichův Hradec - Nová Bystřice</a:t>
            </a:r>
            <a:r>
              <a:rPr lang="cs-CZ" sz="850" dirty="0"/>
              <a:t> [online]. [cit. 18.1.2014]. Dostupný na WWW: http://cs.wikipedia.org/wiki/%C5%BDelezni%C4%8Dn%C3%AD_tra%C5%A5_Jind%C5%99ich%C5%AFv_Hradec_-_Nov%C3%A1_Byst%C5%99ice </a:t>
            </a:r>
            <a:endParaRPr lang="cs-CZ" sz="850" dirty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2060"/>
              </a:solidFill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2060"/>
              </a:solidFill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endParaRPr lang="cs-CZ" sz="1000" dirty="0" smtClean="0">
              <a:solidFill>
                <a:srgbClr val="002060"/>
              </a:solidFill>
            </a:endParaRPr>
          </a:p>
          <a:p>
            <a:endParaRPr lang="cs-CZ" sz="1000" dirty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>
              <a:solidFill>
                <a:srgbClr val="002060"/>
              </a:solidFill>
            </a:endParaRPr>
          </a:p>
          <a:p>
            <a:endParaRPr lang="cs-CZ" sz="1600" dirty="0" smtClean="0">
              <a:solidFill>
                <a:srgbClr val="002060"/>
              </a:solidFill>
            </a:endParaRPr>
          </a:p>
          <a:p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13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782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147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059582"/>
            <a:ext cx="3096344" cy="432048"/>
          </a:xfrm>
        </p:spPr>
        <p:txBody>
          <a:bodyPr>
            <a:normAutofit/>
          </a:bodyPr>
          <a:lstStyle/>
          <a:p>
            <a:pPr>
              <a:buSzPct val="50000"/>
            </a:pPr>
            <a:r>
              <a:rPr lang="cs-CZ" sz="2000" b="1" dirty="0" smtClean="0">
                <a:solidFill>
                  <a:srgbClr val="002060"/>
                </a:solidFill>
              </a:rPr>
              <a:t>ZDROJE </a:t>
            </a:r>
            <a:endParaRPr lang="cs-CZ" sz="20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1601" y="1377108"/>
            <a:ext cx="8208912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/>
              <a:t>AUTOR NEUVEDEN. </a:t>
            </a:r>
            <a:r>
              <a:rPr lang="cs-CZ" sz="900" i="1" dirty="0"/>
              <a:t>Český Krumlov - oficiální informační systém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http://www.ckrumlov.info/docs/cz/uby236.xml</a:t>
            </a:r>
            <a:endParaRPr lang="cs-CZ" sz="900" dirty="0" smtClean="0"/>
          </a:p>
          <a:p>
            <a:r>
              <a:rPr lang="cs-CZ" sz="900" dirty="0" smtClean="0"/>
              <a:t>AUTOR </a:t>
            </a:r>
            <a:r>
              <a:rPr lang="cs-CZ" sz="900" dirty="0"/>
              <a:t>NEUVEDEN. </a:t>
            </a:r>
            <a:r>
              <a:rPr lang="cs-CZ" sz="900" i="1" dirty="0"/>
              <a:t>Foodphoto.cz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http://www.foodphoto.cz/fjr-ceskuch002.html </a:t>
            </a:r>
            <a:endParaRPr lang="cs-CZ" sz="900" u="sng" dirty="0" smtClean="0">
              <a:hlinkClick r:id="rId5"/>
            </a:endParaRPr>
          </a:p>
          <a:p>
            <a:r>
              <a:rPr lang="cs-CZ" sz="900" dirty="0"/>
              <a:t>CHMEE2.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http://commons.wikimedia.org/wiki/File:Kulajda_(2).jpg</a:t>
            </a:r>
            <a:endParaRPr lang="cs-CZ" sz="900" dirty="0" smtClean="0"/>
          </a:p>
          <a:p>
            <a:r>
              <a:rPr lang="pt-BR" sz="900" dirty="0" smtClean="0"/>
              <a:t>AUTOR </a:t>
            </a:r>
            <a:r>
              <a:rPr lang="pt-BR" sz="900" dirty="0"/>
              <a:t>NEUVEDEN. </a:t>
            </a:r>
            <a:r>
              <a:rPr lang="pt-BR" sz="900" i="1" dirty="0"/>
              <a:t>Třeboňský kapr</a:t>
            </a:r>
            <a:r>
              <a:rPr lang="pt-BR" sz="900" dirty="0"/>
              <a:t> [online]. [cit. </a:t>
            </a:r>
            <a:r>
              <a:rPr lang="cs-CZ" sz="900" dirty="0" smtClean="0"/>
              <a:t>6</a:t>
            </a:r>
            <a:r>
              <a:rPr lang="pt-BR" sz="900" dirty="0" smtClean="0"/>
              <a:t>.</a:t>
            </a:r>
            <a:r>
              <a:rPr lang="cs-CZ" sz="900" dirty="0" smtClean="0"/>
              <a:t>2</a:t>
            </a:r>
            <a:r>
              <a:rPr lang="pt-BR" sz="900" dirty="0" smtClean="0"/>
              <a:t>.201</a:t>
            </a:r>
            <a:r>
              <a:rPr lang="cs-CZ" sz="900" dirty="0" smtClean="0"/>
              <a:t>3</a:t>
            </a:r>
            <a:r>
              <a:rPr lang="pt-BR" sz="900" dirty="0" smtClean="0"/>
              <a:t>]. </a:t>
            </a:r>
            <a:r>
              <a:rPr lang="pt-BR" sz="900" dirty="0"/>
              <a:t>Dostupný na WWW: http://www.trebonskykapr.cz/kapri-hranolky </a:t>
            </a:r>
            <a:endParaRPr lang="cs-CZ" sz="900" u="sng" dirty="0" smtClean="0">
              <a:hlinkClick r:id="rId6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Národní park a CHKO Šumava</a:t>
            </a:r>
            <a:r>
              <a:rPr lang="cs-CZ" sz="900" dirty="0"/>
              <a:t> [online]. [cit. 18.1.2014]. Dostupný na WWW: http://www.retour.cz/mesta/zelezna-ruda/np.htm </a:t>
            </a:r>
            <a:endParaRPr lang="cs-CZ" sz="900" u="sng" dirty="0" smtClean="0">
              <a:hlinkClick r:id="rId7"/>
            </a:endParaRPr>
          </a:p>
          <a:p>
            <a:r>
              <a:rPr lang="cs-CZ" sz="900" dirty="0"/>
              <a:t>ŠUMAVA REGION.CZ. </a:t>
            </a:r>
            <a:r>
              <a:rPr lang="cs-CZ" sz="900" i="1" dirty="0"/>
              <a:t>Ubytování Šumava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http://sumava.ezin.cz/ </a:t>
            </a:r>
            <a:endParaRPr lang="cs-CZ" sz="900" u="sng" dirty="0" smtClean="0">
              <a:hlinkClick r:id="rId8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Školní výlety na Šumavě a v Bavorském lese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http://www.skolni-vylety.isumava.cz/skolni-vylet/lyzarsky-areal-zadov/ </a:t>
            </a:r>
            <a:endParaRPr lang="cs-CZ" sz="900" u="sng" dirty="0" smtClean="0">
              <a:hlinkClick r:id="rId9"/>
            </a:endParaRPr>
          </a:p>
          <a:p>
            <a:r>
              <a:rPr lang="cs-CZ" sz="900" dirty="0"/>
              <a:t>AUTOR NEUVEDEN. </a:t>
            </a:r>
            <a:r>
              <a:rPr lang="cs-CZ" sz="900" i="1" dirty="0" err="1"/>
              <a:t>Slever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http://www.slever.cz/slevy/pobyt-v-penzionu-klastersky-mlyn-pro-2-osoby-s-polopenzi3/ </a:t>
            </a:r>
            <a:endParaRPr lang="cs-CZ" sz="900" u="sng" dirty="0" smtClean="0">
              <a:hlinkClick r:id="rId10"/>
            </a:endParaRPr>
          </a:p>
          <a:p>
            <a:r>
              <a:rPr lang="cs-CZ" sz="900" dirty="0"/>
              <a:t>STAVELA, Michael. </a:t>
            </a:r>
            <a:r>
              <a:rPr lang="cs-CZ" sz="900" i="1" dirty="0" err="1"/>
              <a:t>Deta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http://www.stavela.cz/osobni/fotogalerie/mista/fotky-zajimavych-mist.html </a:t>
            </a:r>
            <a:endParaRPr lang="cs-CZ" sz="900" u="sng" dirty="0" smtClean="0">
              <a:hlinkClick r:id="rId11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nahorach.com</a:t>
            </a:r>
            <a:r>
              <a:rPr lang="cs-CZ" sz="900" dirty="0"/>
              <a:t> [online]. [cit. </a:t>
            </a:r>
            <a:r>
              <a:rPr lang="cs-CZ" sz="900" dirty="0" smtClean="0"/>
              <a:t>6.2.2014</a:t>
            </a:r>
            <a:r>
              <a:rPr lang="cs-CZ" sz="900" dirty="0"/>
              <a:t>]. Dostupný na WWW: http://www.nahorach.com/sumava/boubin.html </a:t>
            </a:r>
            <a:endParaRPr lang="cs-CZ" sz="900" u="sng" dirty="0" smtClean="0">
              <a:hlinkClick r:id="rId12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Rodinný dům U jezírka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http://www.rdujezirka.cz/pesi-turistika.php </a:t>
            </a:r>
            <a:endParaRPr lang="cs-CZ" sz="900" u="sng" dirty="0" smtClean="0">
              <a:hlinkClick r:id="rId13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Šumava 21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http://www.sumava21.cz/?f_id=32 </a:t>
            </a:r>
            <a:endParaRPr lang="cs-CZ" sz="900" u="sng" dirty="0" smtClean="0">
              <a:hlinkClick r:id="rId14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BIGY Letovice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http://www.bigyletovice.cz/studenti/byvali-studenti/97-rocnik09-2013/313-vltava12 </a:t>
            </a:r>
            <a:endParaRPr lang="cs-CZ" sz="900" u="sng" dirty="0" smtClean="0">
              <a:hlinkClick r:id="rId15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Vltava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http://pojedtenavodu.webnode.cz/vltava/ </a:t>
            </a:r>
            <a:endParaRPr lang="cs-CZ" sz="900" u="sng" dirty="0" smtClean="0">
              <a:hlinkClick r:id="rId16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Maleček rafting a </a:t>
            </a:r>
            <a:r>
              <a:rPr lang="cs-CZ" sz="900" i="1" dirty="0" err="1"/>
              <a:t>kanoe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http://cz.pujcovna-lodi.malecek.cz/pujcovna-lodi-vltava/pujcovna-lodi-89/ </a:t>
            </a:r>
            <a:endParaRPr lang="cs-CZ" sz="900" u="sng" dirty="0" smtClean="0">
              <a:hlinkClick r:id="rId16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rajče.net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http://buggy.rajce.idnes.cz/VLTAVA_RAFTY_-_srpen_2011/ </a:t>
            </a:r>
            <a:endParaRPr lang="cs-CZ" sz="900" u="sng" dirty="0" smtClean="0">
              <a:hlinkClick r:id="rId15"/>
            </a:endParaRPr>
          </a:p>
          <a:p>
            <a:r>
              <a:rPr lang="cs-CZ" sz="900" dirty="0"/>
              <a:t>AUTOR NEUVEDEN. </a:t>
            </a:r>
            <a:r>
              <a:rPr lang="cs-CZ" sz="900" i="1" dirty="0" err="1"/>
              <a:t>az</a:t>
            </a:r>
            <a:r>
              <a:rPr lang="cs-CZ" sz="900" i="1" dirty="0"/>
              <a:t>-air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http://www.az-air.cz/vyhlidkovy-let-nad-jihoceske-rybniky-pro-4-osoby-p17 </a:t>
            </a:r>
            <a:endParaRPr lang="cs-CZ" sz="900" u="sng" dirty="0" smtClean="0">
              <a:hlinkClick r:id="rId17"/>
            </a:endParaRPr>
          </a:p>
          <a:p>
            <a:r>
              <a:rPr lang="cs-CZ" sz="900" dirty="0"/>
              <a:t>CYKLOTRAN.CZ. </a:t>
            </a:r>
            <a:r>
              <a:rPr lang="cs-CZ" sz="900" i="1" dirty="0"/>
              <a:t>Lázně Třeboň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http://lazne-trebon.webnode.cz/volny-cas/ </a:t>
            </a:r>
            <a:endParaRPr lang="cs-CZ" sz="900" u="sng" dirty="0" smtClean="0">
              <a:hlinkClick r:id="rId18"/>
            </a:endParaRPr>
          </a:p>
          <a:p>
            <a:r>
              <a:rPr lang="cs-CZ" sz="900" dirty="0"/>
              <a:t>JANOTA, Ivan. </a:t>
            </a:r>
            <a:r>
              <a:rPr lang="cs-CZ" sz="900" i="1" dirty="0" err="1"/>
              <a:t>cs,wikipedia.org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http://cs.wikipedia.org/wiki/Soubor:Lazne_Trebon_-_raselinova_koupel_-_Zlata_hvezda.jpg </a:t>
            </a:r>
            <a:endParaRPr lang="cs-CZ" sz="900" u="sng" dirty="0" smtClean="0">
              <a:hlinkClick r:id="rId19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Školní a webové informační centrum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http://vyuka.zsjarose.cz/index.php?action=lesson_detail&amp;id=1207 </a:t>
            </a:r>
            <a:endParaRPr lang="cs-CZ" sz="900" u="sng" dirty="0" smtClean="0">
              <a:hlinkClick r:id="rId20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Apartmány Hubert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</a:t>
            </a:r>
            <a:r>
              <a:rPr lang="cs-CZ" sz="900" dirty="0">
                <a:hlinkClick r:id="rId20"/>
              </a:rPr>
              <a:t>http://www.hubert-lipno.cz</a:t>
            </a:r>
            <a:r>
              <a:rPr lang="cs-CZ" sz="900" dirty="0" smtClean="0">
                <a:hlinkClick r:id="rId20"/>
              </a:rPr>
              <a:t>/</a:t>
            </a:r>
            <a:endParaRPr lang="cs-CZ" sz="900" dirty="0" smtClean="0"/>
          </a:p>
          <a:p>
            <a:r>
              <a:rPr lang="cs-CZ" sz="900" dirty="0"/>
              <a:t>AUTOR NEUVEDEN. </a:t>
            </a:r>
            <a:r>
              <a:rPr lang="cs-CZ" sz="900" i="1" dirty="0"/>
              <a:t>Cyklistická Lipenská magistrála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http://www.ckrumlov.cz/cz1250/region/lipensko/i_lpcy10.htm </a:t>
            </a:r>
            <a:endParaRPr lang="cs-CZ" sz="9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80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lnSpcReduction="10000"/>
          </a:bodyPr>
          <a:lstStyle/>
          <a:p>
            <a:pPr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ZDROJE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4054" y="1491630"/>
            <a:ext cx="8588425" cy="37702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000" u="sng" dirty="0" smtClean="0">
              <a:hlinkClick r:id="rId5"/>
            </a:endParaRPr>
          </a:p>
          <a:p>
            <a:r>
              <a:rPr lang="cs-CZ" sz="900" dirty="0"/>
              <a:t>SCHUSSER, František. </a:t>
            </a:r>
            <a:r>
              <a:rPr lang="cs-CZ" sz="900" i="1" dirty="0"/>
              <a:t>Stavba Lipenské přehrady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http://www.ckrumlov.info/docs/cz/region_histor_stlipr.xml </a:t>
            </a:r>
            <a:endParaRPr lang="cs-CZ" sz="900" u="sng" dirty="0">
              <a:hlinkClick r:id="rId5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Dovolená na Lipně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http://www.lipno4x4.cz/?page_id=62 </a:t>
            </a:r>
            <a:endParaRPr lang="cs-CZ" sz="900" dirty="0" smtClean="0">
              <a:solidFill>
                <a:srgbClr val="FF0000"/>
              </a:solidFill>
            </a:endParaRPr>
          </a:p>
          <a:p>
            <a:r>
              <a:rPr lang="cs-CZ" sz="900" dirty="0"/>
              <a:t>AUTOR NEUVEDEN.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http://commons.wikimedia.org/wiki/File:UNESCO_logo.svg </a:t>
            </a:r>
            <a:endParaRPr lang="cs-CZ" sz="900" dirty="0" smtClean="0"/>
          </a:p>
          <a:p>
            <a:r>
              <a:rPr lang="cs-CZ" sz="900" dirty="0" smtClean="0"/>
              <a:t>MRÁZEK</a:t>
            </a:r>
            <a:r>
              <a:rPr lang="cs-CZ" sz="900" dirty="0"/>
              <a:t>, Lubor. </a:t>
            </a:r>
            <a:r>
              <a:rPr lang="cs-CZ" sz="900" i="1" dirty="0"/>
              <a:t>Město Český Krumlov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http://www.encyklopedie.ckrumlov.cz/img.php?img=6530&amp;LANG=cz </a:t>
            </a:r>
            <a:endParaRPr lang="cs-CZ" sz="900" u="sng" dirty="0" smtClean="0">
              <a:hlinkClick r:id="rId6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Databáze hradů a zámků České republiky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http://www.nase-pamatky.cz/zamky/cesky-krumlov.html </a:t>
            </a:r>
            <a:endParaRPr lang="cs-CZ" sz="900" u="sng" dirty="0" smtClean="0">
              <a:hlinkClick r:id="rId7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apartmankrumlov.cz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http://www.apartmankrumlov.cz/Cesky-krumlov/ </a:t>
            </a:r>
            <a:endParaRPr lang="cs-CZ" sz="900" dirty="0" smtClean="0"/>
          </a:p>
          <a:p>
            <a:r>
              <a:rPr lang="cs-CZ" sz="900" dirty="0"/>
              <a:t>AUTOR NEUVEDEN. </a:t>
            </a:r>
            <a:r>
              <a:rPr lang="cs-CZ" sz="900" i="1" dirty="0"/>
              <a:t>Holašovice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http://cs.wikipedia.org/wiki/Hola%C5%A1ovice </a:t>
            </a:r>
            <a:endParaRPr lang="cs-CZ" sz="900" u="sng" dirty="0" smtClean="0">
              <a:hlinkClick r:id="rId8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magická svatba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http://magickasvatba.cz/sluzby/svatebni-obrad/hrady-a-zamky/zamek-hluboka </a:t>
            </a:r>
            <a:endParaRPr lang="cs-CZ" sz="900" u="sng" dirty="0" smtClean="0">
              <a:hlinkClick r:id="rId9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Zámek Hluboká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http://cs.wikipedia.org/wiki/Hlubok%C3%A1_(z%C3%A1mek)</a:t>
            </a:r>
          </a:p>
          <a:p>
            <a:r>
              <a:rPr lang="cs-CZ" sz="900" dirty="0"/>
              <a:t>AUTOR NEUVEDEN. </a:t>
            </a:r>
            <a:r>
              <a:rPr lang="cs-CZ" sz="900" i="1" dirty="0"/>
              <a:t>Hotel </a:t>
            </a:r>
            <a:r>
              <a:rPr lang="cs-CZ" sz="900" i="1" dirty="0" err="1"/>
              <a:t>Bellvue</a:t>
            </a:r>
            <a:r>
              <a:rPr lang="cs-CZ" sz="900" i="1" dirty="0"/>
              <a:t> Český </a:t>
            </a:r>
            <a:r>
              <a:rPr lang="cs-CZ" sz="900" i="1" dirty="0" err="1"/>
              <a:t>krumlov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http://www.bellevuehotelkrumlov.cz/cz/hluboka-nad-vltavou/ </a:t>
            </a:r>
            <a:endParaRPr lang="cs-CZ" sz="900" u="sng" dirty="0" smtClean="0">
              <a:hlinkClick r:id="rId10"/>
            </a:endParaRPr>
          </a:p>
          <a:p>
            <a:r>
              <a:rPr lang="cs-CZ" sz="900" dirty="0"/>
              <a:t>AUTOR NEUVEDEN. </a:t>
            </a:r>
            <a:r>
              <a:rPr lang="cs-CZ" sz="900" i="1" dirty="0" err="1"/>
              <a:t>Digirální</a:t>
            </a:r>
            <a:r>
              <a:rPr lang="cs-CZ" sz="900" i="1" dirty="0"/>
              <a:t> archiv </a:t>
            </a:r>
            <a:r>
              <a:rPr lang="cs-CZ" sz="900" i="1" dirty="0" err="1"/>
              <a:t>Šechtl</a:t>
            </a:r>
            <a:r>
              <a:rPr lang="cs-CZ" sz="900" i="1" dirty="0"/>
              <a:t> a </a:t>
            </a:r>
            <a:r>
              <a:rPr lang="cs-CZ" sz="900" i="1" dirty="0" err="1"/>
              <a:t>Voseček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http://sechtl-vosecek.ucw.cz/cml/nikon/nfilm1166.html </a:t>
            </a:r>
            <a:endParaRPr lang="cs-CZ" sz="900" u="sng" dirty="0" smtClean="0">
              <a:hlinkClick r:id="rId11"/>
            </a:endParaRPr>
          </a:p>
          <a:p>
            <a:r>
              <a:rPr lang="cs-CZ" sz="900" dirty="0"/>
              <a:t>ATIKA Č. BUDĚJOVICE. </a:t>
            </a:r>
            <a:r>
              <a:rPr lang="cs-CZ" sz="900" i="1" dirty="0"/>
              <a:t>Krásy přírody - blog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</a:t>
            </a:r>
            <a:r>
              <a:rPr lang="cs-CZ" sz="900" dirty="0" smtClean="0"/>
              <a:t>krasy-prirody.blog.cz/0707/3</a:t>
            </a:r>
            <a:endParaRPr lang="cs-CZ" sz="900" dirty="0"/>
          </a:p>
          <a:p>
            <a:r>
              <a:rPr lang="cs-CZ" sz="900" dirty="0"/>
              <a:t>AUTOR NEUVEDEN. </a:t>
            </a:r>
            <a:r>
              <a:rPr lang="cs-CZ" sz="900" i="1" dirty="0"/>
              <a:t>Státní zámek Hluboká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http://www.zamek-hluboka.eu/ </a:t>
            </a:r>
            <a:endParaRPr lang="cs-CZ" sz="900" u="sng" dirty="0" smtClean="0">
              <a:hlinkClick r:id="rId12"/>
            </a:endParaRPr>
          </a:p>
          <a:p>
            <a:r>
              <a:rPr lang="cs-CZ" sz="900" dirty="0"/>
              <a:t>CZCHARLIE.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http://commons.wikimedia.org/wiki/File:Z%C3%A1mek_hlubok%C3%A1.jpg </a:t>
            </a:r>
            <a:endParaRPr lang="cs-CZ" sz="900" dirty="0" smtClean="0"/>
          </a:p>
          <a:p>
            <a:r>
              <a:rPr lang="cs-CZ" sz="900" dirty="0" smtClean="0"/>
              <a:t>AUTOR </a:t>
            </a:r>
            <a:r>
              <a:rPr lang="cs-CZ" sz="900" dirty="0"/>
              <a:t>NEUVEDEN. </a:t>
            </a:r>
            <a:r>
              <a:rPr lang="cs-CZ" sz="900" i="1" dirty="0"/>
              <a:t>Dovolená po Česku.cz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http://www.dovolenapocesku.cz/2011/09/lokality/jizni-cechy/zamek-hluboka.html </a:t>
            </a:r>
            <a:endParaRPr lang="cs-CZ" sz="900" u="sng" dirty="0" smtClean="0">
              <a:hlinkClick r:id="rId13"/>
            </a:endParaRPr>
          </a:p>
          <a:p>
            <a:r>
              <a:rPr lang="pt-BR" sz="900" dirty="0"/>
              <a:t>ERBENOVÁ, Jitka. </a:t>
            </a:r>
            <a:r>
              <a:rPr lang="pt-BR" sz="900" i="1" dirty="0"/>
              <a:t>Wikimedia Commons</a:t>
            </a:r>
            <a:r>
              <a:rPr lang="pt-BR" sz="900" dirty="0"/>
              <a:t> [online]. [cit. </a:t>
            </a:r>
            <a:r>
              <a:rPr lang="pt-BR" sz="900" dirty="0" smtClean="0"/>
              <a:t>6.2.201</a:t>
            </a:r>
            <a:r>
              <a:rPr lang="cs-CZ" sz="900" dirty="0" smtClean="0"/>
              <a:t>3</a:t>
            </a:r>
            <a:r>
              <a:rPr lang="pt-BR" sz="900" dirty="0" smtClean="0"/>
              <a:t>]. </a:t>
            </a:r>
            <a:r>
              <a:rPr lang="pt-BR" sz="900" dirty="0"/>
              <a:t>Dostupný na WWW: http://commons.wikimedia.org/wiki/File:Z%C3%A1mek_%C4%8Cerven%C3%A1_Lhota_12.jpg?uselang=cs</a:t>
            </a:r>
            <a:endParaRPr lang="cs-CZ" sz="900" u="sng" dirty="0" smtClean="0">
              <a:solidFill>
                <a:srgbClr val="FF0000"/>
              </a:solidFill>
              <a:hlinkClick r:id="rId14"/>
            </a:endParaRPr>
          </a:p>
          <a:p>
            <a:r>
              <a:rPr lang="cs-CZ" sz="900" dirty="0"/>
              <a:t>AUTOR NEUVEDEN. </a:t>
            </a:r>
            <a:r>
              <a:rPr lang="cs-CZ" sz="900" i="1" dirty="0"/>
              <a:t>cs.wikipedia.org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http://cs.wikipedia.org/wiki/%C4%8Cerven%C3%A1_Lhota_(z%C3%A1mek)</a:t>
            </a:r>
            <a:endParaRPr lang="cs-CZ" sz="900" u="sng" dirty="0" smtClean="0">
              <a:hlinkClick r:id="rId14"/>
            </a:endParaRPr>
          </a:p>
          <a:p>
            <a:r>
              <a:rPr lang="cs-CZ" sz="900" dirty="0"/>
              <a:t>KRALPILOT. </a:t>
            </a:r>
            <a:r>
              <a:rPr lang="cs-CZ" sz="900" i="1" dirty="0" err="1"/>
              <a:t>Wikimedia</a:t>
            </a:r>
            <a:r>
              <a:rPr lang="cs-CZ" sz="900" i="1" dirty="0"/>
              <a:t> </a:t>
            </a:r>
            <a:r>
              <a:rPr lang="cs-CZ" sz="900" i="1" dirty="0" err="1"/>
              <a:t>Commons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http://commons.wikimedia.org/wiki/File:Z%C3%A1mek_%C4%8Cerven%C3%A1_Lhota_L.jpg?uselang=cs </a:t>
            </a:r>
            <a:endParaRPr lang="cs-CZ" sz="900" dirty="0" smtClean="0"/>
          </a:p>
          <a:p>
            <a:r>
              <a:rPr lang="cs-CZ" sz="900" dirty="0" smtClean="0"/>
              <a:t>AUTOR </a:t>
            </a:r>
            <a:r>
              <a:rPr lang="cs-CZ" sz="900" dirty="0"/>
              <a:t>NEUVEDEN. </a:t>
            </a:r>
            <a:r>
              <a:rPr lang="cs-CZ" sz="900" i="1" dirty="0"/>
              <a:t>chata-vlkov.webnode.cz</a:t>
            </a:r>
            <a:r>
              <a:rPr lang="cs-CZ" sz="900" dirty="0"/>
              <a:t> [online]. [cit. </a:t>
            </a:r>
            <a:r>
              <a:rPr lang="cs-CZ" sz="900" dirty="0" smtClean="0"/>
              <a:t>6.2.2013]. </a:t>
            </a:r>
            <a:r>
              <a:rPr lang="cs-CZ" sz="900" dirty="0"/>
              <a:t>Dostupný na WWW: http://chata-vlkov.webnode.cz/news/cervena-lhota/ </a:t>
            </a:r>
            <a:endParaRPr lang="cs-CZ" sz="900" u="sng" dirty="0" smtClean="0">
              <a:hlinkClick r:id="rId15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Typy na výlety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http://www.typynavylety.estranky.cz/fotoalbum/jizni-cechy/cervena-lhota/cervena-lhota---interier.html </a:t>
            </a:r>
            <a:endParaRPr lang="cs-CZ" sz="1000" u="sng" dirty="0" smtClean="0">
              <a:hlinkClick r:id="rId16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Hrady a zámky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http://www.hradyazamky24.cz/zamek-cervena-lhota-129 </a:t>
            </a:r>
            <a:endParaRPr lang="cs-CZ" sz="1000" u="sng" dirty="0" smtClean="0">
              <a:hlinkClick r:id="rId13"/>
            </a:endParaRPr>
          </a:p>
          <a:p>
            <a:endParaRPr lang="cs-CZ" sz="1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427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1203598"/>
            <a:ext cx="3096344" cy="432048"/>
          </a:xfrm>
        </p:spPr>
        <p:txBody>
          <a:bodyPr>
            <a:normAutofit lnSpcReduction="10000"/>
          </a:bodyPr>
          <a:lstStyle/>
          <a:p>
            <a:pPr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ZDROJE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4055" y="1491630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000" dirty="0"/>
              <a:t>ERBENOVÁ, Jitka. </a:t>
            </a:r>
            <a:r>
              <a:rPr lang="pt-BR" sz="1000" i="1" dirty="0"/>
              <a:t>Wikimedia Commons</a:t>
            </a:r>
            <a:r>
              <a:rPr lang="pt-BR" sz="1000" dirty="0"/>
              <a:t> [online]. [cit. </a:t>
            </a:r>
            <a:r>
              <a:rPr lang="pt-BR" sz="1000" dirty="0" smtClean="0"/>
              <a:t>6.2.201</a:t>
            </a:r>
            <a:r>
              <a:rPr lang="cs-CZ" sz="1000" dirty="0" smtClean="0"/>
              <a:t>3</a:t>
            </a:r>
            <a:r>
              <a:rPr lang="pt-BR" sz="1000" dirty="0" smtClean="0"/>
              <a:t>]. </a:t>
            </a:r>
            <a:r>
              <a:rPr lang="pt-BR" sz="1000" dirty="0"/>
              <a:t>Dostupný na WWW: http://commons.wikimedia.org/wiki/File:Z%C3%A1mek_%</a:t>
            </a:r>
            <a:r>
              <a:rPr lang="pt-BR" sz="1000" dirty="0" smtClean="0"/>
              <a:t>C4%8Cerven%C3%A1_Lhota_07.jpg?uselang=cs</a:t>
            </a:r>
            <a:endParaRPr lang="cs-CZ" sz="1000" dirty="0" smtClean="0"/>
          </a:p>
          <a:p>
            <a:r>
              <a:rPr lang="cs-CZ" sz="1000" dirty="0"/>
              <a:t>AUTOR NEUVEDEN. </a:t>
            </a:r>
            <a:r>
              <a:rPr lang="cs-CZ" sz="1000" i="1" dirty="0"/>
              <a:t>chata-vlkov.webnode.cz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http://chata-vlkov.webnode.cz/news/cervena-lhota</a:t>
            </a:r>
            <a:r>
              <a:rPr lang="cs-CZ" sz="1000" dirty="0" smtClean="0"/>
              <a:t>/</a:t>
            </a:r>
          </a:p>
          <a:p>
            <a:r>
              <a:rPr lang="cs-CZ" sz="1000" dirty="0" smtClean="0"/>
              <a:t> KRABAT </a:t>
            </a:r>
            <a:r>
              <a:rPr lang="cs-CZ" sz="1000" dirty="0"/>
              <a:t>77.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hhttp://commons.wikimedia.org/wiki/File:41_Kratochv%C3%ADle.jpg </a:t>
            </a:r>
            <a:endParaRPr lang="cs-CZ" sz="1000" dirty="0" smtClean="0"/>
          </a:p>
          <a:p>
            <a:r>
              <a:rPr lang="cs-CZ" sz="1000" dirty="0" smtClean="0"/>
              <a:t>AUTOR </a:t>
            </a:r>
            <a:r>
              <a:rPr lang="cs-CZ" sz="1000" dirty="0"/>
              <a:t>NEUVEDEN. </a:t>
            </a:r>
            <a:r>
              <a:rPr lang="cs-CZ" sz="1000" i="1" dirty="0"/>
              <a:t>Databáze hradů a zámků České republiky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http://www.nase-pamatky.cz/hrady/rozmberk-nad-vltavou.html</a:t>
            </a:r>
            <a:endParaRPr lang="cs-CZ" sz="1000" dirty="0" smtClean="0"/>
          </a:p>
          <a:p>
            <a:r>
              <a:rPr lang="cs-CZ" sz="1000" dirty="0"/>
              <a:t>KARAKAL. </a:t>
            </a:r>
            <a:r>
              <a:rPr lang="cs-CZ" sz="1000" i="1" dirty="0" err="1"/>
              <a:t>cs.wikipedia,org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http://cs.wikipedia.org/wiki/Soubor:Cerna_vez.jpg </a:t>
            </a:r>
          </a:p>
          <a:p>
            <a:r>
              <a:rPr lang="cs-CZ" sz="1000" dirty="0"/>
              <a:t>MRÁZEK, Lubor. </a:t>
            </a:r>
            <a:r>
              <a:rPr lang="cs-CZ" sz="1000" i="1" dirty="0"/>
              <a:t>Český Krumlov</a:t>
            </a:r>
            <a:r>
              <a:rPr lang="cs-CZ" sz="1000" dirty="0"/>
              <a:t> [online]. [cit. </a:t>
            </a:r>
            <a:r>
              <a:rPr lang="cs-CZ" sz="1000" dirty="0" smtClean="0"/>
              <a:t>6.2.2013]. </a:t>
            </a:r>
            <a:r>
              <a:rPr lang="cs-CZ" sz="1000" dirty="0"/>
              <a:t>Dostupný na WWW: http://www.ckrumlov.info/docs/cz/region_histor_klaszk.xml </a:t>
            </a:r>
            <a:endParaRPr lang="cs-CZ" sz="1000" dirty="0" smtClean="0">
              <a:hlinkClick r:id="rId5"/>
            </a:endParaRPr>
          </a:p>
          <a:p>
            <a:r>
              <a:rPr lang="cs-CZ" sz="1000" dirty="0"/>
              <a:t>AUTOR NEUVEDEN. </a:t>
            </a:r>
            <a:r>
              <a:rPr lang="cs-CZ" sz="1000" i="1" dirty="0"/>
              <a:t>YX </a:t>
            </a:r>
            <a:r>
              <a:rPr lang="cs-CZ" sz="1000" i="1" dirty="0" err="1"/>
              <a:t>Health</a:t>
            </a:r>
            <a:r>
              <a:rPr lang="cs-CZ" sz="1000" dirty="0"/>
              <a:t> [online]. [cit. </a:t>
            </a:r>
            <a:r>
              <a:rPr lang="cs-CZ" sz="1000" dirty="0" smtClean="0"/>
              <a:t>6.2. 2013]. </a:t>
            </a:r>
            <a:r>
              <a:rPr lang="cs-CZ" sz="1000" dirty="0"/>
              <a:t>Dostupný na WWW: http://yxhealth.com/general/speculation-of-yawning/</a:t>
            </a:r>
            <a:r>
              <a:rPr lang="cs-CZ" sz="1000" dirty="0" smtClean="0">
                <a:solidFill>
                  <a:srgbClr val="FF0000"/>
                </a:solidFill>
              </a:rPr>
              <a:t> </a:t>
            </a:r>
            <a:endParaRPr lang="cs-CZ" sz="1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963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Flag of South Bohemian Region.svg">
            <a:hlinkClick r:id="rId2"/>
          </p:cNvPr>
          <p:cNvPicPr/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ass scaling="0"/>
                    </a14:imgEffect>
                    <a14:imgEffect>
                      <a14:brightnessContrast bright="37000" contrast="-4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reflection stA="48000" endPos="65000" dist="10287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480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JIHOČESKÝ KRAJ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cestovní ruch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4227934"/>
            <a:ext cx="3096344" cy="432048"/>
          </a:xfrm>
        </p:spPr>
        <p:txBody>
          <a:bodyPr>
            <a:normAutofit fontScale="92500"/>
          </a:bodyPr>
          <a:lstStyle/>
          <a:p>
            <a:pPr>
              <a:buSzPct val="50000"/>
            </a:pPr>
            <a:r>
              <a:rPr lang="cs-CZ" sz="2400" b="1" dirty="0" smtClean="0">
                <a:solidFill>
                  <a:srgbClr val="002060"/>
                </a:solidFill>
              </a:rPr>
              <a:t>DĚKUJI ZA POZORNOST 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7170" name="Picture 2" descr="yaw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00" y="1851670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92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1294</TotalTime>
  <Words>2553</Words>
  <Application>Microsoft Office PowerPoint</Application>
  <PresentationFormat>Předvádění na obrazovce (16:9)</PresentationFormat>
  <Paragraphs>281</Paragraphs>
  <Slides>40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Prezentace aplikace PowerPoint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  <vt:lpstr>JIHOČESKÝ KRAJ cestovní ruch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cestovní ruch</dc:title>
  <dc:creator>Dušan</dc:creator>
  <cp:lastModifiedBy>Dušan</cp:lastModifiedBy>
  <cp:revision>150</cp:revision>
  <dcterms:created xsi:type="dcterms:W3CDTF">2013-01-29T16:08:39Z</dcterms:created>
  <dcterms:modified xsi:type="dcterms:W3CDTF">2014-03-31T17:09:09Z</dcterms:modified>
</cp:coreProperties>
</file>