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1" r:id="rId4"/>
    <p:sldId id="274" r:id="rId5"/>
    <p:sldId id="272" r:id="rId6"/>
    <p:sldId id="266" r:id="rId7"/>
    <p:sldId id="257" r:id="rId8"/>
    <p:sldId id="269" r:id="rId9"/>
    <p:sldId id="268" r:id="rId10"/>
    <p:sldId id="270" r:id="rId11"/>
    <p:sldId id="271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17.2.2014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Klllllll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769333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7249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Iba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7249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3304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43129078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35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Trestní právo hmotné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Trestní právo, hmotné, procesní, trestní odpovědnost, tresty, trestný čin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nauka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Jaroslav Svoboda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výklad,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PC, pracovní listy ,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prezentace, doplňování myšlenkové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mapy, pracovních listů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- Podnikání, 2.ročník- Mechanik seřizovač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Trestní právo 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VY_32_INOVACE_35_710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457200" y="1960240"/>
            <a:ext cx="8229600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31640" y="119675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1541382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5556" y="600355"/>
            <a:ext cx="7992888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                       Udržovat </a:t>
            </a:r>
            <a:r>
              <a:rPr lang="cs-CZ" dirty="0"/>
              <a:t>pořádek a bezpečnost ve </a:t>
            </a:r>
            <a:r>
              <a:rPr lang="cs-CZ" dirty="0" smtClean="0"/>
              <a:t>státě – regulátor lidské</a:t>
            </a:r>
          </a:p>
          <a:p>
            <a:endParaRPr lang="cs-CZ" dirty="0" smtClean="0"/>
          </a:p>
          <a:p>
            <a:r>
              <a:rPr lang="cs-CZ" b="1" dirty="0" smtClean="0">
                <a:effectLst>
                  <a:glow rad="53099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TRESTNÍ PRÁV</a:t>
            </a:r>
            <a:r>
              <a:rPr lang="cs-CZ" b="1" dirty="0">
                <a:effectLst>
                  <a:glow rad="53099">
                    <a:schemeClr val="accent6">
                      <a:satMod val="180000"/>
                      <a:alpha val="30000"/>
                    </a:schemeClr>
                  </a:glow>
                </a:effectLst>
              </a:rPr>
              <a:t>O</a:t>
            </a:r>
            <a:endParaRPr lang="cs-CZ" dirty="0"/>
          </a:p>
          <a:p>
            <a:r>
              <a:rPr lang="cs-CZ" dirty="0" smtClean="0"/>
              <a:t>             = </a:t>
            </a:r>
            <a:r>
              <a:rPr lang="cs-CZ" b="1" dirty="0" smtClean="0"/>
              <a:t>souhrn </a:t>
            </a:r>
            <a:r>
              <a:rPr lang="cs-CZ" b="1" dirty="0"/>
              <a:t>právních norem o trestání osob za závažná provinění (trestné činy)</a:t>
            </a:r>
          </a:p>
          <a:p>
            <a:r>
              <a:rPr lang="cs-CZ" b="1" dirty="0" smtClean="0"/>
              <a:t>             s</a:t>
            </a:r>
            <a:r>
              <a:rPr lang="cs-CZ" b="1" u="sng" dirty="0" smtClean="0"/>
              <a:t>oučást </a:t>
            </a:r>
            <a:r>
              <a:rPr lang="cs-CZ" b="1" u="sng" dirty="0"/>
              <a:t>veřejného </a:t>
            </a:r>
            <a:r>
              <a:rPr lang="cs-CZ" b="1" u="sng" dirty="0" smtClean="0"/>
              <a:t>práva</a:t>
            </a:r>
          </a:p>
          <a:p>
            <a:r>
              <a:rPr lang="cs-CZ" b="1" dirty="0" smtClean="0"/>
              <a:t>            společensky závažné činy :    1.  přestupky (méně závažné) – řeší se podle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                                         přestupkového práva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                                     2.  </a:t>
            </a:r>
            <a:r>
              <a:rPr lang="cs-CZ" b="1" u="sng" dirty="0" smtClean="0"/>
              <a:t>trestné činy </a:t>
            </a:r>
            <a:r>
              <a:rPr lang="cs-CZ" b="1" dirty="0" smtClean="0"/>
              <a:t>(společensky  závažné) – řeší se 					                 podle </a:t>
            </a:r>
            <a:r>
              <a:rPr lang="cs-CZ" b="1" u="sng" dirty="0" smtClean="0"/>
              <a:t>trestního práva</a:t>
            </a:r>
            <a:r>
              <a:rPr lang="cs-CZ" b="1" dirty="0" smtClean="0"/>
              <a:t>           </a:t>
            </a:r>
            <a:endParaRPr lang="cs-CZ" b="1" dirty="0"/>
          </a:p>
          <a:p>
            <a:endParaRPr lang="cs-CZ" dirty="0"/>
          </a:p>
          <a:p>
            <a:r>
              <a:rPr lang="cs-CZ" dirty="0" smtClean="0"/>
              <a:t>                                                 se rozděluje :</a:t>
            </a:r>
          </a:p>
          <a:p>
            <a:endParaRPr lang="cs-CZ" dirty="0" smtClean="0"/>
          </a:p>
          <a:p>
            <a:r>
              <a:rPr lang="cs-CZ" dirty="0" smtClean="0"/>
              <a:t>    </a:t>
            </a:r>
            <a:r>
              <a:rPr lang="cs-CZ" b="1" dirty="0" smtClean="0">
                <a:solidFill>
                  <a:srgbClr val="FF0000"/>
                </a:solidFill>
              </a:rPr>
              <a:t>TRESTNÍ </a:t>
            </a:r>
            <a:r>
              <a:rPr lang="cs-CZ" b="1" dirty="0">
                <a:solidFill>
                  <a:srgbClr val="FF0000"/>
                </a:solidFill>
              </a:rPr>
              <a:t>PRÁVO </a:t>
            </a:r>
            <a:r>
              <a:rPr lang="cs-CZ" b="1" dirty="0" smtClean="0">
                <a:solidFill>
                  <a:srgbClr val="FF0000"/>
                </a:solidFill>
              </a:rPr>
              <a:t>HMOTNÉ                                     TRESTNÍ </a:t>
            </a:r>
            <a:r>
              <a:rPr lang="cs-CZ" b="1" dirty="0">
                <a:solidFill>
                  <a:srgbClr val="FF0000"/>
                </a:solidFill>
              </a:rPr>
              <a:t>PRÁVO </a:t>
            </a:r>
            <a:r>
              <a:rPr lang="cs-CZ" b="1" dirty="0" smtClean="0">
                <a:solidFill>
                  <a:srgbClr val="FF0000"/>
                </a:solidFill>
              </a:rPr>
              <a:t>PROCESNÍ 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endParaRPr lang="cs-CZ" b="1" dirty="0">
              <a:solidFill>
                <a:srgbClr val="FF0000"/>
              </a:solidFill>
            </a:endParaRP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endParaRPr lang="cs-CZ" b="1" dirty="0">
              <a:solidFill>
                <a:srgbClr val="FF0000"/>
              </a:solidFill>
            </a:endParaRP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b="1" dirty="0" smtClean="0"/>
              <a:t>.</a:t>
            </a:r>
            <a:endParaRPr lang="cs-CZ" b="1" dirty="0"/>
          </a:p>
          <a:p>
            <a:r>
              <a:rPr lang="cs-CZ" b="1" dirty="0">
                <a:solidFill>
                  <a:srgbClr val="FF0000"/>
                </a:solidFill>
              </a:rPr>
              <a:t> 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051720" y="1196752"/>
            <a:ext cx="5400600" cy="7634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 R E S T N Í     P R Á V O </a:t>
            </a:r>
            <a:endParaRPr lang="cs-CZ" dirty="0"/>
          </a:p>
        </p:txBody>
      </p:sp>
      <p:sp>
        <p:nvSpPr>
          <p:cNvPr id="14" name="Šipka dolů 13"/>
          <p:cNvSpPr/>
          <p:nvPr/>
        </p:nvSpPr>
        <p:spPr>
          <a:xfrm>
            <a:off x="1043608" y="2564904"/>
            <a:ext cx="216024" cy="194421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 flipH="1">
            <a:off x="2339752" y="4509120"/>
            <a:ext cx="151216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3851920" y="4509120"/>
            <a:ext cx="237626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812776" y="1381132"/>
            <a:ext cx="792088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 </a:t>
            </a:r>
            <a:r>
              <a:rPr lang="cs-CZ" sz="1400" dirty="0" smtClean="0"/>
              <a:t>                                                                                                                  normy pro: </a:t>
            </a:r>
          </a:p>
          <a:p>
            <a:r>
              <a:rPr lang="cs-CZ" sz="1400" dirty="0" smtClean="0"/>
              <a:t>                       Co </a:t>
            </a:r>
            <a:r>
              <a:rPr lang="cs-CZ" sz="1400" dirty="0"/>
              <a:t>jsou trestné činy?		</a:t>
            </a:r>
            <a:r>
              <a:rPr lang="cs-CZ" sz="1400" dirty="0" smtClean="0"/>
              <a:t>                      -  </a:t>
            </a:r>
            <a:r>
              <a:rPr lang="cs-CZ" sz="1400" dirty="0"/>
              <a:t>zjišťování trestných činů</a:t>
            </a:r>
          </a:p>
          <a:p>
            <a:r>
              <a:rPr lang="cs-CZ" sz="1400" dirty="0"/>
              <a:t>	</a:t>
            </a:r>
            <a:r>
              <a:rPr lang="cs-CZ" sz="1400" dirty="0" smtClean="0"/>
              <a:t>Které </a:t>
            </a:r>
            <a:r>
              <a:rPr lang="cs-CZ" sz="1400" dirty="0"/>
              <a:t>tresty se za ně ukládají</a:t>
            </a:r>
            <a:r>
              <a:rPr lang="cs-CZ" sz="1400" dirty="0" smtClean="0"/>
              <a:t>?                                    -  soudní trestní řízení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                     -  výkon </a:t>
            </a:r>
            <a:r>
              <a:rPr lang="cs-CZ" sz="1400" dirty="0"/>
              <a:t>uložených </a:t>
            </a:r>
            <a:r>
              <a:rPr lang="cs-CZ" sz="1400" dirty="0" smtClean="0"/>
              <a:t>trestů</a:t>
            </a:r>
          </a:p>
          <a:p>
            <a:endParaRPr lang="cs-CZ" sz="1400" dirty="0"/>
          </a:p>
          <a:p>
            <a:r>
              <a:rPr lang="cs-CZ" dirty="0"/>
              <a:t>			</a:t>
            </a:r>
            <a:r>
              <a:rPr lang="cs-CZ" b="1" u="sng" dirty="0"/>
              <a:t>PRAMENY</a:t>
            </a:r>
            <a:endParaRPr lang="cs-CZ" dirty="0"/>
          </a:p>
          <a:p>
            <a:endParaRPr lang="cs-CZ" b="1" dirty="0"/>
          </a:p>
          <a:p>
            <a:r>
              <a:rPr lang="cs-CZ" dirty="0"/>
              <a:t>	</a:t>
            </a:r>
            <a:r>
              <a:rPr lang="cs-CZ" dirty="0" smtClean="0"/>
              <a:t> </a:t>
            </a:r>
            <a:r>
              <a:rPr lang="cs-CZ" b="1" u="sng" dirty="0" smtClean="0"/>
              <a:t>TRESTNÍ </a:t>
            </a:r>
            <a:r>
              <a:rPr lang="cs-CZ" b="1" u="sng" dirty="0"/>
              <a:t>ZÁKON</a:t>
            </a:r>
            <a:r>
              <a:rPr lang="cs-CZ" b="1" dirty="0"/>
              <a:t>			</a:t>
            </a:r>
            <a:r>
              <a:rPr lang="cs-CZ" b="1" u="sng" dirty="0" smtClean="0"/>
              <a:t>  TRESTNÍ </a:t>
            </a:r>
            <a:r>
              <a:rPr lang="cs-CZ" b="1" u="sng" dirty="0"/>
              <a:t>ŘÁD</a:t>
            </a:r>
          </a:p>
          <a:p>
            <a:r>
              <a:rPr lang="cs-CZ" b="1" dirty="0"/>
              <a:t> 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sz="1400" u="sng" dirty="0" smtClean="0"/>
              <a:t>Provinění </a:t>
            </a:r>
            <a:r>
              <a:rPr lang="cs-CZ" sz="1400" u="sng" dirty="0"/>
              <a:t>méně závažná než trestní činy= </a:t>
            </a:r>
            <a:r>
              <a:rPr lang="cs-CZ" sz="1400" b="1" u="sng" dirty="0"/>
              <a:t>přestupky</a:t>
            </a:r>
            <a:endParaRPr lang="cs-CZ" sz="1400" dirty="0"/>
          </a:p>
          <a:p>
            <a:pPr lvl="0"/>
            <a:r>
              <a:rPr lang="cs-CZ" sz="1400" dirty="0"/>
              <a:t>Neprojednávají je soudy (nýbrž obce, úřady, orgány Policie ČR- např. dopravní přestupky; správní orgány- patří do </a:t>
            </a:r>
            <a:r>
              <a:rPr lang="cs-CZ" sz="1400" u="sng" dirty="0"/>
              <a:t>trestního práva správního</a:t>
            </a:r>
            <a:r>
              <a:rPr lang="cs-CZ" sz="1400" dirty="0"/>
              <a:t>, přestupkového práva</a:t>
            </a:r>
          </a:p>
          <a:p>
            <a:pPr lvl="0"/>
            <a:r>
              <a:rPr lang="cs-CZ" sz="1400" dirty="0"/>
              <a:t>Za přestupky se ukládají ve správním řízení mírnější sankce: pokuty, propadnutí věci podle zákona o přestupcích.</a:t>
            </a:r>
          </a:p>
          <a:p>
            <a:r>
              <a:rPr lang="cs-CZ" sz="1400" dirty="0"/>
              <a:t>						</a:t>
            </a:r>
            <a:r>
              <a:rPr lang="cs-CZ" sz="1400" dirty="0" smtClean="0"/>
              <a:t> </a:t>
            </a:r>
            <a:r>
              <a:rPr lang="cs-CZ" sz="1400" dirty="0"/>
              <a:t>				</a:t>
            </a:r>
            <a:r>
              <a:rPr lang="cs-CZ" dirty="0"/>
              <a:t>			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</a:p>
          <a:p>
            <a:endParaRPr lang="cs-CZ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3131840" y="2780928"/>
            <a:ext cx="108012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211960" y="2780928"/>
            <a:ext cx="158417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01710" y="1335251"/>
            <a:ext cx="8208912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u="sng" dirty="0"/>
          </a:p>
          <a:p>
            <a:r>
              <a:rPr lang="cs-CZ" u="sng" dirty="0" smtClean="0"/>
              <a:t>                                                     </a:t>
            </a:r>
            <a:endParaRPr lang="cs-CZ" u="sng" dirty="0"/>
          </a:p>
          <a:p>
            <a:r>
              <a:rPr lang="cs-CZ" sz="1400" dirty="0" smtClean="0"/>
              <a:t>     S</a:t>
            </a:r>
            <a:r>
              <a:rPr lang="cs-CZ" sz="1400" b="1" dirty="0" smtClean="0"/>
              <a:t>tanoví:  </a:t>
            </a:r>
            <a:r>
              <a:rPr lang="cs-CZ" sz="1400" dirty="0" smtClean="0"/>
              <a:t> co je trestným činem,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podmínky trestní odpovědnosti,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jaké sankce (trest či ochranné opatření) za trestný čin uložit.</a:t>
            </a:r>
            <a:endParaRPr lang="cs-CZ" sz="1400" u="sng" dirty="0"/>
          </a:p>
          <a:p>
            <a:r>
              <a:rPr lang="cs-CZ" sz="1400" b="1" dirty="0" smtClean="0"/>
              <a:t>    </a:t>
            </a:r>
            <a:r>
              <a:rPr lang="cs-CZ" sz="1400" b="1" dirty="0"/>
              <a:t>Pramen:            TRESTNÍ ZÁKON</a:t>
            </a:r>
          </a:p>
          <a:p>
            <a:r>
              <a:rPr lang="cs-CZ" sz="1400" dirty="0"/>
              <a:t> </a:t>
            </a:r>
          </a:p>
          <a:p>
            <a:r>
              <a:rPr lang="cs-CZ" sz="1400" b="1" dirty="0" smtClean="0"/>
              <a:t>   Trestný </a:t>
            </a:r>
            <a:r>
              <a:rPr lang="cs-CZ" sz="1400" b="1" dirty="0"/>
              <a:t>čin:  - jednání nebezpečné pro společnost</a:t>
            </a:r>
            <a:r>
              <a:rPr lang="cs-CZ" sz="1400" dirty="0"/>
              <a:t>,</a:t>
            </a:r>
            <a:endParaRPr lang="cs-CZ" sz="1400" u="sng" dirty="0"/>
          </a:p>
          <a:p>
            <a:r>
              <a:rPr lang="cs-CZ" sz="1400" dirty="0"/>
              <a:t>                             jeho znaky jsou uvedeny ve zvláštní části trestního zákona</a:t>
            </a:r>
          </a:p>
          <a:p>
            <a:r>
              <a:rPr lang="cs-CZ" sz="1400" dirty="0"/>
              <a:t>                              = tzv. </a:t>
            </a:r>
            <a:r>
              <a:rPr lang="cs-CZ" sz="1400" b="1" dirty="0"/>
              <a:t>skutková podstata trestného činu</a:t>
            </a:r>
            <a:r>
              <a:rPr lang="cs-CZ" sz="1400" dirty="0"/>
              <a:t>,</a:t>
            </a:r>
          </a:p>
          <a:p>
            <a:r>
              <a:rPr lang="cs-CZ" sz="1400" dirty="0"/>
              <a:t>                             např. § 302 </a:t>
            </a:r>
            <a:r>
              <a:rPr lang="cs-CZ" sz="1400" b="1" dirty="0"/>
              <a:t>týrání zvířat </a:t>
            </a:r>
            <a:r>
              <a:rPr lang="cs-CZ" sz="1400" dirty="0"/>
              <a:t>– kdo týrá zvíře zvlášť surovým nebo trýznivým způsobem,…</a:t>
            </a:r>
          </a:p>
          <a:p>
            <a:r>
              <a:rPr lang="cs-CZ" sz="1400" dirty="0"/>
              <a:t>                                       § 142  </a:t>
            </a:r>
            <a:r>
              <a:rPr lang="cs-CZ" sz="1400" b="1" dirty="0"/>
              <a:t>vražda novorozeného dítěte </a:t>
            </a:r>
            <a:r>
              <a:rPr lang="cs-CZ" sz="1400" dirty="0"/>
              <a:t>– matka, která v rozrušení způsobeném porodem</a:t>
            </a:r>
          </a:p>
          <a:p>
            <a:r>
              <a:rPr lang="cs-CZ" sz="1400" dirty="0"/>
              <a:t>                                                                úmyslně usmrtí při porodu nebo bezprostředně po něm své narozené</a:t>
            </a:r>
          </a:p>
          <a:p>
            <a:r>
              <a:rPr lang="cs-CZ" sz="1400" dirty="0"/>
              <a:t>                                                                dítě,…</a:t>
            </a:r>
          </a:p>
          <a:p>
            <a:r>
              <a:rPr lang="cs-CZ" sz="1400" dirty="0"/>
              <a:t>                                       § 173 </a:t>
            </a:r>
            <a:r>
              <a:rPr lang="cs-CZ" sz="1400" b="1" dirty="0"/>
              <a:t>loupež</a:t>
            </a:r>
            <a:r>
              <a:rPr lang="cs-CZ" sz="1400" dirty="0"/>
              <a:t>-  kdo proti jinému užije násilí nebo pohrůžky bezprostředního násilí </a:t>
            </a:r>
          </a:p>
          <a:p>
            <a:r>
              <a:rPr lang="cs-CZ" sz="1400" dirty="0"/>
              <a:t>                                                                v úmyslu zmocnit se cizí věci,…</a:t>
            </a:r>
          </a:p>
          <a:p>
            <a:endParaRPr lang="cs-CZ" sz="1400" dirty="0"/>
          </a:p>
          <a:p>
            <a:r>
              <a:rPr lang="cs-CZ" sz="1400" dirty="0"/>
              <a:t>                                       § 184 </a:t>
            </a:r>
            <a:r>
              <a:rPr lang="cs-CZ" sz="1400" b="1" dirty="0"/>
              <a:t>pomluva</a:t>
            </a:r>
            <a:r>
              <a:rPr lang="cs-CZ" sz="1400" dirty="0"/>
              <a:t> – kdo o jiném sdělí nepravdivý údaj , který je způsobilý značnou měrou</a:t>
            </a:r>
          </a:p>
          <a:p>
            <a:r>
              <a:rPr lang="cs-CZ" sz="1400" dirty="0"/>
              <a:t>                                                                   ohrozit jeho vážnost u spoluobčanů, zejména poškodit jej  v zaměstnání,</a:t>
            </a:r>
          </a:p>
          <a:p>
            <a:r>
              <a:rPr lang="cs-CZ" sz="1400" dirty="0"/>
              <a:t>                                                                   narušit jeho rodinné vztahy, nebo způsobit mu jinou vážnou újmu,…                                      </a:t>
            </a:r>
          </a:p>
          <a:p>
            <a:endParaRPr lang="cs-CZ" sz="1400" u="sng" dirty="0"/>
          </a:p>
          <a:p>
            <a:r>
              <a:rPr lang="cs-CZ" sz="1400" b="1" dirty="0" smtClean="0"/>
              <a:t>    </a:t>
            </a:r>
            <a:endParaRPr lang="cs-CZ" sz="1400" u="sng" dirty="0"/>
          </a:p>
          <a:p>
            <a:pPr lvl="0"/>
            <a:r>
              <a:rPr lang="cs-CZ" b="1" dirty="0"/>
              <a:t>	</a:t>
            </a:r>
            <a:r>
              <a:rPr lang="cs-CZ" dirty="0"/>
              <a:t>	</a:t>
            </a:r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411760" y="1196752"/>
            <a:ext cx="432048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Trestní právo hmotné (</a:t>
            </a:r>
            <a:r>
              <a:rPr lang="cs-CZ" dirty="0" err="1" smtClean="0"/>
              <a:t>věcné,materiální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081134"/>
            <a:ext cx="882047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    Trestné činy </a:t>
            </a:r>
            <a:r>
              <a:rPr lang="cs-CZ" sz="1400" dirty="0"/>
              <a:t>: - </a:t>
            </a:r>
            <a:r>
              <a:rPr lang="cs-CZ" sz="1400" dirty="0" smtClean="0"/>
              <a:t>dělí se dle závažnosti na </a:t>
            </a:r>
            <a:r>
              <a:rPr lang="cs-CZ" sz="1400" b="1" dirty="0" smtClean="0"/>
              <a:t>přečiny</a:t>
            </a:r>
            <a:r>
              <a:rPr lang="cs-CZ" sz="1400" dirty="0" smtClean="0"/>
              <a:t> – např. krádež</a:t>
            </a:r>
          </a:p>
          <a:p>
            <a:r>
              <a:rPr lang="cs-CZ" sz="1400" dirty="0" smtClean="0"/>
              <a:t>                                                                              </a:t>
            </a:r>
            <a:r>
              <a:rPr lang="cs-CZ" sz="1400" b="1" dirty="0" smtClean="0"/>
              <a:t>zločiny – </a:t>
            </a:r>
            <a:r>
              <a:rPr lang="cs-CZ" sz="1400" dirty="0" smtClean="0"/>
              <a:t>např. vražda</a:t>
            </a:r>
            <a:endParaRPr lang="cs-CZ" sz="1400" dirty="0"/>
          </a:p>
          <a:p>
            <a:r>
              <a:rPr lang="cs-CZ" b="1" dirty="0" smtClean="0"/>
              <a:t>      Trestnost – vztahuje se nejen na dokonaný čin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             trestná je i příprava trestného činu.</a:t>
            </a:r>
          </a:p>
          <a:p>
            <a:r>
              <a:rPr lang="cs-CZ" sz="1400" dirty="0"/>
              <a:t>	</a:t>
            </a:r>
            <a:endParaRPr lang="cs-CZ" sz="1400" dirty="0" smtClean="0"/>
          </a:p>
          <a:p>
            <a:endParaRPr lang="cs-CZ" sz="1400" dirty="0"/>
          </a:p>
          <a:p>
            <a:r>
              <a:rPr lang="cs-CZ" sz="1400" b="1" dirty="0" smtClean="0"/>
              <a:t>        </a:t>
            </a:r>
            <a:r>
              <a:rPr lang="cs-CZ" sz="1400" b="1" u="sng" dirty="0" smtClean="0"/>
              <a:t>Pachatel </a:t>
            </a:r>
            <a:r>
              <a:rPr lang="cs-CZ" sz="1400" b="1" u="sng" dirty="0"/>
              <a:t>a </a:t>
            </a:r>
            <a:r>
              <a:rPr lang="cs-CZ" sz="1400" b="1" u="sng" dirty="0" smtClean="0"/>
              <a:t>spolupachatelé </a:t>
            </a:r>
          </a:p>
          <a:p>
            <a:r>
              <a:rPr lang="cs-CZ" sz="1400" b="1" dirty="0" smtClean="0"/>
              <a:t>                                                       Pachatel je původce trestného činu, (nově nejen fyzická osoba, ale i právnická). </a:t>
            </a:r>
          </a:p>
          <a:p>
            <a:r>
              <a:rPr lang="cs-CZ" sz="1400" b="1" dirty="0" smtClean="0"/>
              <a:t>                                                       Spolupachatelé </a:t>
            </a:r>
            <a:r>
              <a:rPr lang="cs-CZ" sz="1400" dirty="0"/>
              <a:t>	</a:t>
            </a:r>
            <a:r>
              <a:rPr lang="cs-CZ" sz="1400" dirty="0" smtClean="0"/>
              <a:t>=  organizátor,</a:t>
            </a:r>
          </a:p>
          <a:p>
            <a:r>
              <a:rPr lang="cs-CZ" sz="1400" dirty="0" smtClean="0"/>
              <a:t>                                                                                            =  návodce,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=   pomocník 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                                                           </a:t>
            </a:r>
            <a:r>
              <a:rPr lang="cs-CZ" sz="1400" b="1" dirty="0" smtClean="0"/>
              <a:t>solidární odpovědnost</a:t>
            </a:r>
            <a:endParaRPr lang="cs-CZ" sz="1400" dirty="0"/>
          </a:p>
          <a:p>
            <a:r>
              <a:rPr lang="cs-CZ" sz="1400" dirty="0"/>
              <a:t> </a:t>
            </a:r>
          </a:p>
          <a:p>
            <a:pPr lvl="0"/>
            <a:r>
              <a:rPr lang="cs-CZ" b="1" dirty="0" smtClean="0"/>
              <a:t>      </a:t>
            </a:r>
            <a:r>
              <a:rPr lang="cs-CZ" b="1" u="sng" dirty="0" smtClean="0"/>
              <a:t>Podmínky </a:t>
            </a:r>
            <a:r>
              <a:rPr lang="cs-CZ" b="1" u="sng" dirty="0"/>
              <a:t>trestní odpovědnosti</a:t>
            </a:r>
            <a:endParaRPr lang="cs-CZ" u="sng" dirty="0"/>
          </a:p>
          <a:p>
            <a:pPr lvl="1"/>
            <a:r>
              <a:rPr lang="cs-CZ" sz="1400" dirty="0" smtClean="0"/>
              <a:t>                                                           1</a:t>
            </a:r>
            <a:r>
              <a:rPr lang="cs-CZ" sz="1400" dirty="0"/>
              <a:t>. </a:t>
            </a:r>
            <a:r>
              <a:rPr lang="cs-CZ" sz="1400" b="1" dirty="0" smtClean="0"/>
              <a:t>naplnění </a:t>
            </a:r>
            <a:r>
              <a:rPr lang="cs-CZ" sz="1400" b="1" dirty="0"/>
              <a:t>skutkové podstaty </a:t>
            </a:r>
            <a:r>
              <a:rPr lang="cs-CZ" sz="1400" b="1" dirty="0" smtClean="0"/>
              <a:t> trestného činu,</a:t>
            </a:r>
          </a:p>
          <a:p>
            <a:pPr lvl="1"/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       viz  výše - definice </a:t>
            </a:r>
            <a:r>
              <a:rPr lang="cs-CZ" sz="1400" dirty="0"/>
              <a:t>TČ uvedená ve zvláštní části TZ</a:t>
            </a:r>
          </a:p>
          <a:p>
            <a:r>
              <a:rPr lang="cs-CZ" sz="1400" dirty="0"/>
              <a:t> </a:t>
            </a:r>
          </a:p>
          <a:p>
            <a:pPr lvl="1"/>
            <a:r>
              <a:rPr lang="cs-CZ" sz="1400" dirty="0" smtClean="0"/>
              <a:t>                                                           2</a:t>
            </a:r>
            <a:r>
              <a:rPr lang="cs-CZ" sz="1400" dirty="0"/>
              <a:t>. </a:t>
            </a:r>
            <a:r>
              <a:rPr lang="cs-CZ" sz="1400" b="1" dirty="0" smtClean="0"/>
              <a:t>vina - </a:t>
            </a:r>
            <a:r>
              <a:rPr lang="cs-CZ" sz="1400" dirty="0" smtClean="0"/>
              <a:t> 2   </a:t>
            </a:r>
            <a:r>
              <a:rPr lang="cs-CZ" sz="1400" dirty="0"/>
              <a:t>základní </a:t>
            </a:r>
            <a:r>
              <a:rPr lang="cs-CZ" sz="1400" dirty="0" smtClean="0"/>
              <a:t>formy:</a:t>
            </a:r>
          </a:p>
          <a:p>
            <a:pPr lvl="1"/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           a</a:t>
            </a:r>
            <a:r>
              <a:rPr lang="cs-CZ" sz="1400" dirty="0"/>
              <a:t>) úmysl</a:t>
            </a:r>
          </a:p>
          <a:p>
            <a:r>
              <a:rPr lang="cs-CZ" sz="1400" dirty="0" smtClean="0"/>
              <a:t>                                                                                                               b</a:t>
            </a:r>
            <a:r>
              <a:rPr lang="cs-CZ" sz="1400" dirty="0"/>
              <a:t>) nedbalost	- vědomá</a:t>
            </a:r>
          </a:p>
          <a:p>
            <a:r>
              <a:rPr lang="cs-CZ" sz="1400" dirty="0"/>
              <a:t>		</a:t>
            </a:r>
            <a:r>
              <a:rPr lang="cs-CZ" sz="1400" dirty="0" smtClean="0"/>
              <a:t>                                                                                            - nevědomá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3</a:t>
            </a:r>
            <a:r>
              <a:rPr lang="cs-CZ" sz="1400" b="1" dirty="0" smtClean="0"/>
              <a:t>. nesmí se jednat o některou z okolností vylučujících trestnost .</a:t>
            </a:r>
            <a:endParaRPr lang="cs-CZ" sz="1400" b="1" dirty="0"/>
          </a:p>
          <a:p>
            <a:r>
              <a:rPr lang="cs-CZ" sz="1400" b="1" dirty="0"/>
              <a:t> </a:t>
            </a:r>
          </a:p>
          <a:p>
            <a:endParaRPr lang="cs-CZ" dirty="0"/>
          </a:p>
        </p:txBody>
      </p:sp>
      <p:sp>
        <p:nvSpPr>
          <p:cNvPr id="12" name="Šipka doprava 11"/>
          <p:cNvSpPr/>
          <p:nvPr/>
        </p:nvSpPr>
        <p:spPr>
          <a:xfrm>
            <a:off x="5004048" y="3789040"/>
            <a:ext cx="100811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755576" y="4437112"/>
            <a:ext cx="1080120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15"/>
          <p:cNvSpPr/>
          <p:nvPr/>
        </p:nvSpPr>
        <p:spPr>
          <a:xfrm>
            <a:off x="683568" y="5085184"/>
            <a:ext cx="115212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683568" y="5877272"/>
            <a:ext cx="1080120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346019"/>
            <a:ext cx="784887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400" dirty="0" smtClean="0"/>
          </a:p>
          <a:p>
            <a:r>
              <a:rPr lang="cs-CZ" sz="1400" dirty="0" smtClean="0"/>
              <a:t>                                                         </a:t>
            </a:r>
            <a:r>
              <a:rPr lang="cs-CZ" sz="1400" b="1" dirty="0" smtClean="0"/>
              <a:t>1.nedostatečný věk </a:t>
            </a:r>
            <a:r>
              <a:rPr lang="cs-CZ" sz="1400" dirty="0" smtClean="0"/>
              <a:t>( pachateli nebylo ještě 15 let),</a:t>
            </a:r>
          </a:p>
          <a:p>
            <a:endParaRPr lang="cs-CZ" sz="1400" dirty="0"/>
          </a:p>
          <a:p>
            <a:endParaRPr lang="cs-CZ" sz="1400" dirty="0" smtClean="0"/>
          </a:p>
          <a:p>
            <a:r>
              <a:rPr lang="cs-CZ" sz="1400" dirty="0" smtClean="0"/>
              <a:t>                                                         </a:t>
            </a:r>
            <a:r>
              <a:rPr lang="cs-CZ" sz="1400" b="1" dirty="0" smtClean="0"/>
              <a:t>2. nepříčetnost </a:t>
            </a:r>
            <a:r>
              <a:rPr lang="cs-CZ" sz="1400" dirty="0" smtClean="0"/>
              <a:t>– (pro duševní chorobu nemohl rozpoznat nebo ovládat</a:t>
            </a:r>
            <a:endParaRPr lang="cs-CZ" sz="1400" dirty="0"/>
          </a:p>
          <a:p>
            <a:r>
              <a:rPr lang="cs-CZ" sz="1400" dirty="0" smtClean="0"/>
              <a:t>                                                                                          své jednání,</a:t>
            </a:r>
          </a:p>
          <a:p>
            <a:r>
              <a:rPr lang="cs-CZ" sz="1400" dirty="0" smtClean="0"/>
              <a:t>                                                                                         - význam tzv. </a:t>
            </a:r>
            <a:r>
              <a:rPr lang="cs-CZ" sz="1400" dirty="0" err="1" smtClean="0"/>
              <a:t>forézní</a:t>
            </a:r>
            <a:r>
              <a:rPr lang="cs-CZ" sz="1400" dirty="0" smtClean="0"/>
              <a:t> psychologie = soudní ,</a:t>
            </a:r>
          </a:p>
          <a:p>
            <a:endParaRPr lang="cs-CZ" sz="1400" dirty="0" smtClean="0"/>
          </a:p>
          <a:p>
            <a:r>
              <a:rPr lang="cs-CZ" sz="1400" dirty="0" smtClean="0"/>
              <a:t>        </a:t>
            </a:r>
            <a:r>
              <a:rPr lang="cs-CZ" sz="6000" dirty="0" smtClean="0"/>
              <a:t>5         </a:t>
            </a:r>
            <a:r>
              <a:rPr lang="cs-CZ" sz="1400" b="1" dirty="0" smtClean="0"/>
              <a:t>3. nutná obrana – </a:t>
            </a:r>
            <a:r>
              <a:rPr lang="cs-CZ" sz="1400" dirty="0" smtClean="0"/>
              <a:t>nesmí však vybočovat z mezí nutnosti,</a:t>
            </a:r>
            <a:endParaRPr lang="cs-CZ" sz="1400" b="1" dirty="0" smtClean="0"/>
          </a:p>
          <a:p>
            <a:r>
              <a:rPr lang="cs-CZ" sz="1400" b="1" dirty="0" smtClean="0"/>
              <a:t>okolností vylučujících </a:t>
            </a:r>
          </a:p>
          <a:p>
            <a:r>
              <a:rPr lang="cs-CZ" sz="1400" b="1" dirty="0" smtClean="0"/>
              <a:t>trestnost </a:t>
            </a:r>
          </a:p>
          <a:p>
            <a:r>
              <a:rPr lang="cs-CZ" sz="1400" b="1" dirty="0" smtClean="0"/>
              <a:t>                                                          4. krajní nouze – </a:t>
            </a:r>
            <a:r>
              <a:rPr lang="cs-CZ" sz="1400" dirty="0" smtClean="0"/>
              <a:t>např. opilý řidič pod vlivem návykové látky vezl osobu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postiženou infarktem a nebylo jiné řešení, </a:t>
            </a:r>
            <a:endParaRPr lang="cs-CZ" sz="1400" dirty="0"/>
          </a:p>
          <a:p>
            <a:endParaRPr lang="cs-CZ" sz="1400" dirty="0" smtClean="0"/>
          </a:p>
          <a:p>
            <a:r>
              <a:rPr lang="cs-CZ" sz="1400" dirty="0" smtClean="0"/>
              <a:t>                                                          </a:t>
            </a:r>
            <a:r>
              <a:rPr lang="cs-CZ" sz="1400" i="1" dirty="0" smtClean="0"/>
              <a:t>5</a:t>
            </a:r>
            <a:r>
              <a:rPr lang="cs-CZ" sz="1400" dirty="0" smtClean="0"/>
              <a:t>. </a:t>
            </a:r>
            <a:r>
              <a:rPr lang="cs-CZ" sz="1400" b="1" dirty="0" smtClean="0"/>
              <a:t>oprávněné použití zbraně- </a:t>
            </a:r>
            <a:r>
              <a:rPr lang="cs-CZ" sz="1400" dirty="0" smtClean="0"/>
              <a:t>např. voják, policista, požil v nejzazším</a:t>
            </a:r>
            <a:endParaRPr lang="cs-CZ" sz="1400" dirty="0"/>
          </a:p>
          <a:p>
            <a:r>
              <a:rPr lang="cs-CZ" sz="1400" dirty="0" smtClean="0"/>
              <a:t>                                                                                         případě zbraň, ale za předpokladu, že dodržel všechny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                            předpisy, které jsou stanoveny.</a:t>
            </a:r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1331640" y="1844824"/>
            <a:ext cx="1656184" cy="17281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1331640" y="2420888"/>
            <a:ext cx="1656184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1331640" y="3573016"/>
            <a:ext cx="1584176" cy="2198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331640" y="3573016"/>
            <a:ext cx="1656184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331640" y="3573016"/>
            <a:ext cx="1656184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196752"/>
            <a:ext cx="813690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</a:t>
            </a:r>
            <a:r>
              <a:rPr lang="cs-CZ" b="1" u="sng" dirty="0" smtClean="0"/>
              <a:t>Tresty a ochranná opatření 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         </a:t>
            </a:r>
            <a:r>
              <a:rPr lang="cs-CZ" sz="1400" b="1" dirty="0" smtClean="0"/>
              <a:t>Trest ukládá na základě zákona výhradně trestní soud pachateli trestného činu.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</a:t>
            </a:r>
            <a:r>
              <a:rPr lang="cs-CZ" sz="1400" b="1" u="sng" dirty="0" smtClean="0"/>
              <a:t>Účelem trestu </a:t>
            </a:r>
            <a:r>
              <a:rPr lang="cs-CZ" sz="1400" b="1" dirty="0" smtClean="0"/>
              <a:t>je : </a:t>
            </a:r>
            <a:r>
              <a:rPr lang="cs-CZ" sz="1400" dirty="0" smtClean="0"/>
              <a:t>- ochrana společnosti před pachateli trestných činů,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- zabránění odsouzenému v páchání další trestné činnosti 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- výchovné působení na pachatele i ostatní členy společnosti</a:t>
            </a:r>
            <a:r>
              <a:rPr lang="cs-CZ" sz="1400" b="1" dirty="0" smtClean="0"/>
              <a:t>.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Ochranná opatření = léčení, zabrání věci, ochranná výchova mladistvého.  </a:t>
            </a:r>
          </a:p>
          <a:p>
            <a:endParaRPr lang="cs-CZ" sz="1400" b="1" dirty="0"/>
          </a:p>
          <a:p>
            <a:r>
              <a:rPr lang="cs-CZ" sz="1400" b="1" dirty="0" smtClean="0"/>
              <a:t>                                                                </a:t>
            </a:r>
            <a:endParaRPr lang="cs-CZ" b="1" dirty="0"/>
          </a:p>
        </p:txBody>
      </p:sp>
      <p:sp>
        <p:nvSpPr>
          <p:cNvPr id="4" name="Obdélník 3"/>
          <p:cNvSpPr/>
          <p:nvPr/>
        </p:nvSpPr>
        <p:spPr>
          <a:xfrm>
            <a:off x="2771800" y="2852936"/>
            <a:ext cx="28803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Systém  trestů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294856"/>
            <a:ext cx="842493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            1.   Odnětí svobody  -   </a:t>
            </a:r>
            <a:r>
              <a:rPr lang="cs-CZ" sz="1400" dirty="0" smtClean="0"/>
              <a:t>klasické - nejvýše na 20 let  </a:t>
            </a:r>
          </a:p>
          <a:p>
            <a:r>
              <a:rPr lang="cs-CZ" sz="1400" dirty="0" smtClean="0"/>
              <a:t>                                                  –  u výjimečných trestů  od 20- 30 let nebo doživotí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např. za brutální vraždu u recidivisty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-   podmíněné odnětí svobody</a:t>
            </a:r>
            <a:r>
              <a:rPr lang="cs-CZ" sz="1600" dirty="0" smtClean="0"/>
              <a:t> se zkušební dobou 1 – 5 let  </a:t>
            </a:r>
          </a:p>
          <a:p>
            <a:r>
              <a:rPr lang="cs-CZ" sz="1600" dirty="0"/>
              <a:t> </a:t>
            </a:r>
            <a:r>
              <a:rPr lang="cs-CZ" sz="1600" dirty="0" smtClean="0"/>
              <a:t>         </a:t>
            </a:r>
            <a:r>
              <a:rPr lang="cs-CZ" sz="1400" b="1" dirty="0" smtClean="0"/>
              <a:t>2.   obecně prospěšné práce,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3.   zákaz činnosti  na 1 rok - 10 let,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4.   propadnutí </a:t>
            </a:r>
            <a:r>
              <a:rPr lang="cs-CZ" sz="1400" b="1" dirty="0" smtClean="0"/>
              <a:t>majetku </a:t>
            </a:r>
            <a:r>
              <a:rPr lang="cs-CZ" sz="1400" dirty="0" smtClean="0"/>
              <a:t>(nelze </a:t>
            </a:r>
            <a:r>
              <a:rPr lang="cs-CZ" sz="1400" dirty="0" smtClean="0"/>
              <a:t>uložit mladistvému),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</a:t>
            </a:r>
            <a:r>
              <a:rPr lang="cs-CZ" sz="1400" b="1" dirty="0" smtClean="0"/>
              <a:t>5.   peněžitý trest,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6.  propadnutí věci nebo jiné majetkové hodnoty,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7.  vyhoštění z území ČR </a:t>
            </a:r>
            <a:r>
              <a:rPr lang="cs-CZ" sz="1400" dirty="0" smtClean="0"/>
              <a:t>(ukládá se pouze cizincům, kteří nemají v ČR azyl nebo povolení dlouhodobého</a:t>
            </a:r>
          </a:p>
          <a:p>
            <a:r>
              <a:rPr lang="cs-CZ" sz="1400" dirty="0" smtClean="0"/>
              <a:t>                                                          pobytu</a:t>
            </a:r>
            <a:r>
              <a:rPr lang="cs-CZ" sz="1400" dirty="0" smtClean="0"/>
              <a:t>), na </a:t>
            </a:r>
            <a:r>
              <a:rPr lang="cs-CZ" sz="1400" dirty="0" smtClean="0"/>
              <a:t>dobu na 1 rok – 10 </a:t>
            </a:r>
            <a:r>
              <a:rPr lang="cs-CZ" sz="1400" dirty="0" smtClean="0"/>
              <a:t>let </a:t>
            </a:r>
            <a:r>
              <a:rPr lang="cs-CZ" sz="1400" dirty="0" smtClean="0"/>
              <a:t>nebo na dob u neurčitou),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</a:t>
            </a:r>
            <a:r>
              <a:rPr lang="cs-CZ" sz="1400" b="1" dirty="0" smtClean="0"/>
              <a:t>8.  zákaz pobytu  </a:t>
            </a:r>
            <a:r>
              <a:rPr lang="cs-CZ" sz="1400" dirty="0" smtClean="0"/>
              <a:t>na 1 rok – 5 </a:t>
            </a:r>
            <a:r>
              <a:rPr lang="cs-CZ" sz="1400" dirty="0" smtClean="0"/>
              <a:t>let (v </a:t>
            </a:r>
            <a:r>
              <a:rPr lang="cs-CZ" sz="1400" dirty="0" smtClean="0"/>
              <a:t>místě, kde pachatel spáchal nebo opakovaně páchá trestnou činnost),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08630" y="1196752"/>
            <a:ext cx="7776864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 </a:t>
            </a:r>
          </a:p>
          <a:p>
            <a:endParaRPr lang="cs-CZ" b="1" dirty="0"/>
          </a:p>
          <a:p>
            <a:endParaRPr lang="cs-CZ" b="1" dirty="0" smtClean="0"/>
          </a:p>
          <a:p>
            <a:r>
              <a:rPr lang="cs-CZ" b="1" dirty="0" smtClean="0"/>
              <a:t>       </a:t>
            </a:r>
            <a:r>
              <a:rPr lang="cs-CZ" sz="1400" b="1" dirty="0" smtClean="0"/>
              <a:t>9.  ztráta čestných titulů a vyznamenání,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10.  ztráta vojenské hodnosti,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11.  zákaz vstupu na sportovní, kulturní a jiné společenské akce </a:t>
            </a:r>
            <a:r>
              <a:rPr lang="cs-CZ" sz="1200" dirty="0" smtClean="0"/>
              <a:t>– až na 10 let, při výkonu tohoto trestu 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             je odsouzený povinen spolupracovat s probačním úředníkem podle probačního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                                                                plánu. Spolupráce s Policií ČR. </a:t>
            </a:r>
          </a:p>
          <a:p>
            <a:r>
              <a:rPr lang="cs-CZ" sz="1600" b="1" dirty="0"/>
              <a:t> </a:t>
            </a:r>
            <a:r>
              <a:rPr lang="cs-CZ" sz="1600" b="1" dirty="0" smtClean="0"/>
              <a:t>     12</a:t>
            </a:r>
            <a:r>
              <a:rPr lang="cs-CZ" sz="1600" b="1" dirty="0"/>
              <a:t>.  domácí vězení – </a:t>
            </a:r>
            <a:r>
              <a:rPr lang="cs-CZ" sz="1400" dirty="0"/>
              <a:t>je možné uložit za méně závažné trestné činy. </a:t>
            </a:r>
            <a:endParaRPr lang="cs-CZ" sz="1400" dirty="0" smtClean="0"/>
          </a:p>
          <a:p>
            <a:r>
              <a:rPr lang="cs-CZ" sz="1400" dirty="0"/>
              <a:t> </a:t>
            </a:r>
            <a:r>
              <a:rPr lang="cs-CZ" sz="1400" dirty="0" smtClean="0"/>
              <a:t>                                                            </a:t>
            </a:r>
            <a:r>
              <a:rPr lang="cs-CZ" sz="1200" dirty="0" smtClean="0"/>
              <a:t>Zcela </a:t>
            </a:r>
            <a:r>
              <a:rPr lang="cs-CZ" sz="1200" dirty="0"/>
              <a:t>otevírá novou kapitolu trestní politiky a následuje praxi </a:t>
            </a:r>
            <a:r>
              <a:rPr lang="cs-CZ" sz="1200" dirty="0" smtClean="0"/>
              <a:t>      	  		                 osvědčenou </a:t>
            </a:r>
            <a:r>
              <a:rPr lang="cs-CZ" sz="1200" dirty="0"/>
              <a:t>již v mnoha evropských </a:t>
            </a:r>
            <a:r>
              <a:rPr lang="cs-CZ" sz="1200" dirty="0" smtClean="0"/>
              <a:t>zemích.</a:t>
            </a:r>
            <a:endParaRPr lang="cs-CZ" sz="1200" dirty="0"/>
          </a:p>
          <a:p>
            <a:r>
              <a:rPr lang="cs-CZ" sz="1200" dirty="0" smtClean="0"/>
              <a:t>.                                                                    Umožňuje </a:t>
            </a:r>
            <a:r>
              <a:rPr lang="cs-CZ" sz="1200" dirty="0"/>
              <a:t>postih pachatele, aniž by musel být  vytrhován za své rodiny </a:t>
            </a:r>
            <a:r>
              <a:rPr lang="cs-CZ" sz="1200" dirty="0" smtClean="0"/>
              <a:t>    </a:t>
            </a:r>
            <a:r>
              <a:rPr lang="cs-CZ" sz="1200" dirty="0"/>
              <a:t>	                        </a:t>
            </a:r>
            <a:r>
              <a:rPr lang="cs-CZ" sz="1200" dirty="0" smtClean="0"/>
              <a:t>                              	                                           a pracovních </a:t>
            </a:r>
            <a:r>
              <a:rPr lang="cs-CZ" sz="1200" dirty="0"/>
              <a:t>návyků – přináší úsporu nákladů na výkon trestu. </a:t>
            </a:r>
          </a:p>
          <a:p>
            <a:r>
              <a:rPr lang="cs-CZ" sz="1200" dirty="0" smtClean="0"/>
              <a:t>                                                                     Odsouzený </a:t>
            </a:r>
            <a:r>
              <a:rPr lang="cs-CZ" sz="1200" dirty="0"/>
              <a:t>má povinnost zdržovat se v zákonem stanovené době </a:t>
            </a:r>
            <a:r>
              <a:rPr lang="cs-CZ" sz="1200" dirty="0" smtClean="0"/>
              <a:t>        	                                      	                                           výhradně </a:t>
            </a:r>
            <a:r>
              <a:rPr lang="cs-CZ" sz="1200" dirty="0"/>
              <a:t>ve </a:t>
            </a:r>
            <a:r>
              <a:rPr lang="cs-CZ" sz="1200" dirty="0" smtClean="0"/>
              <a:t>svém obydlí, pokud </a:t>
            </a:r>
            <a:r>
              <a:rPr lang="cs-CZ" sz="1200" dirty="0"/>
              <a:t>soud nerozhodne jinak. </a:t>
            </a:r>
          </a:p>
          <a:p>
            <a:r>
              <a:rPr lang="cs-CZ" sz="1200" dirty="0"/>
              <a:t>                                            </a:t>
            </a:r>
            <a:r>
              <a:rPr lang="cs-CZ" sz="1200" dirty="0" smtClean="0"/>
              <a:t>                         Kontrola </a:t>
            </a:r>
            <a:r>
              <a:rPr lang="cs-CZ" sz="1200" dirty="0"/>
              <a:t>: prostřednictvím elektronického náramku a pracovníka  Probační a </a:t>
            </a:r>
            <a:r>
              <a:rPr lang="cs-CZ" sz="1200" dirty="0" smtClean="0"/>
              <a:t>	  	                                           mediační </a:t>
            </a:r>
            <a:r>
              <a:rPr lang="cs-CZ" sz="1200" dirty="0"/>
              <a:t>služby .  </a:t>
            </a:r>
            <a:endParaRPr lang="cs-CZ" sz="1200" b="1" dirty="0"/>
          </a:p>
          <a:p>
            <a:r>
              <a:rPr lang="cs-CZ" sz="1200" dirty="0" smtClean="0"/>
              <a:t> 	 	</a:t>
            </a:r>
            <a:r>
              <a:rPr lang="cs-CZ" sz="1200" dirty="0"/>
              <a:t>	</a:t>
            </a:r>
            <a:endParaRPr lang="cs-CZ" sz="1200" b="1" dirty="0" smtClean="0"/>
          </a:p>
          <a:p>
            <a:endParaRPr lang="cs-CZ" sz="1400" b="1" dirty="0"/>
          </a:p>
          <a:p>
            <a:endParaRPr lang="cs-CZ" sz="1400" b="1" dirty="0" smtClean="0"/>
          </a:p>
          <a:p>
            <a:endParaRPr lang="cs-CZ" sz="14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83568" y="1412776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195736" y="1556792"/>
            <a:ext cx="3894670" cy="2253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Trestné činy - příklady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6586" y="2204862"/>
            <a:ext cx="8424936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                          Trestní zákon ve zvláštní části ( Druhá část TZ) rozděluje trestné  činy  do 13 hlav.</a:t>
            </a:r>
          </a:p>
          <a:p>
            <a:endParaRPr lang="cs-CZ" sz="1400" b="1" dirty="0" smtClean="0"/>
          </a:p>
          <a:p>
            <a:r>
              <a:rPr lang="cs-CZ" sz="1400" b="1" dirty="0" smtClean="0"/>
              <a:t>   V hlavě I. – trestné činy </a:t>
            </a:r>
            <a:r>
              <a:rPr lang="cs-CZ" sz="1400" b="1" u="sng" dirty="0" smtClean="0"/>
              <a:t>proti životu a zdraví </a:t>
            </a:r>
            <a:r>
              <a:rPr lang="cs-CZ" sz="1400" b="1" dirty="0" smtClean="0"/>
              <a:t>(např. vražda, ublížení na zdraví, rvačka,…)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II. -  trestné činy</a:t>
            </a:r>
            <a:r>
              <a:rPr lang="cs-CZ" sz="1400" b="1" u="sng" dirty="0" smtClean="0"/>
              <a:t> proti svobodě a právům na ochranu osobnosti </a:t>
            </a:r>
            <a:r>
              <a:rPr lang="cs-CZ" sz="1400" b="1" dirty="0" smtClean="0"/>
              <a:t>( omezování osobní svobody, zavlečení,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                                  obchodování s lidmi, loupež, vydírání, pomluva,…)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III. - TČ </a:t>
            </a:r>
            <a:r>
              <a:rPr lang="cs-CZ" sz="1400" b="1" u="sng" dirty="0" smtClean="0"/>
              <a:t>proti lidské důstojnosti   sexuální oblasti </a:t>
            </a:r>
            <a:r>
              <a:rPr lang="cs-CZ" sz="1400" b="1" dirty="0" smtClean="0"/>
              <a:t>(znásilnění, pohlavní zneužití, soulož mezi příbuznými,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                                  kuplířství, šíření pornografie,…)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IV. -  TČ </a:t>
            </a:r>
            <a:r>
              <a:rPr lang="cs-CZ" sz="1400" b="1" u="sng" dirty="0" smtClean="0"/>
              <a:t>proti rodině a dětem </a:t>
            </a:r>
            <a:r>
              <a:rPr lang="cs-CZ" sz="1400" b="1" dirty="0" smtClean="0"/>
              <a:t>(dvojí manželství, opuštění dítěte, neplnění vyživovací povinnosti, 	 	                                                              ohrožování  výchovy dítěte, únos dítěte, podávání alkoholu dítěti,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                                   týrání svěřené osoby,…)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V. -  TČ </a:t>
            </a:r>
            <a:r>
              <a:rPr lang="cs-CZ" sz="1400" b="1" u="sng" dirty="0" smtClean="0"/>
              <a:t>proti majetku </a:t>
            </a:r>
            <a:r>
              <a:rPr lang="cs-CZ" sz="1400" b="1" dirty="0" smtClean="0"/>
              <a:t>( krádež, zpronevěra, neoprávněné užití věci, podvod, neoprávněný přístup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                                   k počítačovému systému a nosiči informací,…)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VI. – TČ </a:t>
            </a:r>
            <a:r>
              <a:rPr lang="cs-CZ" sz="1400" b="1" u="sng" dirty="0" smtClean="0"/>
              <a:t>hospodářské</a:t>
            </a:r>
            <a:r>
              <a:rPr lang="cs-CZ" sz="1400" b="1" dirty="0" smtClean="0"/>
              <a:t> ( kartelová dohoda, nekalá soutěž , TČ proti měně – padělání peněz,…)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VII.-  TČ </a:t>
            </a:r>
            <a:r>
              <a:rPr lang="cs-CZ" sz="1400" b="1" u="sng" dirty="0" smtClean="0"/>
              <a:t>obecně nebezpečné </a:t>
            </a:r>
            <a:r>
              <a:rPr lang="cs-CZ" sz="1400" b="1" dirty="0" smtClean="0"/>
              <a:t>( nedovolené ozbrojování, nedovolená výroba a jiné nakládání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                                   s omamnými a </a:t>
            </a:r>
            <a:r>
              <a:rPr lang="cs-CZ" sz="1400" b="1" dirty="0" err="1" smtClean="0"/>
              <a:t>psychotron</a:t>
            </a:r>
            <a:r>
              <a:rPr lang="cs-CZ" sz="1400" b="1" dirty="0" smtClean="0"/>
              <a:t>. </a:t>
            </a:r>
            <a:r>
              <a:rPr lang="cs-CZ" sz="1400" b="1" dirty="0" smtClean="0"/>
              <a:t>látkami </a:t>
            </a:r>
            <a:r>
              <a:rPr lang="cs-CZ" sz="1400" b="1" dirty="0" smtClean="0"/>
              <a:t>a jedy,…)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VIII. – TČ </a:t>
            </a:r>
            <a:r>
              <a:rPr lang="cs-CZ" sz="1400" b="1" u="sng" dirty="0" smtClean="0"/>
              <a:t>proti životnímu prostředí ( </a:t>
            </a:r>
            <a:r>
              <a:rPr lang="cs-CZ" sz="1400" b="1" dirty="0" smtClean="0"/>
              <a:t>poškozování lesa, týrání zvířat, pytláctví,…)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IX. -   TČ </a:t>
            </a:r>
            <a:r>
              <a:rPr lang="cs-CZ" sz="1400" b="1" u="sng" dirty="0" smtClean="0"/>
              <a:t>proti ČR, cizímu státu a mezinárodním organizacím </a:t>
            </a:r>
            <a:r>
              <a:rPr lang="cs-CZ" sz="1400" b="1" dirty="0" smtClean="0"/>
              <a:t>( vlastizrada, teror, sabotáž,…)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xmlns="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1340768"/>
            <a:ext cx="705678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</a:t>
            </a:r>
            <a:r>
              <a:rPr lang="cs-CZ" sz="1400" b="1" dirty="0" smtClean="0"/>
              <a:t>X.    TČ  </a:t>
            </a:r>
            <a:r>
              <a:rPr lang="cs-CZ" sz="1400" b="1" u="sng" dirty="0" smtClean="0"/>
              <a:t>proti pořádku ve věcech veřejných </a:t>
            </a:r>
            <a:r>
              <a:rPr lang="cs-CZ" sz="1400" b="1" dirty="0" smtClean="0"/>
              <a:t>(zneužívání pravomocí, podplácení, opilství, 	                                                                   výtržnictví,…)</a:t>
            </a:r>
            <a:endParaRPr lang="cs-CZ" sz="1400" b="1" dirty="0"/>
          </a:p>
          <a:p>
            <a:r>
              <a:rPr lang="cs-CZ" sz="1400" b="1" dirty="0" smtClean="0"/>
              <a:t>            XI.    TČ </a:t>
            </a:r>
            <a:r>
              <a:rPr lang="cs-CZ" sz="1400" b="1" u="sng" dirty="0" smtClean="0"/>
              <a:t>proti branné povinnosti,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XII.   TČ </a:t>
            </a:r>
            <a:r>
              <a:rPr lang="cs-CZ" sz="1400" b="1" u="sng" dirty="0" smtClean="0"/>
              <a:t>vojenské( neuposlechnutí rozkazu, zběhnutí, urážka </a:t>
            </a:r>
            <a:r>
              <a:rPr lang="cs-CZ" sz="1400" b="1" u="sng" smtClean="0"/>
              <a:t>mezi vojáky,…)</a:t>
            </a:r>
            <a:endParaRPr lang="cs-CZ" sz="1400" b="1" u="sng" dirty="0" smtClean="0"/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XIII.  TČ </a:t>
            </a:r>
            <a:r>
              <a:rPr lang="cs-CZ" sz="1400" b="1" u="sng" dirty="0" smtClean="0"/>
              <a:t>proti lidskosti, míru a válečné trestné činy</a:t>
            </a:r>
            <a:r>
              <a:rPr lang="cs-CZ" sz="1400" b="1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1268760"/>
            <a:ext cx="82089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                                                    </a:t>
            </a:r>
            <a:r>
              <a:rPr lang="cs-CZ" sz="1400" b="1" u="sng" dirty="0" smtClean="0"/>
              <a:t>Ukázka  formulace trestných činů v trestním zákoně</a:t>
            </a:r>
          </a:p>
          <a:p>
            <a:endParaRPr lang="cs-CZ" sz="1400" b="1" u="sng" dirty="0"/>
          </a:p>
          <a:p>
            <a:r>
              <a:rPr lang="cs-CZ" sz="1400" b="1" dirty="0" smtClean="0"/>
              <a:t>                                                                                  § 145                                                                  </a:t>
            </a:r>
          </a:p>
          <a:p>
            <a:r>
              <a:rPr lang="cs-CZ" sz="1400" b="1" dirty="0"/>
              <a:t> </a:t>
            </a:r>
            <a:r>
              <a:rPr lang="cs-CZ" sz="1400" b="1" dirty="0" smtClean="0"/>
              <a:t>                                                                  Těžké ublížení na zdraví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(1) Kdo jiné mu úmyslně způsobí těžkou újmu na zdraví, bude potrestán odnětím svobody na tři léta až deset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let.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(2) Odnětím svobody na pět až patnáct let bude pachatel potrestán, spáchá - </a:t>
            </a:r>
            <a:r>
              <a:rPr lang="cs-CZ" sz="1400" dirty="0" err="1" smtClean="0"/>
              <a:t>li</a:t>
            </a:r>
            <a:r>
              <a:rPr lang="cs-CZ" sz="1400" dirty="0" smtClean="0"/>
              <a:t> čin uvedený v odstavci 1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a)  na dvou i více osobách,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b)  na těhotné ženě,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c)  na dítěti mladším patnácti let,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d)  na svědkovi, znalci nebo tlumočníkovi v souvislosti s výkonem jejich povinností,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e)  na zdravotnickém pracovníkovi při  výkonu zdravotnického zaměstnání nebo povolání směřujícímu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k záchraně života nebo ochraně zdraví, nebo na jiném, který plnil svoji obdobnou povinnost při ochraně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života, zdraví nebo majetku vyplývající z jeho zaměstnání ,povolání, postavení nebo funkce nebo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 uloženou mu podle zákona,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f)  na jiném pro jeho skutečnou nebo domnělou rasu, příslušnost k etnické skupině, národnost, politické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 přesvědčení, vyznání  nebo proto, že je skutečně nebo domněle bez vyznání,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g)  opětovně, nebo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h)  ze zavrženíhodné  </a:t>
            </a:r>
            <a:r>
              <a:rPr lang="cs-CZ" sz="1400" dirty="0" err="1" smtClean="0"/>
              <a:t>pohnůuky</a:t>
            </a:r>
            <a:r>
              <a:rPr lang="cs-CZ" sz="1400" dirty="0" smtClean="0"/>
              <a:t>.   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(3)   Odnětím svobody na osm až šestnáct let , bude pachatel potrestán, způsobí-li činem uvedeným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         v odstavci  smrt. </a:t>
            </a:r>
          </a:p>
          <a:p>
            <a:r>
              <a:rPr lang="cs-CZ" sz="1400" dirty="0"/>
              <a:t> </a:t>
            </a:r>
            <a:r>
              <a:rPr lang="cs-CZ" sz="1400" dirty="0" smtClean="0"/>
              <a:t>  (4)   Příprava je trestná.              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555776" y="1268760"/>
            <a:ext cx="417646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899592" y="2348880"/>
            <a:ext cx="27363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Vlastní   zdroje 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5076056" y="2348880"/>
            <a:ext cx="27363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Trestní zákoník </a:t>
            </a:r>
            <a:endParaRPr lang="cs-CZ" dirty="0"/>
          </a:p>
        </p:txBody>
      </p:sp>
      <p:cxnSp>
        <p:nvCxnSpPr>
          <p:cNvPr id="21" name="Přímá spojnice se šipkou 20"/>
          <p:cNvCxnSpPr>
            <a:stCxn id="3" idx="2"/>
          </p:cNvCxnSpPr>
          <p:nvPr/>
        </p:nvCxnSpPr>
        <p:spPr>
          <a:xfrm flipH="1">
            <a:off x="2915816" y="1844824"/>
            <a:ext cx="172819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>
            <a:stCxn id="3" idx="2"/>
          </p:cNvCxnSpPr>
          <p:nvPr/>
        </p:nvCxnSpPr>
        <p:spPr>
          <a:xfrm>
            <a:off x="4644008" y="1844824"/>
            <a:ext cx="1512168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2535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1705</TotalTime>
  <Words>1139</Words>
  <Application>Microsoft Office PowerPoint</Application>
  <PresentationFormat>Předvádění na obrazovce (4:3)</PresentationFormat>
  <Paragraphs>276</Paragraphs>
  <Slides>12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121</cp:revision>
  <dcterms:created xsi:type="dcterms:W3CDTF">2010-11-01T23:40:31Z</dcterms:created>
  <dcterms:modified xsi:type="dcterms:W3CDTF">2014-02-17T07:51:16Z</dcterms:modified>
</cp:coreProperties>
</file>