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78" r:id="rId3"/>
    <p:sldId id="258" r:id="rId4"/>
    <p:sldId id="256" r:id="rId5"/>
    <p:sldId id="266" r:id="rId6"/>
    <p:sldId id="267" r:id="rId7"/>
    <p:sldId id="268" r:id="rId8"/>
    <p:sldId id="269" r:id="rId9"/>
    <p:sldId id="270" r:id="rId10"/>
    <p:sldId id="261" r:id="rId11"/>
    <p:sldId id="263" r:id="rId12"/>
    <p:sldId id="272" r:id="rId13"/>
    <p:sldId id="273" r:id="rId14"/>
    <p:sldId id="274" r:id="rId15"/>
    <p:sldId id="275" r:id="rId16"/>
    <p:sldId id="276" r:id="rId17"/>
    <p:sldId id="277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94658" autoAdjust="0"/>
  </p:normalViewPr>
  <p:slideViewPr>
    <p:cSldViewPr>
      <p:cViewPr varScale="1">
        <p:scale>
          <a:sx n="66" d="100"/>
          <a:sy n="66" d="100"/>
        </p:scale>
        <p:origin x="-141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CE72CE-9299-41AA-826E-7D2449DCC8F8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758A6-E9BD-4712-8EA9-780151D4322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0257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2A5BA-C49E-48EE-9C0D-21FE96BADCBD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8E0-EAC3-4B2D-A0A4-D11E078549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2A5BA-C49E-48EE-9C0D-21FE96BADCBD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8E0-EAC3-4B2D-A0A4-D11E078549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2A5BA-C49E-48EE-9C0D-21FE96BADCBD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8E0-EAC3-4B2D-A0A4-D11E078549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2A5BA-C49E-48EE-9C0D-21FE96BADCBD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8E0-EAC3-4B2D-A0A4-D11E078549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2A5BA-C49E-48EE-9C0D-21FE96BADCBD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8E0-EAC3-4B2D-A0A4-D11E078549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2A5BA-C49E-48EE-9C0D-21FE96BADCBD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8E0-EAC3-4B2D-A0A4-D11E078549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2A5BA-C49E-48EE-9C0D-21FE96BADCBD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8E0-EAC3-4B2D-A0A4-D11E078549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2A5BA-C49E-48EE-9C0D-21FE96BADCBD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8E0-EAC3-4B2D-A0A4-D11E078549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2A5BA-C49E-48EE-9C0D-21FE96BADCBD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8E0-EAC3-4B2D-A0A4-D11E078549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2A5BA-C49E-48EE-9C0D-21FE96BADCBD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4A8E0-EAC3-4B2D-A0A4-D11E078549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74FA-F27E-423D-9371-FE3BE10E0C55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C673-DEFE-4829-98A4-17D303FEBE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74FA-F27E-423D-9371-FE3BE10E0C55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C673-DEFE-4829-98A4-17D303FEBE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74FA-F27E-423D-9371-FE3BE10E0C55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C673-DEFE-4829-98A4-17D303FEBE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74FA-F27E-423D-9371-FE3BE10E0C55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C673-DEFE-4829-98A4-17D303FEBE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74FA-F27E-423D-9371-FE3BE10E0C55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C673-DEFE-4829-98A4-17D303FEBE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74FA-F27E-423D-9371-FE3BE10E0C55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C673-DEFE-4829-98A4-17D303FEBE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74FA-F27E-423D-9371-FE3BE10E0C55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C673-DEFE-4829-98A4-17D303FEBE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74FA-F27E-423D-9371-FE3BE10E0C55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C673-DEFE-4829-98A4-17D303FEBE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74FA-F27E-423D-9371-FE3BE10E0C55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C673-DEFE-4829-98A4-17D303FEBE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74FA-F27E-423D-9371-FE3BE10E0C55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C673-DEFE-4829-98A4-17D303FEBE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374FA-F27E-423D-9371-FE3BE10E0C55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C673-DEFE-4829-98A4-17D303FEBE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2A5BA-C49E-48EE-9C0D-21FE96BADCBD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44A8E0-EAC3-4B2D-A0A4-D11E078549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D374FA-F27E-423D-9371-FE3BE10E0C55}" type="datetimeFigureOut">
              <a:rPr lang="cs-CZ" smtClean="0"/>
              <a:pPr/>
              <a:t>11.3.2012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C7C673-DEFE-4829-98A4-17D303FEBE4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slide" Target="slide6.xml"/><Relationship Id="rId7" Type="http://schemas.openxmlformats.org/officeDocument/2006/relationships/slide" Target="slide9.xml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8.xml"/><Relationship Id="rId5" Type="http://schemas.openxmlformats.org/officeDocument/2006/relationships/slide" Target="slide5.xml"/><Relationship Id="rId4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slide" Target="slide15.xml"/><Relationship Id="rId7" Type="http://schemas.openxmlformats.org/officeDocument/2006/relationships/slide" Target="slide16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5" Type="http://schemas.openxmlformats.org/officeDocument/2006/relationships/slide" Target="slide13.xml"/><Relationship Id="rId4" Type="http://schemas.openxmlformats.org/officeDocument/2006/relationships/slide" Target="slide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090466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NÁZEV ŠKOLY :  </a:t>
            </a:r>
            <a:r>
              <a:rPr lang="cs-CZ" sz="2400" dirty="0">
                <a:solidFill>
                  <a:schemeClr val="tx2">
                    <a:lumMod val="75000"/>
                  </a:schemeClr>
                </a:solidFill>
              </a:rPr>
              <a:t>Z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ÁKLADNÍ ŠKOLA A MATEŘSKÁ ŠKOLA  PRYSK,OKRES ČESKÁ LÍPA,PŘÍSPĚVKOVÁ ORGANIZACE</a:t>
            </a:r>
            <a:b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AUTOR : 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MGR. JANA VOSTŘELOVÁ</a:t>
            </a:r>
            <a:b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NÁZEV MATERIÁLU: 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VY_32_INOVACE_20_ČESKÝ JAZYK_SLOVNÍ DRUHY</a:t>
            </a:r>
            <a:b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ČÍSLO PROJEKTU:</a:t>
            </a:r>
            <a:r>
              <a:rPr lang="cs-CZ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CZ.1.07/1.4.00/21.1705</a:t>
            </a:r>
            <a:b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AKOTACE : </a:t>
            </a:r>
            <a:r>
              <a:rPr lang="cs-CZ" sz="2700" dirty="0">
                <a:solidFill>
                  <a:schemeClr val="tx2">
                    <a:lumMod val="75000"/>
                  </a:schemeClr>
                </a:solidFill>
              </a:rPr>
              <a:t>Prezentace je určena žákům 3. ročníku.  Seznámení se slovními druhy. Rozdělení slovních druhů na ohebné a neohebné, přiřazování jednotlivých slov.</a:t>
            </a:r>
            <a:r>
              <a:rPr lang="cs-CZ" sz="2400" dirty="0">
                <a:solidFill>
                  <a:schemeClr val="tx2"/>
                </a:solidFill>
              </a:rPr>
              <a:t/>
            </a:r>
            <a:br>
              <a:rPr lang="cs-CZ" sz="2400" dirty="0">
                <a:solidFill>
                  <a:schemeClr val="tx2"/>
                </a:solidFill>
              </a:rPr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861048"/>
            <a:ext cx="8229600" cy="2265115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600" u="sng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cs-CZ" sz="2800" dirty="0" smtClean="0">
              <a:solidFill>
                <a:schemeClr val="tx2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691680" y="6356350"/>
            <a:ext cx="5976664" cy="365125"/>
          </a:xfrm>
        </p:spPr>
        <p:txBody>
          <a:bodyPr/>
          <a:lstStyle/>
          <a:p>
            <a:r>
              <a:rPr lang="cs-CZ" dirty="0" smtClean="0"/>
              <a:t>Autorem materiálu a všech jeho částí, není-li uvedeno jinak, je Mgr. Jana </a:t>
            </a:r>
            <a:r>
              <a:rPr lang="cs-CZ" dirty="0" err="1" smtClean="0"/>
              <a:t>Vostřelová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944" y="4581128"/>
            <a:ext cx="6118225" cy="153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683568" y="404664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SLOVNÍ DRUHY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" name="Mrak 4">
            <a:hlinkClick r:id="" action="ppaction://hlinkshowjump?jump=nextslide"/>
          </p:cNvPr>
          <p:cNvSpPr/>
          <p:nvPr/>
        </p:nvSpPr>
        <p:spPr>
          <a:xfrm>
            <a:off x="395536" y="3068960"/>
            <a:ext cx="3744416" cy="2304256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/>
                </a:solidFill>
              </a:rPr>
              <a:t>OHEBNÉ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11" name="Šestnácticípá hvězda 10">
            <a:hlinkClick r:id="rId2" action="ppaction://hlinksldjump"/>
          </p:cNvPr>
          <p:cNvSpPr/>
          <p:nvPr/>
        </p:nvSpPr>
        <p:spPr>
          <a:xfrm>
            <a:off x="5148064" y="2708920"/>
            <a:ext cx="3024336" cy="2924944"/>
          </a:xfrm>
          <a:prstGeom prst="star1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/>
                </a:solidFill>
              </a:rPr>
              <a:t>NEOHEBNÉ</a:t>
            </a:r>
            <a:endParaRPr lang="cs-CZ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rak 4">
            <a:hlinkClick r:id="rId2" action="ppaction://hlinksldjump"/>
          </p:cNvPr>
          <p:cNvSpPr/>
          <p:nvPr/>
        </p:nvSpPr>
        <p:spPr>
          <a:xfrm>
            <a:off x="251520" y="476672"/>
            <a:ext cx="2880320" cy="2088232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1</a:t>
            </a:r>
          </a:p>
          <a:p>
            <a:pPr algn="ctr"/>
            <a:r>
              <a:rPr lang="cs-CZ" b="1" dirty="0" smtClean="0">
                <a:solidFill>
                  <a:schemeClr val="tx2"/>
                </a:solidFill>
              </a:rPr>
              <a:t>PODSTATNÁ JMÉNA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6" name="Mrak 5">
            <a:hlinkClick r:id="rId3" action="ppaction://hlinksldjump"/>
          </p:cNvPr>
          <p:cNvSpPr/>
          <p:nvPr/>
        </p:nvSpPr>
        <p:spPr>
          <a:xfrm>
            <a:off x="3131840" y="2132856"/>
            <a:ext cx="2880320" cy="2088232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3</a:t>
            </a:r>
          </a:p>
          <a:p>
            <a:pPr algn="ctr"/>
            <a:r>
              <a:rPr lang="cs-CZ" b="1" dirty="0" smtClean="0">
                <a:solidFill>
                  <a:schemeClr val="tx2"/>
                </a:solidFill>
              </a:rPr>
              <a:t>ZÁJMENA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7" name="Mrak 6">
            <a:hlinkClick r:id="rId4" action="ppaction://hlinksldjump"/>
          </p:cNvPr>
          <p:cNvSpPr/>
          <p:nvPr/>
        </p:nvSpPr>
        <p:spPr>
          <a:xfrm rot="20378617">
            <a:off x="179512" y="3789040"/>
            <a:ext cx="2880320" cy="2088232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4</a:t>
            </a:r>
          </a:p>
          <a:p>
            <a:pPr algn="ctr"/>
            <a:r>
              <a:rPr lang="cs-CZ" b="1" dirty="0" smtClean="0">
                <a:solidFill>
                  <a:schemeClr val="tx2"/>
                </a:solidFill>
              </a:rPr>
              <a:t>ČÍSLOVKY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8" name="Mrak 7">
            <a:hlinkClick r:id="rId5" action="ppaction://hlinksldjump"/>
          </p:cNvPr>
          <p:cNvSpPr/>
          <p:nvPr/>
        </p:nvSpPr>
        <p:spPr>
          <a:xfrm rot="2097075">
            <a:off x="5724128" y="332656"/>
            <a:ext cx="2880320" cy="2088232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2</a:t>
            </a:r>
          </a:p>
          <a:p>
            <a:pPr algn="ctr"/>
            <a:r>
              <a:rPr lang="cs-CZ" b="1" dirty="0" smtClean="0">
                <a:solidFill>
                  <a:schemeClr val="tx2"/>
                </a:solidFill>
              </a:rPr>
              <a:t>PŘÍDAVNÁ JMÉNA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9" name="Mrak 8">
            <a:hlinkClick r:id="rId6" action="ppaction://hlinksldjump"/>
          </p:cNvPr>
          <p:cNvSpPr/>
          <p:nvPr/>
        </p:nvSpPr>
        <p:spPr>
          <a:xfrm rot="20997878">
            <a:off x="5724128" y="4077072"/>
            <a:ext cx="2880320" cy="2088232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5</a:t>
            </a:r>
          </a:p>
          <a:p>
            <a:pPr algn="ctr"/>
            <a:r>
              <a:rPr lang="cs-CZ" b="1" dirty="0" smtClean="0">
                <a:solidFill>
                  <a:schemeClr val="tx2"/>
                </a:solidFill>
              </a:rPr>
              <a:t>SLOVESA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10" name="Zaoblený obdélník 9">
            <a:hlinkClick r:id="rId7" action="ppaction://hlinksldjump"/>
          </p:cNvPr>
          <p:cNvSpPr/>
          <p:nvPr/>
        </p:nvSpPr>
        <p:spPr>
          <a:xfrm>
            <a:off x="3131840" y="5877272"/>
            <a:ext cx="252028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Procvičení</a:t>
            </a:r>
            <a:endParaRPr lang="cs-CZ" dirty="0"/>
          </a:p>
        </p:txBody>
      </p:sp>
      <p:sp>
        <p:nvSpPr>
          <p:cNvPr id="11" name="Zaoblený obdélník 10">
            <a:hlinkClick r:id="rId8" action="ppaction://hlinksldjump"/>
          </p:cNvPr>
          <p:cNvSpPr/>
          <p:nvPr/>
        </p:nvSpPr>
        <p:spPr>
          <a:xfrm>
            <a:off x="3131840" y="188640"/>
            <a:ext cx="252028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Hlavní nabídka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PODSTATNÁ JMÉNA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476871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jsou názvy osob, zvířat, věcí, vlastností a děju</a:t>
            </a:r>
          </a:p>
          <a:p>
            <a:pPr>
              <a:buNone/>
            </a:pPr>
            <a:endParaRPr lang="cs-CZ" dirty="0" smtClean="0">
              <a:solidFill>
                <a:schemeClr val="tx2"/>
              </a:solidFill>
            </a:endParaRPr>
          </a:p>
          <a:p>
            <a:r>
              <a:rPr lang="cs-CZ" dirty="0" smtClean="0">
                <a:solidFill>
                  <a:schemeClr val="tx2"/>
                </a:solidFill>
              </a:rPr>
              <a:t>ukazujeme si na ně zájmeny:</a:t>
            </a:r>
            <a:r>
              <a:rPr lang="cs-CZ" dirty="0" smtClean="0"/>
              <a:t> </a:t>
            </a:r>
            <a:r>
              <a:rPr lang="cs-CZ" b="1" dirty="0" smtClean="0"/>
              <a:t>ten, ta, to, ti, ty, ta</a:t>
            </a:r>
            <a:endParaRPr lang="cs-CZ" b="1" dirty="0"/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3275856" y="5733256"/>
            <a:ext cx="2808312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Ohebné</a:t>
            </a:r>
            <a:endParaRPr lang="cs-CZ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PŘÍDAVNÁ JMÉNA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188840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jsou slova, která vyjadřují vlastnosti podstatných jmen</a:t>
            </a:r>
          </a:p>
          <a:p>
            <a:endParaRPr lang="cs-CZ" dirty="0" smtClean="0">
              <a:solidFill>
                <a:schemeClr val="tx2"/>
              </a:solidFill>
            </a:endParaRPr>
          </a:p>
          <a:p>
            <a:r>
              <a:rPr lang="cs-CZ" dirty="0" smtClean="0">
                <a:solidFill>
                  <a:schemeClr val="tx2"/>
                </a:solidFill>
              </a:rPr>
              <a:t>ukazujeme si na ně: </a:t>
            </a:r>
            <a:r>
              <a:rPr lang="cs-CZ" b="1" dirty="0" smtClean="0"/>
              <a:t>jaký, který, čí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3275856" y="5733256"/>
            <a:ext cx="2808312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Ohebné</a:t>
            </a:r>
            <a:endParaRPr lang="cs-CZ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ZÁJMENA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808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slova, která zastupují podstatná jména</a:t>
            </a:r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3275856" y="5733256"/>
            <a:ext cx="2808312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Ohebné</a:t>
            </a:r>
            <a:endParaRPr lang="cs-CZ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ČÍSLOVKY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slova, která vyjadřují počet</a:t>
            </a:r>
          </a:p>
          <a:p>
            <a:endParaRPr lang="cs-CZ" dirty="0" smtClean="0">
              <a:solidFill>
                <a:schemeClr val="tx2"/>
              </a:solidFill>
            </a:endParaRPr>
          </a:p>
          <a:p>
            <a:r>
              <a:rPr lang="cs-CZ" dirty="0" smtClean="0">
                <a:solidFill>
                  <a:schemeClr val="tx2"/>
                </a:solidFill>
              </a:rPr>
              <a:t>ptáme se na ně:</a:t>
            </a:r>
            <a:r>
              <a:rPr lang="cs-CZ" dirty="0" smtClean="0"/>
              <a:t> </a:t>
            </a:r>
            <a:r>
              <a:rPr lang="cs-CZ" b="1" dirty="0" smtClean="0"/>
              <a:t>kolik, kolikátý, kolikrát</a:t>
            </a:r>
            <a:r>
              <a:rPr lang="cs-CZ" dirty="0" smtClean="0"/>
              <a:t>,...</a:t>
            </a:r>
            <a:endParaRPr lang="cs-CZ" dirty="0"/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3275856" y="5733256"/>
            <a:ext cx="2808312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Ohebné</a:t>
            </a:r>
            <a:endParaRPr lang="cs-CZ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SLOVESA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268960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jsou slova, která nám říkají, co osoby, zvířata a věci dělají nebo co se s nimi děje</a:t>
            </a:r>
          </a:p>
          <a:p>
            <a:endParaRPr lang="cs-CZ" dirty="0" smtClean="0">
              <a:solidFill>
                <a:schemeClr val="tx2"/>
              </a:solidFill>
            </a:endParaRPr>
          </a:p>
          <a:p>
            <a:r>
              <a:rPr lang="cs-CZ" dirty="0" smtClean="0">
                <a:solidFill>
                  <a:schemeClr val="tx2"/>
                </a:solidFill>
              </a:rPr>
              <a:t>ptáme se:</a:t>
            </a:r>
            <a:r>
              <a:rPr lang="cs-CZ" dirty="0" smtClean="0"/>
              <a:t> </a:t>
            </a:r>
            <a:r>
              <a:rPr lang="cs-CZ" b="1" dirty="0" smtClean="0"/>
              <a:t>Co dělá?</a:t>
            </a:r>
            <a:endParaRPr lang="cs-CZ" b="1" dirty="0"/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3275856" y="5733256"/>
            <a:ext cx="2808312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Ohebné</a:t>
            </a:r>
            <a:endParaRPr lang="cs-CZ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rak 1"/>
          <p:cNvSpPr/>
          <p:nvPr/>
        </p:nvSpPr>
        <p:spPr>
          <a:xfrm>
            <a:off x="395536" y="260648"/>
            <a:ext cx="3024336" cy="187220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4" name="Mrak 3"/>
          <p:cNvSpPr/>
          <p:nvPr/>
        </p:nvSpPr>
        <p:spPr>
          <a:xfrm>
            <a:off x="323528" y="3212976"/>
            <a:ext cx="3024336" cy="187220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5" name="Mrak 4"/>
          <p:cNvSpPr/>
          <p:nvPr/>
        </p:nvSpPr>
        <p:spPr>
          <a:xfrm>
            <a:off x="3203848" y="4797152"/>
            <a:ext cx="3024336" cy="187220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87624" y="6165304"/>
            <a:ext cx="1512168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my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5796136" y="2924944"/>
            <a:ext cx="3024336" cy="187220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8" name="Mrak 7"/>
          <p:cNvSpPr/>
          <p:nvPr/>
        </p:nvSpPr>
        <p:spPr>
          <a:xfrm>
            <a:off x="5940152" y="404664"/>
            <a:ext cx="3024336" cy="187220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2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9" name="Obdélník 8"/>
          <p:cNvSpPr/>
          <p:nvPr/>
        </p:nvSpPr>
        <p:spPr>
          <a:xfrm>
            <a:off x="4283968" y="1628800"/>
            <a:ext cx="1512168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sestřin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563888" y="2564904"/>
            <a:ext cx="1512168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zelené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067944" y="3356992"/>
            <a:ext cx="1512168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sedm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99592" y="5517232"/>
            <a:ext cx="1512168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přeskočila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948264" y="5085184"/>
            <a:ext cx="1512168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patnáctý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187624" y="2492896"/>
            <a:ext cx="1512168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jeho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851920" y="4293096"/>
            <a:ext cx="1512168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běhal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6" name="Volný tvar 15"/>
          <p:cNvSpPr/>
          <p:nvPr/>
        </p:nvSpPr>
        <p:spPr>
          <a:xfrm>
            <a:off x="3923928" y="692696"/>
            <a:ext cx="1512168" cy="360040"/>
          </a:xfrm>
          <a:custGeom>
            <a:avLst/>
            <a:gdLst>
              <a:gd name="connsiteX0" fmla="*/ 0 w 1512168"/>
              <a:gd name="connsiteY0" fmla="*/ 0 h 360040"/>
              <a:gd name="connsiteX1" fmla="*/ 1512168 w 1512168"/>
              <a:gd name="connsiteY1" fmla="*/ 0 h 360040"/>
              <a:gd name="connsiteX2" fmla="*/ 1512168 w 1512168"/>
              <a:gd name="connsiteY2" fmla="*/ 360040 h 360040"/>
              <a:gd name="connsiteX3" fmla="*/ 0 w 1512168"/>
              <a:gd name="connsiteY3" fmla="*/ 360040 h 360040"/>
              <a:gd name="connsiteX4" fmla="*/ 0 w 1512168"/>
              <a:gd name="connsiteY4" fmla="*/ 0 h 36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2168" h="360040">
                <a:moveTo>
                  <a:pt x="0" y="0"/>
                </a:moveTo>
                <a:lnTo>
                  <a:pt x="1512168" y="0"/>
                </a:lnTo>
                <a:lnTo>
                  <a:pt x="1512168" y="360040"/>
                </a:lnTo>
                <a:lnTo>
                  <a:pt x="0" y="36004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strom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660232" y="5949280"/>
            <a:ext cx="1512168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listí</a:t>
            </a:r>
            <a:endParaRPr lang="cs-CZ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22757E-6 L -0.29532 -0.005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2.94172E-6 L -0.00382 0.1732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8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23959E-6 L 0.35052 -0.2675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00" y="-13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008E-7 L -0.00382 0.1207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6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76596E-6 L 0.36614 0.0055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2183E-6 L 0.00399 -0.2779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-13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51619E-6 L -0.01962 -0.1519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" y="-7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21924E-6 L -0.58663 -0.6870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00" y="-34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Šestnácticípá hvězda 9">
            <a:hlinkClick r:id="rId2" action="ppaction://hlinksldjump"/>
          </p:cNvPr>
          <p:cNvSpPr/>
          <p:nvPr/>
        </p:nvSpPr>
        <p:spPr>
          <a:xfrm>
            <a:off x="683568" y="476672"/>
            <a:ext cx="2664296" cy="2664296"/>
          </a:xfrm>
          <a:prstGeom prst="star1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6</a:t>
            </a:r>
          </a:p>
          <a:p>
            <a:pPr algn="ctr"/>
            <a:r>
              <a:rPr lang="cs-CZ" b="1" dirty="0" smtClean="0">
                <a:solidFill>
                  <a:schemeClr val="tx2"/>
                </a:solidFill>
              </a:rPr>
              <a:t>PŘÍSLOVCE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11" name="Šestnácticípá hvězda 10">
            <a:hlinkClick r:id="rId3" action="ppaction://hlinksldjump"/>
          </p:cNvPr>
          <p:cNvSpPr/>
          <p:nvPr/>
        </p:nvSpPr>
        <p:spPr>
          <a:xfrm>
            <a:off x="5940152" y="3933056"/>
            <a:ext cx="2664296" cy="2664296"/>
          </a:xfrm>
          <a:prstGeom prst="star1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10</a:t>
            </a:r>
          </a:p>
          <a:p>
            <a:pPr algn="ctr"/>
            <a:r>
              <a:rPr lang="cs-CZ" b="1" dirty="0" smtClean="0">
                <a:solidFill>
                  <a:schemeClr val="tx2"/>
                </a:solidFill>
              </a:rPr>
              <a:t>CITOSLOVCE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12" name="Šestnácticípá hvězda 11">
            <a:hlinkClick r:id="rId4" action="ppaction://hlinksldjump"/>
          </p:cNvPr>
          <p:cNvSpPr/>
          <p:nvPr/>
        </p:nvSpPr>
        <p:spPr>
          <a:xfrm>
            <a:off x="395536" y="4005064"/>
            <a:ext cx="2664296" cy="2664296"/>
          </a:xfrm>
          <a:prstGeom prst="star1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9</a:t>
            </a:r>
          </a:p>
          <a:p>
            <a:pPr algn="ctr"/>
            <a:r>
              <a:rPr lang="cs-CZ" b="1" dirty="0" smtClean="0">
                <a:solidFill>
                  <a:schemeClr val="tx2"/>
                </a:solidFill>
              </a:rPr>
              <a:t>ČÁSTICE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13" name="Šestnácticípá hvězda 12">
            <a:hlinkClick r:id="rId5" action="ppaction://hlinksldjump"/>
          </p:cNvPr>
          <p:cNvSpPr/>
          <p:nvPr/>
        </p:nvSpPr>
        <p:spPr>
          <a:xfrm>
            <a:off x="3275856" y="2204864"/>
            <a:ext cx="2664296" cy="2664296"/>
          </a:xfrm>
          <a:prstGeom prst="star1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8</a:t>
            </a:r>
          </a:p>
          <a:p>
            <a:pPr algn="ctr"/>
            <a:r>
              <a:rPr lang="cs-CZ" b="1" dirty="0" smtClean="0">
                <a:solidFill>
                  <a:schemeClr val="tx2"/>
                </a:solidFill>
              </a:rPr>
              <a:t>SPOJKY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14" name="Šestnácticípá hvězda 13">
            <a:hlinkClick r:id="rId6" action="ppaction://hlinksldjump"/>
          </p:cNvPr>
          <p:cNvSpPr/>
          <p:nvPr/>
        </p:nvSpPr>
        <p:spPr>
          <a:xfrm>
            <a:off x="6084168" y="404664"/>
            <a:ext cx="2664296" cy="2664296"/>
          </a:xfrm>
          <a:prstGeom prst="star1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7</a:t>
            </a:r>
          </a:p>
          <a:p>
            <a:pPr algn="ctr"/>
            <a:r>
              <a:rPr lang="cs-CZ" b="1" dirty="0" smtClean="0">
                <a:solidFill>
                  <a:schemeClr val="tx2"/>
                </a:solidFill>
              </a:rPr>
              <a:t>PŘEDLOŽKY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15" name="Zaoblený obdélník 14">
            <a:hlinkClick r:id="rId7" action="ppaction://hlinksldjump"/>
          </p:cNvPr>
          <p:cNvSpPr/>
          <p:nvPr/>
        </p:nvSpPr>
        <p:spPr>
          <a:xfrm>
            <a:off x="3347864" y="5805264"/>
            <a:ext cx="2520280" cy="72008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Procvičení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16" name="Zaoblený obdélník 15">
            <a:hlinkClick r:id="rId8" action="ppaction://hlinksldjump"/>
          </p:cNvPr>
          <p:cNvSpPr/>
          <p:nvPr/>
        </p:nvSpPr>
        <p:spPr>
          <a:xfrm>
            <a:off x="3275856" y="332656"/>
            <a:ext cx="2520280" cy="72008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Hlavní nabídka</a:t>
            </a:r>
            <a:endParaRPr lang="cs-CZ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PŘÍSLOVCE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332856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jsou slova, na která se ptáme: </a:t>
            </a:r>
          </a:p>
          <a:p>
            <a:pPr>
              <a:buNone/>
            </a:pPr>
            <a:endParaRPr lang="cs-CZ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cs-CZ" dirty="0" smtClean="0">
                <a:solidFill>
                  <a:schemeClr val="tx2"/>
                </a:solidFill>
              </a:rPr>
              <a:t>	</a:t>
            </a:r>
            <a:r>
              <a:rPr lang="cs-CZ" b="1" dirty="0" smtClean="0">
                <a:solidFill>
                  <a:schemeClr val="tx2"/>
                </a:solidFill>
              </a:rPr>
              <a:t>kdy, kde jak, kam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3275856" y="5733256"/>
            <a:ext cx="2808312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Neohebné</a:t>
            </a:r>
            <a:endParaRPr lang="cs-CZ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PŘEDLOŽKY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332856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jsou slova, která dáváme před podstatná jména, přídavná jména, zájmena a číslovky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3275856" y="5733256"/>
            <a:ext cx="2808312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Neohebné</a:t>
            </a:r>
            <a:endParaRPr lang="cs-CZ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SPOJKY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764904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jsou slova, která spojují věty nebo slova mezi sebou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3275856" y="5733256"/>
            <a:ext cx="2808312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Neohebné</a:t>
            </a:r>
            <a:endParaRPr lang="cs-CZ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ČÁSTICE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620888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jsou slova, která vyjadřují přání</a:t>
            </a:r>
          </a:p>
          <a:p>
            <a:endParaRPr lang="cs-CZ" dirty="0" smtClean="0">
              <a:solidFill>
                <a:schemeClr val="tx2"/>
              </a:solidFill>
            </a:endParaRPr>
          </a:p>
          <a:p>
            <a:r>
              <a:rPr lang="cs-CZ" dirty="0" smtClean="0">
                <a:solidFill>
                  <a:schemeClr val="tx2"/>
                </a:solidFill>
              </a:rPr>
              <a:t>ať, kéž, nechť,...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3275856" y="5733256"/>
            <a:ext cx="2808312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Neohebné</a:t>
            </a:r>
            <a:endParaRPr lang="cs-CZ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CITOSLOVCE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692896"/>
          </a:xfrm>
        </p:spPr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jsou slova, která vyjadřují zvuky</a:t>
            </a:r>
          </a:p>
          <a:p>
            <a:endParaRPr lang="cs-CZ" dirty="0" smtClean="0">
              <a:solidFill>
                <a:schemeClr val="tx2"/>
              </a:solidFill>
            </a:endParaRPr>
          </a:p>
          <a:p>
            <a:r>
              <a:rPr lang="cs-CZ" dirty="0" smtClean="0">
                <a:solidFill>
                  <a:schemeClr val="tx2"/>
                </a:solidFill>
              </a:rPr>
              <a:t>tútú, bébé, crrr,...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3275856" y="5733256"/>
            <a:ext cx="2808312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Neohebné</a:t>
            </a:r>
            <a:endParaRPr lang="cs-CZ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Šestnácticípá hvězda 1">
            <a:hlinkClick r:id="rId2" action="ppaction://hlinksldjump"/>
          </p:cNvPr>
          <p:cNvSpPr/>
          <p:nvPr/>
        </p:nvSpPr>
        <p:spPr>
          <a:xfrm>
            <a:off x="467544" y="260648"/>
            <a:ext cx="2664296" cy="2664296"/>
          </a:xfrm>
          <a:prstGeom prst="star1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2"/>
                </a:solidFill>
              </a:rPr>
              <a:t>6.</a:t>
            </a:r>
          </a:p>
        </p:txBody>
      </p:sp>
      <p:sp>
        <p:nvSpPr>
          <p:cNvPr id="3" name="Šestnácticípá hvězda 2">
            <a:hlinkClick r:id="rId2" action="ppaction://hlinksldjump"/>
          </p:cNvPr>
          <p:cNvSpPr/>
          <p:nvPr/>
        </p:nvSpPr>
        <p:spPr>
          <a:xfrm>
            <a:off x="467544" y="3933056"/>
            <a:ext cx="2664296" cy="2664296"/>
          </a:xfrm>
          <a:prstGeom prst="star1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2"/>
                </a:solidFill>
              </a:rPr>
              <a:t>9.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Šestnácticípá hvězda 3">
            <a:hlinkClick r:id="rId2" action="ppaction://hlinksldjump"/>
          </p:cNvPr>
          <p:cNvSpPr/>
          <p:nvPr/>
        </p:nvSpPr>
        <p:spPr>
          <a:xfrm>
            <a:off x="5940152" y="404664"/>
            <a:ext cx="2664296" cy="2664296"/>
          </a:xfrm>
          <a:prstGeom prst="star1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2"/>
                </a:solidFill>
              </a:rPr>
              <a:t>7.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5" name="Šestnácticípá hvězda 4">
            <a:hlinkClick r:id="rId2" action="ppaction://hlinksldjump"/>
          </p:cNvPr>
          <p:cNvSpPr/>
          <p:nvPr/>
        </p:nvSpPr>
        <p:spPr>
          <a:xfrm>
            <a:off x="5868144" y="3861048"/>
            <a:ext cx="2664296" cy="2664296"/>
          </a:xfrm>
          <a:prstGeom prst="star1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2"/>
                </a:solidFill>
              </a:rPr>
              <a:t>10.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6" name="Šestnácticípá hvězda 5">
            <a:hlinkClick r:id="rId2" action="ppaction://hlinksldjump"/>
          </p:cNvPr>
          <p:cNvSpPr/>
          <p:nvPr/>
        </p:nvSpPr>
        <p:spPr>
          <a:xfrm>
            <a:off x="3275856" y="1844824"/>
            <a:ext cx="2664296" cy="2664296"/>
          </a:xfrm>
          <a:prstGeom prst="star1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tx2"/>
                </a:solidFill>
              </a:rPr>
              <a:t>8.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211960" y="908720"/>
            <a:ext cx="136815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vesele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915816" y="260648"/>
            <a:ext cx="136815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mňau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860032" y="260648"/>
            <a:ext cx="136815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za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347864" y="1412776"/>
            <a:ext cx="144016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nahoře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788024" y="6309320"/>
            <a:ext cx="144016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a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059832" y="5877272"/>
            <a:ext cx="1368152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pod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211960" y="5157192"/>
            <a:ext cx="144016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kéž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03848" y="4581128"/>
            <a:ext cx="144016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protože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164288" y="3212976"/>
            <a:ext cx="144016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nechť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55576" y="3356992"/>
            <a:ext cx="1440160" cy="2880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hurá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17" name="Zaoblený obdélník 16">
            <a:hlinkClick r:id="" action="ppaction://hlinkshowjump?jump=endshow"/>
          </p:cNvPr>
          <p:cNvSpPr/>
          <p:nvPr/>
        </p:nvSpPr>
        <p:spPr>
          <a:xfrm>
            <a:off x="7956376" y="6237312"/>
            <a:ext cx="1008112" cy="43204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/>
                </a:solidFill>
              </a:rPr>
              <a:t>Konec</a:t>
            </a:r>
            <a:endParaRPr lang="cs-CZ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3.17299E-6 L 0.40556 0.6399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" y="3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17299E-6 L 0.20087 0.1572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49769E-7 L -0.34254 -2.49769E-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99815E-6 L -0.25191 0.0631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" y="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9584E-6 L 0.63004 0.325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" y="1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61887E-6 L 0.07882 -0.2830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" y="-1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66512E-6 L -0.34636 -0.0733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" y="-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022E-6 L 0.37414 -0.5349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" y="-2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75763E-6 L -0.09445 -0.4195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" y="-2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8.32562E-7 L -0.65347 0.3464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7" y="1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275</Words>
  <Application>Microsoft Office PowerPoint</Application>
  <PresentationFormat>Předvádění na obrazovce (4:3)</PresentationFormat>
  <Paragraphs>104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Motiv sady Office</vt:lpstr>
      <vt:lpstr>Vlastní návrh</vt:lpstr>
      <vt:lpstr>NÁZEV ŠKOLY :  ZÁKLADNÍ ŠKOLA A MATEŘSKÁ ŠKOLA  PRYSK,OKRES ČESKÁ LÍPA,PŘÍSPĚVKOVÁ ORGANIZACE AUTOR : MGR. JANA VOSTŘELOVÁ NÁZEV MATERIÁLU: VY_32_INOVACE_20_ČESKÝ JAZYK_SLOVNÍ DRUHY ČÍSLO PROJEKTU: CZ.1.07/1.4.00/21.1705 AKOTACE : Prezentace je určena žákům 3. ročníku.  Seznámení se slovními druhy. Rozdělení slovních druhů na ohebné a neohebné, přiřazování jednotlivých slov.    </vt:lpstr>
      <vt:lpstr>SLOVNÍ DRUHY</vt:lpstr>
      <vt:lpstr>Prezentace aplikace PowerPoint</vt:lpstr>
      <vt:lpstr>PODSTATNÁ JMÉNA</vt:lpstr>
      <vt:lpstr>PŘÍDAVNÁ JMÉNA</vt:lpstr>
      <vt:lpstr>ZÁJMENA</vt:lpstr>
      <vt:lpstr>ČÍSLOVKY</vt:lpstr>
      <vt:lpstr>SLOVESA</vt:lpstr>
      <vt:lpstr>Prezentace aplikace PowerPoint</vt:lpstr>
      <vt:lpstr>Prezentace aplikace PowerPoint</vt:lpstr>
      <vt:lpstr>PŘÍSLOVCE</vt:lpstr>
      <vt:lpstr>PŘEDLOŽKY</vt:lpstr>
      <vt:lpstr>SPOJKY</vt:lpstr>
      <vt:lpstr>ČÁSTICE</vt:lpstr>
      <vt:lpstr>CITOSLOVCE</vt:lpstr>
      <vt:lpstr>Prezentace aplikace PowerPoint</vt:lpstr>
    </vt:vector>
  </TitlesOfParts>
  <Company>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DRUHY</dc:title>
  <dc:creator>Majda</dc:creator>
  <cp:lastModifiedBy>08FJ</cp:lastModifiedBy>
  <cp:revision>12</cp:revision>
  <dcterms:created xsi:type="dcterms:W3CDTF">2011-06-01T20:42:37Z</dcterms:created>
  <dcterms:modified xsi:type="dcterms:W3CDTF">2012-03-11T15:00:56Z</dcterms:modified>
</cp:coreProperties>
</file>