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>
      <p:cViewPr>
        <p:scale>
          <a:sx n="80" d="100"/>
          <a:sy n="80" d="100"/>
        </p:scale>
        <p:origin x="-1074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614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25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137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587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953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949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088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149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427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816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319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B7300-7632-4313-B554-68A53A858CB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0E6EB-7111-46B4-85B2-8CB0BBA449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990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hyperlink" Target="http://upload.wikimedia.org/wikipedia/commons/0/0f/Praha_CoA_CZ.svg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gi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4.pn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hyperlink" Target="http://upload.wikimedia.org/wikipedia/commons/b/bb/D1_Praha-Chodov.jpg" TargetMode="Externa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4.png"/><Relationship Id="rId7" Type="http://schemas.openxmlformats.org/officeDocument/2006/relationships/image" Target="../media/image14.gif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4.png"/><Relationship Id="rId7" Type="http://schemas.openxmlformats.org/officeDocument/2006/relationships/image" Target="../media/image18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gif"/><Relationship Id="rId5" Type="http://schemas.openxmlformats.org/officeDocument/2006/relationships/image" Target="../media/image16.jpe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5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4.png"/><Relationship Id="rId7" Type="http://schemas.openxmlformats.org/officeDocument/2006/relationships/image" Target="../media/image29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microsoft.com/office/2007/relationships/hdphoto" Target="../media/hdphoto1.wdp"/><Relationship Id="rId9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4.png"/><Relationship Id="rId7" Type="http://schemas.openxmlformats.org/officeDocument/2006/relationships/hyperlink" Target="http://upload.wikimedia.org/wikipedia/commons/d/d8/Pomnik_jana_husa_wisnia6522.JPG" TargetMode="External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4.png"/><Relationship Id="rId7" Type="http://schemas.openxmlformats.org/officeDocument/2006/relationships/image" Target="../media/image39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.png"/><Relationship Id="rId7" Type="http://schemas.openxmlformats.org/officeDocument/2006/relationships/image" Target="../media/image47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11" Type="http://schemas.openxmlformats.org/officeDocument/2006/relationships/image" Target="../media/image50.jpeg"/><Relationship Id="rId5" Type="http://schemas.openxmlformats.org/officeDocument/2006/relationships/hyperlink" Target="//upload.wikimedia.org/wikipedia/commons/8/83/Przewalskis-horse-036437.jpg" TargetMode="External"/><Relationship Id="rId10" Type="http://schemas.openxmlformats.org/officeDocument/2006/relationships/image" Target="../media/image49.jpe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9/90/ZOO_Praha,_03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jpeg"/><Relationship Id="rId5" Type="http://schemas.openxmlformats.org/officeDocument/2006/relationships/image" Target="../media/image51.jpeg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4.png"/><Relationship Id="rId7" Type="http://schemas.openxmlformats.org/officeDocument/2006/relationships/image" Target="../media/image55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jpeg"/><Relationship Id="rId5" Type="http://schemas.openxmlformats.org/officeDocument/2006/relationships/image" Target="../media/image21.gif"/><Relationship Id="rId4" Type="http://schemas.microsoft.com/office/2007/relationships/hdphoto" Target="../media/hdphoto1.wdp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4.png"/><Relationship Id="rId7" Type="http://schemas.openxmlformats.org/officeDocument/2006/relationships/image" Target="../media/image60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jpeg"/><Relationship Id="rId5" Type="http://schemas.openxmlformats.org/officeDocument/2006/relationships/image" Target="../media/image58.png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6.jpe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jpeg"/><Relationship Id="rId5" Type="http://schemas.openxmlformats.org/officeDocument/2006/relationships/image" Target="../media/image64.jpeg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d.cz/primestske-cestovani/ids/pid/-3790/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novinky.cz/ekonomika/225247-barta-pocita-do-roku-2025-s-dokoncenim-jen-40-procent-dalnic-a-trati.html" TargetMode="External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ragueinfomaps.com/category/service/" TargetMode="External"/><Relationship Id="rId11" Type="http://schemas.openxmlformats.org/officeDocument/2006/relationships/hyperlink" Target="http://www.travelguide.cz/cz/turistika/hlavni-mesto-praha/karluv-most" TargetMode="External"/><Relationship Id="rId5" Type="http://schemas.openxmlformats.org/officeDocument/2006/relationships/hyperlink" Target="http://www.czso.cz/csu/2012edicniplan.nsf/t/00002BD91A/$File/13011203.pdf" TargetMode="External"/><Relationship Id="rId10" Type="http://schemas.openxmlformats.org/officeDocument/2006/relationships/hyperlink" Target="http://www.ucisaru.cz/news.php?n=15" TargetMode="External"/><Relationship Id="rId4" Type="http://schemas.microsoft.com/office/2007/relationships/hdphoto" Target="../media/hdphoto1.wdp"/><Relationship Id="rId9" Type="http://schemas.openxmlformats.org/officeDocument/2006/relationships/hyperlink" Target="http://www2.praguewelcome.test.fg.cz/cs/pruvodce/multimedia/fotogalerie/4-prazsky-hrad.shtml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Parn%C3%ADk_Vy%C5%A1ehrad_pod_Vy%C5%A1ehradem.jpg" TargetMode="External"/><Relationship Id="rId13" Type="http://schemas.openxmlformats.org/officeDocument/2006/relationships/hyperlink" Target="http://www.praha.eu/public/8b/51/a9/1095319_140344_cyklomapa09_mapa.jpg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vyletnik.cz/mistopisny-rejstrik/praha/praha-1-centrum-stare-mesto-josefov-mala/1180-maiselova-synagoga/" TargetMode="External"/><Relationship Id="rId12" Type="http://schemas.openxmlformats.org/officeDocument/2006/relationships/hyperlink" Target="http://www.zoopraha.cz/cs/zaciname-stavet/o-chovu-slonu-a-hrochu" TargetMode="External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hoto-prague.net/cs/foto/sochy-karlova-mostu-503" TargetMode="External"/><Relationship Id="rId11" Type="http://schemas.openxmlformats.org/officeDocument/2006/relationships/hyperlink" Target="http://www.zoopraha.cz/cs/o-zoo/media/tiskove-zpravy/dynove-hody-v-zoo-praha" TargetMode="External"/><Relationship Id="rId5" Type="http://schemas.openxmlformats.org/officeDocument/2006/relationships/hyperlink" Target="http://www.seniortip.cz/?&amp;module=article&amp;uniqid_article=0c4ca100faa3657b076e2b05e8980aeb" TargetMode="External"/><Relationship Id="rId15" Type="http://schemas.openxmlformats.org/officeDocument/2006/relationships/hyperlink" Target="http://www.spa-wellness.cz/adresar/aquapalace-praha/" TargetMode="External"/><Relationship Id="rId10" Type="http://schemas.openxmlformats.org/officeDocument/2006/relationships/hyperlink" Target="http://cs.wikipedia.org/wiki/Zoo_Praha" TargetMode="External"/><Relationship Id="rId4" Type="http://schemas.microsoft.com/office/2007/relationships/hdphoto" Target="../media/hdphoto1.wdp"/><Relationship Id="rId9" Type="http://schemas.openxmlformats.org/officeDocument/2006/relationships/hyperlink" Target="http://www.nicm.cz/den-sprtu-v-zoo-praha-30-ledna-2009" TargetMode="External"/><Relationship Id="rId14" Type="http://schemas.openxmlformats.org/officeDocument/2006/relationships/hyperlink" Target="http://www.aquapalace.cz/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guecityline.cz/prazske-pamatky/nova-budova-narodniho-muzea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realit.cz/aktualita/oprava-narodniho-muzea-za-ctyri-miliardy-zacne-pristi-rok" TargetMode="External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odnikatel.cz/clanky/obrazem-v-aquapalace-praha-byl-otevren-hotel/" TargetMode="External"/><Relationship Id="rId5" Type="http://schemas.openxmlformats.org/officeDocument/2006/relationships/hyperlink" Target="http://www.spa-wellness.cz/image/432/aquapalace-praha.jpg" TargetMode="External"/><Relationship Id="rId4" Type="http://schemas.microsoft.com/office/2007/relationships/hdphoto" Target="../media/hdphoto1.wdp"/><Relationship Id="rId9" Type="http://schemas.openxmlformats.org/officeDocument/2006/relationships/hyperlink" Target="http://www.joyride.cz/sporty/fmx/travis-pastrana-konecne-v-praze2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2/Flag_of_Prague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7.jpe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239811435"/>
              </p:ext>
            </p:extLst>
          </p:nvPr>
        </p:nvGraphicFramePr>
        <p:xfrm>
          <a:off x="323850" y="1518047"/>
          <a:ext cx="8363272" cy="3475261"/>
        </p:xfrm>
        <a:graphic>
          <a:graphicData uri="http://schemas.openxmlformats.org/drawingml/2006/table">
            <a:tbl>
              <a:tblPr/>
              <a:tblGrid>
                <a:gridCol w="2132095"/>
                <a:gridCol w="6231177"/>
              </a:tblGrid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Praha – cestovní ruch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5154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získá základní geografické poznatky o Praze a následně na jejich základě posoudí její předpoklady pro rozvoj cestovního ruchu. Seznámí se z nejatraktivnějšími lokalitami a zhodnotí jejich využití v CR.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29. 12. 2012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8015" y="33650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02" y="987574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6700" dirty="0" smtClean="0">
                <a:solidFill>
                  <a:schemeClr val="tx2">
                    <a:lumMod val="75000"/>
                  </a:schemeClr>
                </a:solidFill>
              </a:rPr>
              <a:t>KRAJ PRAHA</a:t>
            </a:r>
            <a:br>
              <a:rPr lang="cs-CZ" sz="67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cestovní ruch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54457" y="4659982"/>
            <a:ext cx="3744416" cy="377180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©Dušan Kráčmar 2012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Obrázek 4" descr="Soubor:Praha CoA CZ.svg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15766"/>
            <a:ext cx="2124000" cy="207511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82253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02" y="411510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987574"/>
            <a:ext cx="5688632" cy="3600400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Základní informace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lavní město ČR, samostatný kraj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Sídlo vlády a parlamentu ČR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r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ozloha 496 km</a:t>
            </a:r>
            <a:r>
              <a:rPr lang="cs-CZ" sz="2800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 (nejmenší kraj)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1 241 664 obyvatel (2. největší kraj)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10 městských obvodů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57 městských částí</a:t>
            </a: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pragueinfomaps.com/wp-content/uploads/2012/10/mapa_Praha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9782"/>
            <a:ext cx="2448272" cy="188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automodul.idnes.cz/tpl_am/img/kraj-prah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87574"/>
            <a:ext cx="2448272" cy="143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916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02" y="411510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987574"/>
            <a:ext cx="6120680" cy="216024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Obecná geografická charakteristika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vlněný terén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ř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eky Vltava, Berounka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klimaticky teplá oblast</a:t>
            </a: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147814"/>
            <a:ext cx="885698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rostoucí </a:t>
            </a: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počet obyvatel, nízká nezaměstnanost, vysoké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platy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astoupena všechna průmyslová odvětví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dominuje sektor služeb </a:t>
            </a:r>
          </a:p>
        </p:txBody>
      </p:sp>
      <p:pic>
        <p:nvPicPr>
          <p:cNvPr id="1026" name="Picture 2" descr="File:Hradcany karol bridge beentre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03260"/>
            <a:ext cx="2884921" cy="2160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38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" y="11557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02" y="411510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4151" y="1563638"/>
            <a:ext cx="8208912" cy="234984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Obecná charakteristika cestovního ruchu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d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o Prahy směřuje 70% všech návštěvníků ČR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>j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e sedmým nejnavštěvovanějším městem Evropy (2007) a ve světě se drží mezi top 20</a:t>
            </a: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147814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8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802" y="411510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39905" y="1107467"/>
            <a:ext cx="4608512" cy="345638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Služby v cestovního ruchu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doprava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silniční – především dálnice D1, D8 a D5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ž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elezniční – železniční uzel, hlavní železniční koridor ČR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l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etecká – letiště Václava Havla v Ruzyni </a:t>
            </a: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147814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File:D1 Praha-Chodov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810" y="843558"/>
            <a:ext cx="2456574" cy="1626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Praha-hlavninadrazi-jih0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864" y="2139702"/>
            <a:ext cx="2432950" cy="167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popelky.cz/text_img/7238Zj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42" y="3409424"/>
            <a:ext cx="2448442" cy="163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89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3518"/>
            <a:ext cx="4013050" cy="2976451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Služby v cestovního ruchu</a:t>
            </a:r>
          </a:p>
          <a:p>
            <a:endParaRPr lang="cs-CZ" sz="1600" dirty="0" smtClean="0">
              <a:solidFill>
                <a:srgbClr val="FF0000"/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Městská doprava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metro – trasy A, B, C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tramvaj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autobus </a:t>
            </a: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147814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 descr="http://foto.prahainfo.cz/metro-plan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588" y="929388"/>
            <a:ext cx="4996908" cy="393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056340" y="607789"/>
            <a:ext cx="49801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Plán linek metra a navazující městské dopravy</a:t>
            </a:r>
            <a:endParaRPr lang="cs-CZ" sz="1400" dirty="0"/>
          </a:p>
        </p:txBody>
      </p:sp>
      <p:pic>
        <p:nvPicPr>
          <p:cNvPr id="4104" name="Picture 8" descr="http://storage0.dms.mediafax.cz/media/1/1/4727/2888360/1/metro-kobylisy.jpg?width=300&amp;height=30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9822"/>
            <a:ext cx="2078124" cy="155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dpp.cz/images/logo.gi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43958"/>
            <a:ext cx="1430125" cy="306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cd.cz/assets/primestske-cestovani/pid/pid-logo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9822"/>
            <a:ext cx="1206786" cy="87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65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540897"/>
            <a:ext cx="6182653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ubytování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600 ubytovacích zařízení 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80 tis.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lůžek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stravování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všechny typy stravovacích zařízení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ulinářská turistika 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555526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Služby v cestovního ruchu</a:t>
            </a:r>
          </a:p>
        </p:txBody>
      </p:sp>
      <p:pic>
        <p:nvPicPr>
          <p:cNvPr id="1032" name="Picture 8" descr="http://www.realbeer.com/nmvbp/graphics/jpeg/ufleku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926" y="2906923"/>
            <a:ext cx="246292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europeanbeerguide.net/fleku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229" y="3214736"/>
            <a:ext cx="1047075" cy="1040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guideprague.com/savoy/img/sav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926" y="817136"/>
            <a:ext cx="2462922" cy="1599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mycompanion.cz/cache/8658526f032bf101f6f0e8b6fc2769ac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05128"/>
            <a:ext cx="1440160" cy="82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34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9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99542"/>
            <a:ext cx="8784976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 algn="l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Historické centrum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od roku 1992 zapsáno na seznam světového dědictví UNESCO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nejvýznamnější památky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Pražský hrad s katedrálou sv. Víta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Karlův most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Staroměstské náměstí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Židovské město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Vyšehrad </a:t>
            </a:r>
          </a:p>
          <a:p>
            <a:pPr marL="800100" lvl="1" indent="-342900" algn="l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l"/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 algn="l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555526"/>
            <a:ext cx="43204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vivariumnovum.net/unesco/UNESC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715766"/>
            <a:ext cx="2664296" cy="20232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Pražský hrad a katedrála sv. Víta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10" name="Skupina 9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pic>
            <p:nvPicPr>
              <p:cNvPr id="21508" name="Picture 4" descr="http://cz.my-prague-apartments.com/_files/prague-map.gif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 t="8790"/>
              <a:stretch>
                <a:fillRect/>
              </a:stretch>
            </p:blipFill>
            <p:spPr bwMode="auto">
              <a:xfrm>
                <a:off x="4355976" y="627534"/>
                <a:ext cx="4618306" cy="4212363"/>
              </a:xfrm>
              <a:prstGeom prst="rect">
                <a:avLst/>
              </a:prstGeom>
              <a:noFill/>
            </p:spPr>
          </p:pic>
          <p:sp>
            <p:nvSpPr>
              <p:cNvPr id="9" name="Elipsa 8"/>
              <p:cNvSpPr/>
              <p:nvPr/>
            </p:nvSpPr>
            <p:spPr>
              <a:xfrm>
                <a:off x="7740352" y="2139702"/>
                <a:ext cx="360040" cy="720080"/>
              </a:xfrm>
              <a:prstGeom prst="ellipse">
                <a:avLst/>
              </a:prstGeom>
              <a:noFill/>
              <a:ln>
                <a:solidFill>
                  <a:srgbClr val="FFFF00"/>
                </a:solidFill>
              </a:ln>
              <a:scene3d>
                <a:camera prst="orthographicFront">
                  <a:rot lat="0" lon="0" rev="90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</p:txBody>
          </p:sp>
        </p:grpSp>
        <p:sp>
          <p:nvSpPr>
            <p:cNvPr id="11" name="Elipsa 10"/>
            <p:cNvSpPr/>
            <p:nvPr/>
          </p:nvSpPr>
          <p:spPr>
            <a:xfrm rot="1537760">
              <a:off x="5317495" y="1312512"/>
              <a:ext cx="360040" cy="720080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Picture 6" descr="http://www.vyletnik.cz/images/nejnavstevovanejsi/prazsky-hrad-nejvetsi-hradni-komplex-na-svet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3344888"/>
            <a:ext cx="2304256" cy="15311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411510"/>
            <a:ext cx="7380312" cy="1080120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Pražský hrad a katedrála sv. Víta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483518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-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1419622"/>
            <a:ext cx="33123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nejnavštěvovanější památka v ČR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sídlo prezidenta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korunovační katedrále sv. Víta je pochován krom jiných králů i Karel IV.</a:t>
            </a:r>
          </a:p>
        </p:txBody>
      </p:sp>
      <p:pic>
        <p:nvPicPr>
          <p:cNvPr id="22536" name="Picture 8" descr="Zavřít okno&#10;Close window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76317" y="3219822"/>
            <a:ext cx="2664296" cy="1728192"/>
          </a:xfrm>
          <a:prstGeom prst="rect">
            <a:avLst/>
          </a:prstGeom>
          <a:noFill/>
        </p:spPr>
      </p:pic>
      <p:pic>
        <p:nvPicPr>
          <p:cNvPr id="2050" name="Picture 2" descr="File:Pra&amp;zcaron;ský hrad, Nový královský palác 0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06614"/>
            <a:ext cx="2681908" cy="17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Hradní strá&amp;zcaron;, st&amp;rcaron;ídání 05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61193"/>
            <a:ext cx="2681908" cy="178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Karlův</a:t>
            </a: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most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5" name="Skupina 11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7" name="Skupina 9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pic>
            <p:nvPicPr>
              <p:cNvPr id="21508" name="Picture 4" descr="http://cz.my-prague-apartments.com/_files/prague-map.gif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 t="8790"/>
              <a:stretch>
                <a:fillRect/>
              </a:stretch>
            </p:blipFill>
            <p:spPr bwMode="auto">
              <a:xfrm>
                <a:off x="4355976" y="627534"/>
                <a:ext cx="4618306" cy="4212363"/>
              </a:xfrm>
              <a:prstGeom prst="rect">
                <a:avLst/>
              </a:prstGeom>
              <a:noFill/>
            </p:spPr>
          </p:pic>
          <p:sp>
            <p:nvSpPr>
              <p:cNvPr id="9" name="Elipsa 8"/>
              <p:cNvSpPr/>
              <p:nvPr/>
            </p:nvSpPr>
            <p:spPr>
              <a:xfrm>
                <a:off x="7740352" y="2139702"/>
                <a:ext cx="360040" cy="720080"/>
              </a:xfrm>
              <a:prstGeom prst="ellipse">
                <a:avLst/>
              </a:prstGeom>
              <a:noFill/>
              <a:ln>
                <a:solidFill>
                  <a:srgbClr val="FFFF00"/>
                </a:solidFill>
              </a:ln>
              <a:scene3d>
                <a:camera prst="orthographicFront">
                  <a:rot lat="0" lon="0" rev="90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 smtClean="0"/>
              </a:p>
              <a:p>
                <a:pPr algn="ctr"/>
                <a:endParaRPr lang="cs-CZ" dirty="0"/>
              </a:p>
            </p:txBody>
          </p:sp>
        </p:grpSp>
        <p:sp>
          <p:nvSpPr>
            <p:cNvPr id="11" name="Elipsa 10"/>
            <p:cNvSpPr/>
            <p:nvPr/>
          </p:nvSpPr>
          <p:spPr>
            <a:xfrm rot="1537760">
              <a:off x="5317495" y="1312512"/>
              <a:ext cx="360040" cy="720080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Elipsa 11"/>
          <p:cNvSpPr/>
          <p:nvPr/>
        </p:nvSpPr>
        <p:spPr>
          <a:xfrm rot="4317888">
            <a:off x="5931396" y="1834243"/>
            <a:ext cx="360040" cy="707313"/>
          </a:xfrm>
          <a:prstGeom prst="ellipse">
            <a:avLst/>
          </a:prstGeom>
          <a:noFill/>
          <a:ln>
            <a:solidFill>
              <a:srgbClr val="C0000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554" name="Picture 2" descr="http://www.travelguide.cz/facilities/tg/full/553-praha_karluv_most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3219822"/>
            <a:ext cx="2376264" cy="16198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131590"/>
            <a:ext cx="8928992" cy="1800200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Karlův most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budován v letech 1357 – 1402</a:t>
            </a:r>
          </a:p>
          <a:p>
            <a:pPr marL="342900" indent="-342900" algn="l">
              <a:buFont typeface="Wingdings" pitchFamily="2" charset="2"/>
              <a:buChar char="§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od 17. století průběžně osazen třiceti převážně barokními sochami </a:t>
            </a:r>
          </a:p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8748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-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4578" name="Picture 2" descr="Autor: Filip Hrbáč"/>
          <p:cNvPicPr>
            <a:picLocks noChangeAspect="1" noChangeArrowheads="1"/>
          </p:cNvPicPr>
          <p:nvPr/>
        </p:nvPicPr>
        <p:blipFill>
          <a:blip r:embed="rId5" cstate="print"/>
          <a:srcRect t="25563" b="17042"/>
          <a:stretch>
            <a:fillRect/>
          </a:stretch>
        </p:blipFill>
        <p:spPr bwMode="auto">
          <a:xfrm>
            <a:off x="0" y="4452082"/>
            <a:ext cx="9144000" cy="691418"/>
          </a:xfrm>
          <a:prstGeom prst="rect">
            <a:avLst/>
          </a:prstGeom>
          <a:noFill/>
        </p:spPr>
      </p:pic>
      <p:pic>
        <p:nvPicPr>
          <p:cNvPr id="24580" name="Picture 4" descr="Autor: Kateřina Davidová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787774"/>
            <a:ext cx="1752195" cy="1314146"/>
          </a:xfrm>
          <a:prstGeom prst="rect">
            <a:avLst/>
          </a:prstGeom>
          <a:noFill/>
        </p:spPr>
      </p:pic>
      <p:pic>
        <p:nvPicPr>
          <p:cNvPr id="24582" name="Picture 6" descr="http://www.praguecityline.cz/wp-content/gallery/karluv-most-fotogalerie/pha1-karluv-most_101109_043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859782"/>
            <a:ext cx="1728192" cy="1296144"/>
          </a:xfrm>
          <a:prstGeom prst="rect">
            <a:avLst/>
          </a:prstGeom>
          <a:noFill/>
        </p:spPr>
      </p:pic>
      <p:pic>
        <p:nvPicPr>
          <p:cNvPr id="24584" name="Picture 8" descr="http://www.seniortip.cz/portal/cz/seniortip/article/2568/Image/10_karluv_mo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2715766"/>
            <a:ext cx="1512168" cy="1507127"/>
          </a:xfrm>
          <a:prstGeom prst="rect">
            <a:avLst/>
          </a:prstGeom>
          <a:noFill/>
        </p:spPr>
      </p:pic>
      <p:pic>
        <p:nvPicPr>
          <p:cNvPr id="3074" name="Picture 2" descr="File:Jan Nepomucky na Karlove moste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1243"/>
            <a:ext cx="1152128" cy="153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Staroměstské</a:t>
            </a: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náměstí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4317888">
            <a:off x="5931396" y="1834243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5" name="Skupina 11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grpSp>
            <p:nvGrpSpPr>
              <p:cNvPr id="7" name="Skupina 9"/>
              <p:cNvGrpSpPr/>
              <p:nvPr/>
            </p:nvGrpSpPr>
            <p:grpSpPr>
              <a:xfrm>
                <a:off x="4355976" y="627534"/>
                <a:ext cx="4618306" cy="4212363"/>
                <a:chOff x="4355976" y="627534"/>
                <a:chExt cx="4618306" cy="4212363"/>
              </a:xfrm>
            </p:grpSpPr>
            <p:pic>
              <p:nvPicPr>
                <p:cNvPr id="21508" name="Picture 4" descr="http://cz.my-prague-apartments.com/_files/prague-map.gif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 t="8790"/>
                <a:stretch>
                  <a:fillRect/>
                </a:stretch>
              </p:blipFill>
              <p:spPr bwMode="auto">
                <a:xfrm>
                  <a:off x="4355976" y="627534"/>
                  <a:ext cx="4618306" cy="4212363"/>
                </a:xfrm>
                <a:prstGeom prst="rect">
                  <a:avLst/>
                </a:prstGeom>
                <a:noFill/>
              </p:spPr>
            </p:pic>
            <p:sp>
              <p:nvSpPr>
                <p:cNvPr id="9" name="Elipsa 8"/>
                <p:cNvSpPr/>
                <p:nvPr/>
              </p:nvSpPr>
              <p:spPr>
                <a:xfrm>
                  <a:off x="7740352" y="2139702"/>
                  <a:ext cx="360040" cy="720080"/>
                </a:xfrm>
                <a:prstGeom prst="ellipse">
                  <a:avLst/>
                </a:prstGeom>
                <a:noFill/>
                <a:ln>
                  <a:solidFill>
                    <a:srgbClr val="FFFF00"/>
                  </a:solidFill>
                </a:ln>
                <a:scene3d>
                  <a:camera prst="orthographicFront">
                    <a:rot lat="0" lon="0" rev="90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</p:txBody>
            </p:sp>
          </p:grpSp>
          <p:sp>
            <p:nvSpPr>
              <p:cNvPr id="11" name="Elipsa 10"/>
              <p:cNvSpPr/>
              <p:nvPr/>
            </p:nvSpPr>
            <p:spPr>
              <a:xfrm rot="1537760">
                <a:off x="5317495" y="1312512"/>
                <a:ext cx="360040" cy="72008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  <a:scene3d>
                <a:camera prst="orthographicFront">
                  <a:rot lat="0" lon="0" rev="90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Elipsa 13"/>
            <p:cNvSpPr/>
            <p:nvPr/>
          </p:nvSpPr>
          <p:spPr>
            <a:xfrm>
              <a:off x="6660232" y="1923678"/>
              <a:ext cx="288032" cy="288032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Elipsa 16"/>
          <p:cNvSpPr/>
          <p:nvPr/>
        </p:nvSpPr>
        <p:spPr>
          <a:xfrm rot="4317888">
            <a:off x="5936123" y="1850690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File:Starom&amp;ecaron;stské nám&amp;ecaron;stí -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42" y="3202350"/>
            <a:ext cx="2183396" cy="1637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987574"/>
            <a:ext cx="4176464" cy="576064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Staroměstské náměstí</a:t>
            </a:r>
          </a:p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/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555526"/>
            <a:ext cx="8604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9512" y="1419622"/>
            <a:ext cx="58326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gotická Staroměstská radnice s orlojem z 15. století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místo popravy 27 českých pánů po bitvě na Bílé Hoře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Týnský chrám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socha mistra Jana Husa </a:t>
            </a:r>
          </a:p>
        </p:txBody>
      </p:sp>
      <p:pic>
        <p:nvPicPr>
          <p:cNvPr id="26626" name="Picture 2" descr="http://www.hotelcernyslon.cz/pcs/pcs_praha/praha_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1059582"/>
            <a:ext cx="2576603" cy="3816424"/>
          </a:xfrm>
          <a:prstGeom prst="rect">
            <a:avLst/>
          </a:prstGeom>
          <a:noFill/>
        </p:spPr>
      </p:pic>
      <p:pic>
        <p:nvPicPr>
          <p:cNvPr id="26628" name="Picture 4" descr="http://www.travelguide.cz/facilities/tg/full/1114-805-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2787774"/>
            <a:ext cx="1440160" cy="2096007"/>
          </a:xfrm>
          <a:prstGeom prst="rect">
            <a:avLst/>
          </a:prstGeom>
          <a:noFill/>
        </p:spPr>
      </p:pic>
      <p:pic>
        <p:nvPicPr>
          <p:cNvPr id="8194" name="Picture 2" descr="File:Pomnik jana husa wisnia652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35677"/>
            <a:ext cx="278561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židovské</a:t>
            </a: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město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4317888">
            <a:off x="5931396" y="1834243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15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7" name="Skupina 11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grpSp>
            <p:nvGrpSpPr>
              <p:cNvPr id="8" name="Skupina 9"/>
              <p:cNvGrpSpPr/>
              <p:nvPr/>
            </p:nvGrpSpPr>
            <p:grpSpPr>
              <a:xfrm>
                <a:off x="4355976" y="627534"/>
                <a:ext cx="4618306" cy="4212363"/>
                <a:chOff x="4355976" y="627534"/>
                <a:chExt cx="4618306" cy="4212363"/>
              </a:xfrm>
            </p:grpSpPr>
            <p:pic>
              <p:nvPicPr>
                <p:cNvPr id="21508" name="Picture 4" descr="http://cz.my-prague-apartments.com/_files/prague-map.gif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 t="8790"/>
                <a:stretch>
                  <a:fillRect/>
                </a:stretch>
              </p:blipFill>
              <p:spPr bwMode="auto">
                <a:xfrm>
                  <a:off x="4355976" y="627534"/>
                  <a:ext cx="4618306" cy="4212363"/>
                </a:xfrm>
                <a:prstGeom prst="rect">
                  <a:avLst/>
                </a:prstGeom>
                <a:noFill/>
              </p:spPr>
            </p:pic>
            <p:sp>
              <p:nvSpPr>
                <p:cNvPr id="9" name="Elipsa 8"/>
                <p:cNvSpPr/>
                <p:nvPr/>
              </p:nvSpPr>
              <p:spPr>
                <a:xfrm>
                  <a:off x="7740352" y="2139702"/>
                  <a:ext cx="360040" cy="720080"/>
                </a:xfrm>
                <a:prstGeom prst="ellipse">
                  <a:avLst/>
                </a:prstGeom>
                <a:noFill/>
                <a:ln>
                  <a:solidFill>
                    <a:srgbClr val="FFFF00"/>
                  </a:solidFill>
                </a:ln>
                <a:scene3d>
                  <a:camera prst="orthographicFront">
                    <a:rot lat="0" lon="0" rev="90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</p:txBody>
            </p:sp>
          </p:grpSp>
          <p:sp>
            <p:nvSpPr>
              <p:cNvPr id="11" name="Elipsa 10"/>
              <p:cNvSpPr/>
              <p:nvPr/>
            </p:nvSpPr>
            <p:spPr>
              <a:xfrm rot="1537760">
                <a:off x="5317495" y="1312512"/>
                <a:ext cx="360040" cy="72008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  <a:scene3d>
                <a:camera prst="orthographicFront">
                  <a:rot lat="0" lon="0" rev="90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Elipsa 13"/>
            <p:cNvSpPr/>
            <p:nvPr/>
          </p:nvSpPr>
          <p:spPr>
            <a:xfrm>
              <a:off x="6660232" y="1923678"/>
              <a:ext cx="288032" cy="28803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Elipsa 16"/>
          <p:cNvSpPr/>
          <p:nvPr/>
        </p:nvSpPr>
        <p:spPr>
          <a:xfrm rot="4317888">
            <a:off x="5936123" y="1850690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516216" y="1635646"/>
            <a:ext cx="288032" cy="28803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650" name="Picture 2" descr="http://guideofprague.eu/images/23-zidovsky-hrbitov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3291830"/>
            <a:ext cx="1872208" cy="14041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96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2" y="987574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Židovské město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555526"/>
            <a:ext cx="817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-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7584" y="1491630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Komplex šesti synagog  a židovského hřbitova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apř. Staronová, Maiselova,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inkasova , Španělská atd.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 hřbitově i náhrobek rabího 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ehudy Löwa – stvořitel Golema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8" name="Picture 4" descr="http://nd01.jxs.cz/235/953/0ea9c8404e_15653744_o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288" y="3160573"/>
            <a:ext cx="1404664" cy="179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praguewelcome.cz/img/edee/photogallery/objects/53398/133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01007"/>
            <a:ext cx="1379793" cy="183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vyletnik.cz/images/vylet/uzivatele/vlasta79/synagoga-1_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130054"/>
            <a:ext cx="1228748" cy="18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vyletnik.cz/images/vylet/uzivatele/vlasta79/2010-02-27-praha-pinkasova-synagoga-01-_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150506"/>
            <a:ext cx="2728483" cy="1812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-286234" y="2732247"/>
            <a:ext cx="22276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Staronová synagoga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54746" y="2748441"/>
            <a:ext cx="222763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Maiselova synagoga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18434" y="2778066"/>
            <a:ext cx="22322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Pinkasova synagoga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660232" y="2815157"/>
            <a:ext cx="22322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Löwův náhrobek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530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Vyšehrad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4317888">
            <a:off x="5931396" y="1834243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5" name="Skupina 15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grpSp>
            <p:nvGrpSpPr>
              <p:cNvPr id="7" name="Skupina 11"/>
              <p:cNvGrpSpPr/>
              <p:nvPr/>
            </p:nvGrpSpPr>
            <p:grpSpPr>
              <a:xfrm>
                <a:off x="4355976" y="627534"/>
                <a:ext cx="4618306" cy="4212363"/>
                <a:chOff x="4355976" y="627534"/>
                <a:chExt cx="4618306" cy="4212363"/>
              </a:xfrm>
            </p:grpSpPr>
            <p:grpSp>
              <p:nvGrpSpPr>
                <p:cNvPr id="8" name="Skupina 9"/>
                <p:cNvGrpSpPr/>
                <p:nvPr/>
              </p:nvGrpSpPr>
              <p:grpSpPr>
                <a:xfrm>
                  <a:off x="4355976" y="627534"/>
                  <a:ext cx="4618306" cy="4212363"/>
                  <a:chOff x="4355976" y="627534"/>
                  <a:chExt cx="4618306" cy="4212363"/>
                </a:xfrm>
              </p:grpSpPr>
              <p:pic>
                <p:nvPicPr>
                  <p:cNvPr id="21508" name="Picture 4" descr="http://cz.my-prague-apartments.com/_files/prague-map.gif"/>
                  <p:cNvPicPr>
                    <a:picLocks noChangeAspect="1" noChangeArrowheads="1"/>
                  </p:cNvPicPr>
                  <p:nvPr/>
                </p:nvPicPr>
                <p:blipFill>
                  <a:blip r:embed="rId5" cstate="print"/>
                  <a:srcRect t="8790"/>
                  <a:stretch>
                    <a:fillRect/>
                  </a:stretch>
                </p:blipFill>
                <p:spPr bwMode="auto">
                  <a:xfrm>
                    <a:off x="4355976" y="627534"/>
                    <a:ext cx="4618306" cy="4212363"/>
                  </a:xfrm>
                  <a:prstGeom prst="rect">
                    <a:avLst/>
                  </a:prstGeom>
                  <a:noFill/>
                </p:spPr>
              </p:pic>
              <p:sp>
                <p:nvSpPr>
                  <p:cNvPr id="9" name="Elipsa 8"/>
                  <p:cNvSpPr/>
                  <p:nvPr/>
                </p:nvSpPr>
                <p:spPr>
                  <a:xfrm>
                    <a:off x="7740352" y="2139702"/>
                    <a:ext cx="360040" cy="720080"/>
                  </a:xfrm>
                  <a:prstGeom prst="ellipse">
                    <a:avLst/>
                  </a:prstGeom>
                  <a:noFill/>
                  <a:ln>
                    <a:solidFill>
                      <a:srgbClr val="FFFF00"/>
                    </a:solidFill>
                  </a:ln>
                  <a:scene3d>
                    <a:camera prst="orthographicFront">
                      <a:rot lat="0" lon="0" rev="9000000"/>
                    </a:camera>
                    <a:lightRig rig="threePt" dir="t"/>
                  </a:scene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 smtClean="0"/>
                  </a:p>
                  <a:p>
                    <a:pPr algn="ctr"/>
                    <a:endParaRPr lang="cs-CZ" dirty="0"/>
                  </a:p>
                </p:txBody>
              </p:sp>
            </p:grpSp>
            <p:sp>
              <p:nvSpPr>
                <p:cNvPr id="11" name="Elipsa 10"/>
                <p:cNvSpPr/>
                <p:nvPr/>
              </p:nvSpPr>
              <p:spPr>
                <a:xfrm rot="1537760">
                  <a:off x="5317495" y="1312512"/>
                  <a:ext cx="360040" cy="720080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  <a:scene3d>
                  <a:camera prst="orthographicFront">
                    <a:rot lat="0" lon="0" rev="90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4" name="Elipsa 13"/>
              <p:cNvSpPr/>
              <p:nvPr/>
            </p:nvSpPr>
            <p:spPr>
              <a:xfrm>
                <a:off x="6660232" y="1923678"/>
                <a:ext cx="288032" cy="288032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Elipsa 16"/>
            <p:cNvSpPr/>
            <p:nvPr/>
          </p:nvSpPr>
          <p:spPr>
            <a:xfrm rot="4317888">
              <a:off x="5936123" y="1850690"/>
              <a:ext cx="360040" cy="707313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Elipsa 15"/>
            <p:cNvSpPr/>
            <p:nvPr/>
          </p:nvSpPr>
          <p:spPr>
            <a:xfrm>
              <a:off x="6516216" y="1635646"/>
              <a:ext cx="288032" cy="28803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Elipsa 15"/>
            <p:cNvSpPr/>
            <p:nvPr/>
          </p:nvSpPr>
          <p:spPr>
            <a:xfrm>
              <a:off x="6479613" y="4299942"/>
              <a:ext cx="479698" cy="479698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http://upload.wikimedia.org/wikipedia/commons/f/f1/Parn%C3%ADk_Vy%C5%A1ehrad_pod_Vy%C5%A1ehradem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96" y="2958669"/>
            <a:ext cx="2592288" cy="185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60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2" y="987574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Vyšehrad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555526"/>
            <a:ext cx="817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- památky UNESCO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5875" y="1615128"/>
            <a:ext cx="38884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itchFamily="2" charset="2"/>
              <a:buChar char="§"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radištní komplex nad pravým břehem Vltavy, slavný díky českým pověstem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oučástí i Bazilika sv.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etra a Pavla - novogotika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Slavín – hřbitov známých osobností české společnosti – Mácha, Němcová, Čapek, Smetana, Dvořák</a:t>
            </a:r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83968" y="4478566"/>
            <a:ext cx="237626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Bazilika sv. Petra a Pavla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670025" y="4477450"/>
            <a:ext cx="23139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ctr">
              <a:buSzPct val="50000"/>
            </a:pPr>
            <a:r>
              <a:rPr lang="cs-CZ" sz="1400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rob Antonína Dvořáka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http://www.lereve.cz/data/stranky/obrazky3/petrapave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65573"/>
            <a:ext cx="1674781" cy="251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DvorakGrave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53" t="35861" r="24712" b="12526"/>
          <a:stretch/>
        </p:blipFill>
        <p:spPr bwMode="auto">
          <a:xfrm>
            <a:off x="7164288" y="1762111"/>
            <a:ext cx="1688325" cy="2519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119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ZOO Praha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            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4212466" y="1113589"/>
            <a:ext cx="4745590" cy="3690159"/>
            <a:chOff x="4257157" y="981623"/>
            <a:chExt cx="4745590" cy="3690159"/>
          </a:xfrm>
        </p:grpSpPr>
        <p:grpSp>
          <p:nvGrpSpPr>
            <p:cNvPr id="13" name="Skupina 12"/>
            <p:cNvGrpSpPr/>
            <p:nvPr/>
          </p:nvGrpSpPr>
          <p:grpSpPr>
            <a:xfrm>
              <a:off x="4257157" y="981623"/>
              <a:ext cx="4745590" cy="3690159"/>
              <a:chOff x="4257157" y="981623"/>
              <a:chExt cx="4745590" cy="3690159"/>
            </a:xfrm>
          </p:grpSpPr>
          <p:pic>
            <p:nvPicPr>
              <p:cNvPr id="10" name="Picture 2" descr="http://weber.fzu.cz/obecne/mapa/mapa-praha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57157" y="981623"/>
                <a:ext cx="4745590" cy="36901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Elipsa 15"/>
              <p:cNvSpPr/>
              <p:nvPr/>
            </p:nvSpPr>
            <p:spPr>
              <a:xfrm>
                <a:off x="6012160" y="1419623"/>
                <a:ext cx="648072" cy="337946"/>
              </a:xfrm>
              <a:prstGeom prst="ellipse">
                <a:avLst/>
              </a:prstGeom>
              <a:noFill/>
              <a:ln>
                <a:solidFill>
                  <a:srgbClr val="C00000"/>
                </a:solidFill>
              </a:ln>
              <a:scene3d>
                <a:camera prst="orthographicFront">
                  <a:rot lat="0" lon="0" rev="96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9" name="Elipsa 11"/>
            <p:cNvSpPr/>
            <p:nvPr/>
          </p:nvSpPr>
          <p:spPr>
            <a:xfrm rot="4317888">
              <a:off x="6545158" y="2884247"/>
              <a:ext cx="169588" cy="171971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Elipsa 11"/>
            <p:cNvSpPr/>
            <p:nvPr/>
          </p:nvSpPr>
          <p:spPr>
            <a:xfrm rot="4317888">
              <a:off x="6143164" y="2667875"/>
              <a:ext cx="84252" cy="18526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Elipsa 11"/>
            <p:cNvSpPr/>
            <p:nvPr/>
          </p:nvSpPr>
          <p:spPr>
            <a:xfrm rot="4317888">
              <a:off x="6383810" y="2654390"/>
              <a:ext cx="84794" cy="85986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Elipsa 11"/>
            <p:cNvSpPr/>
            <p:nvPr/>
          </p:nvSpPr>
          <p:spPr>
            <a:xfrm rot="4317888">
              <a:off x="6339968" y="2547140"/>
              <a:ext cx="84794" cy="85986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Elipsa 11"/>
            <p:cNvSpPr/>
            <p:nvPr/>
          </p:nvSpPr>
          <p:spPr>
            <a:xfrm rot="14411926">
              <a:off x="5975444" y="2477357"/>
              <a:ext cx="73433" cy="188785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Elipsa 11"/>
            <p:cNvSpPr/>
            <p:nvPr/>
          </p:nvSpPr>
          <p:spPr>
            <a:xfrm rot="4317888">
              <a:off x="6222750" y="3394556"/>
              <a:ext cx="84794" cy="85986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  <a:scene3d>
              <a:camera prst="orthographicFront">
                <a:rot lat="0" lon="0" rev="900000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2" name="Picture 4" descr="http://www.nicm.cz/files/user-108/Logo-Zoo-Prah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101" y="2829349"/>
            <a:ext cx="1728192" cy="1779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5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203598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ZOO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raha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1929424"/>
            <a:ext cx="615753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ejnavštěvovanější atraktivita cestovního ruchu v ČR - 1,18 mil. návštěvníků (2011)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téměř 700 druhů zvířat, více než 5 300 exemplářů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krutě postižena povodněmi v roce 2002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Nejznámější exemplář – kůň Převalského  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4" name="Picture 2" descr="Soubor:Przewalskis-horse-036437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27" y="1929424"/>
            <a:ext cx="2229245" cy="156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hotelbelvedereprague.cz/upload/zo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15758"/>
            <a:ext cx="2112169" cy="1304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ile:ZOO Praha, 05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713204"/>
            <a:ext cx="1728192" cy="12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ZOO Praha, 03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4786718" y="3713204"/>
            <a:ext cx="1703325" cy="127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ZOO Praha, Otocyon megalotis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984" y="3701290"/>
            <a:ext cx="1719212" cy="128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78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Aquapalace Praha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            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139952" y="1203598"/>
            <a:ext cx="4796531" cy="3490772"/>
            <a:chOff x="4139952" y="1203598"/>
            <a:chExt cx="4796531" cy="3490772"/>
          </a:xfrm>
        </p:grpSpPr>
        <p:pic>
          <p:nvPicPr>
            <p:cNvPr id="4100" name="Picture 4" descr="http://www.praha.eu/public/8b/51/a9/1095319_140344_cyklomapa09_mapa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1203598"/>
              <a:ext cx="4796531" cy="34907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Elipsa 15"/>
            <p:cNvSpPr/>
            <p:nvPr/>
          </p:nvSpPr>
          <p:spPr>
            <a:xfrm>
              <a:off x="7632340" y="3758245"/>
              <a:ext cx="216024" cy="216024"/>
            </a:xfrm>
            <a:prstGeom prst="ellipse">
              <a:avLst/>
            </a:prstGeom>
            <a:noFill/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Elipsa 15"/>
            <p:cNvSpPr/>
            <p:nvPr/>
          </p:nvSpPr>
          <p:spPr>
            <a:xfrm>
              <a:off x="5796136" y="2427734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Elipsa 15"/>
            <p:cNvSpPr/>
            <p:nvPr/>
          </p:nvSpPr>
          <p:spPr>
            <a:xfrm>
              <a:off x="5921561" y="2499742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Elipsa 15"/>
            <p:cNvSpPr/>
            <p:nvPr/>
          </p:nvSpPr>
          <p:spPr>
            <a:xfrm>
              <a:off x="6039197" y="2427734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Elipsa 15"/>
            <p:cNvSpPr/>
            <p:nvPr/>
          </p:nvSpPr>
          <p:spPr>
            <a:xfrm>
              <a:off x="6073564" y="2494124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15"/>
            <p:cNvSpPr/>
            <p:nvPr/>
          </p:nvSpPr>
          <p:spPr>
            <a:xfrm>
              <a:off x="6037560" y="2912980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Elipsa 15"/>
            <p:cNvSpPr/>
            <p:nvPr/>
          </p:nvSpPr>
          <p:spPr>
            <a:xfrm>
              <a:off x="6156176" y="2580134"/>
              <a:ext cx="72008" cy="72008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Elipsa 15"/>
            <p:cNvSpPr/>
            <p:nvPr/>
          </p:nvSpPr>
          <p:spPr>
            <a:xfrm>
              <a:off x="5868144" y="2009384"/>
              <a:ext cx="72008" cy="72008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102" name="Picture 6" descr="Aquapalace Praha, největší aquapark v Č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492" y="3170369"/>
            <a:ext cx="1524001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252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203598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Aquapalace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raha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3" y="1929424"/>
            <a:ext cx="45365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achází se poblíž dálnice D1 na jihovýchodním okraji Prahy v samostatné obci Čestlice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ejvětší vodní park v ČR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odní plochy o rozloze více než 9 000 m</a:t>
            </a:r>
            <a:r>
              <a:rPr lang="cs-CZ" sz="2000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, saunové, lázeňské a wellness komplexy, hotel</a:t>
            </a:r>
          </a:p>
        </p:txBody>
      </p:sp>
      <p:pic>
        <p:nvPicPr>
          <p:cNvPr id="5124" name="Picture 4" descr="http://www.spa-wellness.cz/image/422/aquapalace-prah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9782"/>
            <a:ext cx="237976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koupalistepraha.cz/wp-content/uploads/aquapalace-cestlice-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63637"/>
            <a:ext cx="2379768" cy="158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spa-wellness.cz/image/432/aquapalace-prah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16498"/>
            <a:ext cx="1365148" cy="91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i.iinfo.cz/urs/aguehotel2-12290962295383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363838"/>
            <a:ext cx="1365148" cy="91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393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  Národní muzeum Václavské náměstí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99542"/>
            <a:ext cx="43204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Vybraná </a:t>
            </a:r>
            <a:r>
              <a:rPr lang="cs-CZ" sz="2800" dirty="0">
                <a:solidFill>
                  <a:srgbClr val="FF0000"/>
                </a:solidFill>
              </a:rPr>
              <a:t>kulturní, zábavní              a sportovní zařízení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 rot="4317888">
            <a:off x="5931396" y="1834243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15"/>
          <p:cNvGrpSpPr/>
          <p:nvPr/>
        </p:nvGrpSpPr>
        <p:grpSpPr>
          <a:xfrm>
            <a:off x="4355976" y="627534"/>
            <a:ext cx="4618306" cy="4212363"/>
            <a:chOff x="4355976" y="627534"/>
            <a:chExt cx="4618306" cy="4212363"/>
          </a:xfrm>
        </p:grpSpPr>
        <p:grpSp>
          <p:nvGrpSpPr>
            <p:cNvPr id="7" name="Skupina 11"/>
            <p:cNvGrpSpPr/>
            <p:nvPr/>
          </p:nvGrpSpPr>
          <p:grpSpPr>
            <a:xfrm>
              <a:off x="4355976" y="627534"/>
              <a:ext cx="4618306" cy="4212363"/>
              <a:chOff x="4355976" y="627534"/>
              <a:chExt cx="4618306" cy="4212363"/>
            </a:xfrm>
          </p:grpSpPr>
          <p:grpSp>
            <p:nvGrpSpPr>
              <p:cNvPr id="8" name="Skupina 9"/>
              <p:cNvGrpSpPr/>
              <p:nvPr/>
            </p:nvGrpSpPr>
            <p:grpSpPr>
              <a:xfrm>
                <a:off x="4355976" y="627534"/>
                <a:ext cx="4618306" cy="4212363"/>
                <a:chOff x="4355976" y="627534"/>
                <a:chExt cx="4618306" cy="4212363"/>
              </a:xfrm>
            </p:grpSpPr>
            <p:pic>
              <p:nvPicPr>
                <p:cNvPr id="21508" name="Picture 4" descr="http://cz.my-prague-apartments.com/_files/prague-map.gif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 t="8790"/>
                <a:stretch>
                  <a:fillRect/>
                </a:stretch>
              </p:blipFill>
              <p:spPr bwMode="auto">
                <a:xfrm>
                  <a:off x="4355976" y="627534"/>
                  <a:ext cx="4618306" cy="4212363"/>
                </a:xfrm>
                <a:prstGeom prst="rect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</p:pic>
            <p:sp>
              <p:nvSpPr>
                <p:cNvPr id="9" name="Elipsa 8"/>
                <p:cNvSpPr/>
                <p:nvPr/>
              </p:nvSpPr>
              <p:spPr>
                <a:xfrm>
                  <a:off x="7740352" y="2139702"/>
                  <a:ext cx="360040" cy="720080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  <a:scene3d>
                  <a:camera prst="orthographicFront">
                    <a:rot lat="0" lon="0" rev="9000000"/>
                  </a:camera>
                  <a:lightRig rig="threePt" dir="t"/>
                </a:scene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 smtClean="0"/>
                </a:p>
                <a:p>
                  <a:pPr algn="ctr"/>
                  <a:endParaRPr lang="cs-CZ" dirty="0"/>
                </a:p>
              </p:txBody>
            </p:sp>
          </p:grpSp>
          <p:sp>
            <p:nvSpPr>
              <p:cNvPr id="11" name="Elipsa 10"/>
              <p:cNvSpPr/>
              <p:nvPr/>
            </p:nvSpPr>
            <p:spPr>
              <a:xfrm rot="1537760">
                <a:off x="5317495" y="1312512"/>
                <a:ext cx="360040" cy="72008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  <a:scene3d>
                <a:camera prst="orthographicFront">
                  <a:rot lat="0" lon="0" rev="9000000"/>
                </a:camera>
                <a:lightRig rig="threePt" dir="t"/>
              </a:scene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4" name="Elipsa 13"/>
            <p:cNvSpPr/>
            <p:nvPr/>
          </p:nvSpPr>
          <p:spPr>
            <a:xfrm>
              <a:off x="6660232" y="1923678"/>
              <a:ext cx="288032" cy="288032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Elipsa 16"/>
          <p:cNvSpPr/>
          <p:nvPr/>
        </p:nvSpPr>
        <p:spPr>
          <a:xfrm rot="4317888">
            <a:off x="5936123" y="1850690"/>
            <a:ext cx="360040" cy="707313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516216" y="1635646"/>
            <a:ext cx="288032" cy="288032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5"/>
          <p:cNvSpPr/>
          <p:nvPr/>
        </p:nvSpPr>
        <p:spPr>
          <a:xfrm>
            <a:off x="6479613" y="4299942"/>
            <a:ext cx="479698" cy="479698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6"/>
          <p:cNvSpPr/>
          <p:nvPr/>
        </p:nvSpPr>
        <p:spPr>
          <a:xfrm rot="16677537">
            <a:off x="7091807" y="2308777"/>
            <a:ext cx="353138" cy="756686"/>
          </a:xfrm>
          <a:prstGeom prst="ellipse">
            <a:avLst/>
          </a:prstGeom>
          <a:noFill/>
          <a:ln>
            <a:solidFill>
              <a:srgbClr val="FF000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AutoShape 2" descr="http://regiony.ic.cz/clanky/praha/muzeum_v.jpg"/>
          <p:cNvSpPr>
            <a:spLocks noChangeAspect="1" noChangeArrowheads="1"/>
          </p:cNvSpPr>
          <p:nvPr/>
        </p:nvSpPr>
        <p:spPr bwMode="auto">
          <a:xfrm>
            <a:off x="155575" y="-219392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4" descr="http://regiony.ic.cz/clanky/praha/muzeum_v.jpg"/>
          <p:cNvSpPr>
            <a:spLocks noChangeAspect="1" noChangeArrowheads="1"/>
          </p:cNvSpPr>
          <p:nvPr/>
        </p:nvSpPr>
        <p:spPr bwMode="auto">
          <a:xfrm>
            <a:off x="307975" y="-204152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AutoShape 6" descr="data:image/jpeg;base64,/9j/4AAQSkZJRgABAQAAAQABAAD/2wCEAAkGBhQSERUUExQWFRUWGBUYFxUXGBcWFhYXFRcVFBUUFBcYHCYfGRokGxUWHy8gIycpLCwtFyAxNTAqNSYrLCkBCQoKDgwOGg8PGiwkHCQsKSwsLCwsLCwsLCwsLCwsLCwsLCwsLCwsLCwsKSwsKSwsLCwpLCwsLCwsLCwsLCwsLP/AABEIAMIBAwMBIgACEQEDEQH/xAAcAAABBQEBAQAAAAAAAAAAAAADAAIEBQYBBwj/xABFEAACAQMDAQUFBQQHBwQDAAABAhEAAyEEEjFBBRMiUWEGMnGBkSNCobHwFFLB0QcVYnKCkuEWMzRDU6LxssLS01Rkc//EABkBAAMBAQEAAAAAAAAAAAAAAAABAgMEBf/EACcRAAICAgICAQMFAQAAAAAAAAABAhESITFBA1EiBBNhMkJxgaEz/9oADAMBAAIRAxEAPwD0IU9WoddmtzMLNdBoQNd3UAFFFSo4aio1AEpWom+oyvRN1S0UOuGhbaITTSKYCCUO4lFAod2gAVcZBXDSJxTEMNcNdAp22kIrO1NaEAEgE5zMc8Y64p5hlDDg1Q+02kTvWIYqx2loYg+FGAB29D4eatey7Cra8BkF3bmYljj6AVjGTc2iuh7UM0ZloZrcRyjW7hoIotsUAcc0OiXFoJNADwacDQg1OBoEGDUW01RgaLbNICZvrhehg1xjQA/dXd1B3U4NTAMDXa4FrtIBMtNFWN/QkCoDJFFgcrk10CkBTAU04PTSK5QAZXoqXKjCiKaQEndTlNBVqeDQFhN1NbNMLU3dQFnSKYRSNymG7QB01H1WsVBnnoByaBqNfF22n7y3WPoE7sfP36q7l9jcOM/Ec8xwcAYrDyeXHS5KS7ZV6/Rs7s254YkgSRtkmDI8uAOIFWfYRKKVdt0tI9AQMekma6WcxIBmPLrJxj0oF7VkKSV48oJ4rBSadod2XD0FqA2rC2g5mIHxExz9aKzV1wmpq0S1RyaLaagTTg1WIkk1GuCni5S3CgANOBrjtTQ9ABQaMpqMGoqvQBIDUt1B3V2gAk09aYlFAoAMpxXaYAaVMDXMgNVmr7O6irWlWKdF0Zt9MR0pht1o7lsNg/Gotzs4dKpTFiUxtU02qsn09NfT4qrQqKsiuipF2zQxbpiOA0UNTSlcigB5NMY04LSK0AAdqCzVJe3QGSgDGe1HtSNNq0VkYju5lSud+8AAN6rEyP5iX2vTLAXSJP3AcSf9B8/Ss57UdgXH1N5t7XPtCAW95RuICAN0WYBmIAOOKp7vYjhWMkbeYgwMkgwxI4/GuaUIuVlbo2lv+kGyY98fFbfr/aqR/tdZcFSWHEzbJ6E5KyBxHPMV5x/VZO0w4De6duPkF9J4FEt6G4xO0tj3htYGTPMfA0Yr2FG/7R9rdP3BUvJJHhCPwDPpxE81plcMoYcEAj4ESPzrxx+yrxxDHBgQ2MgEwRnnpXrHs8braW014qXK528QCQs/2oAn1kdKvxQUboJPRJpTRClDYVsSLdS30w00mgB7GmTXJrk0AFU08NQQ1ODUASUNEBqKGoivQAffXe9oG+kXoAld9XKjb65TA9DpUPUX1RSzGFUEknoBXn/tX/SE6eCyNpYTJ94KeCfInyrnvo0NxZZDfcggsFVTz0LHzjqP1xMrx32f7fdVe7ALWdjDAEqSVdTEdK9U7H7XTUW1dDyASOomhPoCWbQrhsCnzXZpgRrmiBqJd0easyaC4p2wK5tPQjbqddWolyrTJaAtTZpMaaDVEnTVZ/XdrvGtMYuh9gt4LvIVlZBOVKuDOIhpjaatNoAk8dT6V5hf9rrR11rVhD4bd1CAIm4veKhPPhi4gJyfexgUm6GlZP8Aa2wVu3Spyc54BIUzjPU1k7enuBrh2IirvAjBYDd4iRk8Hn8atvabtjUPqbzGxFvvCoUiH2qdgnODicj5VXavtEsjKundbjCBO2DuMdACD4mPyrBdlvobo+ziyIWRGO1ACSZAhIjBg9cdSa5Yss5uBgPfG6GI4RABxkeKadp9a6oN+muSoAJG2MAAYOeQKjaHtUI9zvrd0bjvXYsn7qwZIgeHn8KdcBZd9macjwgQAJHink5UeQ4+tbKwVt2wCQAigsZACiJJPkME157a9pxbY7LVx8ZkEEeWAG8qs/aTtC3eOmC3Apc21uKWj7K6ATvPMe8JPEnicuCpsHtGxDggEcEAj4HIrhoen1K3EDplWyp8xJEj0xTjWxmMimmnU00ANNcBrtcNACmug00CuxQA/dTg9CpTQAUvXDcptxCACZyJzOMxAnjgHHnQ5pRdoHoLvpUOaVUBce3HaN/uLKwg7xZuAMTkbDCyJKyY+def6vQtcYuXUk5OTjEcRjirDtb2sN+3bVtTa+zwCLZ3cBSWljJx5Dk1VL2gSP8AirXzQfKfHXJLm0aoJY09y0rhSjd4NrZJx0+7irb2R9qDptTatXAUXxKzEjYVuFmWSDghhiRxNU37ZuwdRYjMykT0/wCpnmo9hEW+rM9u8h294ghQi22BBy8H3m5Zfj5EVvYaPoINXYrCp/SnptrkW7gFuZG7TiQv7n23jEDG2ZqXp/6SNOyhgrwwBHj005EiQb8j4GtaZNo2FDuVk7H9JencsAtyVJU/7rkeX2ufiJFcf+kPT71SLoZgSBsB4meGPlRQWjR32qBdaqfWe3WmRSzm4FESe6eBJgcDzpp9qbJ/62f/ANfUf/XVITZY3Gpi3KqrXtVp7i7ldyDMEWb5BjByLcUL/afTbiouHcBJXu7wIB4JBTirJHe1/bgsaW4d4R2VltyJliOAIgmCea8W7jrvUHIjPwG2Rzg5PM/GvRPb7tWzd0u1bgLh1KiGUyAyt7wA91jXmoZxMEkZnII9KzkUmbHQ9roUBZhgAsS0wcAhiZMz5+VLU9r2y9shlIVjMMD92AxjpJj51WWe0bC20m3L7V3TgTiT1JyfKo1rXi7cCi2g3SIgEmQcefSsErfBcnovL83Ltq4t0KswBBk7GIYQOASYzzipFzVoGyRIHEgnBMjnmsreW6sWgwBeIAiAQDsTPIGR6xmu3H2kG6iMxALHBk9CCPTM554q3FLgyhJ3s1h1aAzPPlnzPSsp20zXrjXEBaQqxtwwRVSRjk7Zx5+mZ9m3pXUEqEn8DA5I90wesVQ6iA5gKYkhhJ3dR1jNTB2as9J9g7hbSQwI23HXOOiEQAMe99ZPWtARWO/o30xK3bueQkSSs+8xjzPhHyrZsK6Y8Gb5AtTDT2phFMQ00wiihK73VAARTxRRarvd0ACIqPrr4QIMF7ji2o8iYlm9AGGPUUXXapbKG4/urz1noAB5k4rGprL98jdsQ23aBMsWfbcJI8/EODisfLJpaLjGy27R7Ya3fYKAURtoUgcKIOeQZBq6s3FdVdOGEweRBgj5HHzHnWYu6C4ST3ikkyfCRBOTOTRdPqb9kDb3dwAsSJj3l2sJIA6Ax6Vip41RbgaXbSqJqtZdVyF05cCPELltZkAnDGcHHypV3YtmJhLnYs4kkiIICiOnAWSeOtcPsuTwzf5Tg/Cry/oFuA7uh3D8gPgRiPSpNns+1AOy355tic94cn6fhXItmxll9lz+8fmv86r+1ey3tsoVpkSYx14rYW9CtsmC2WBPBgeQ9MjHxzWe9pexyrbkcxzDZ2yTxPp+VJS2DRB0/ZlxsZ+E/Dp9aP8A1NcC9f8AP9MRxRtT7P3bNo3TdJKx4O7SMtA8QbmM8fzo3ZnYV+8gc3gu4nHcq3DKsyCPM/T1rRqXsWiCvY17MTn155/0/GunsfUCDtb6mcz6/qT8y9laS9fchbioFA/5e+SWRen978Kfe0+oW8lkXFJY2xv7tgBvCkeGZ+905il8haIjdl3iMqx/UUv2C+Put+oz+f6NTe0dLqLChjcRt2AAtxIO1WmWifeiBTzodV3QuG5ajYHIi8GggNE8TmOYo+QaKxNJdUAAOPSPOOPx+nwpoN5ST9oDHMTxGPTNWGjTVXgxRrahWgbmug4BYxEjNA3ahrvcym4d4SS7hPs5naecx1o+QaI2jt3bxcOxAEEbyYzPAOJoz6FlZftV27hMGTBI3Yz+hVlpOybwL966yu0jYxcGWdDuOP3D8jXe1+wHS3ubbDEe7unIDYwPOOuandlcIC/ZdrpffEf8s9OM9cCKGezVtAutwkqrH3SI8J8U/wAuSapbehDSCTBaTmPzqU2gFsEKWG7mYMgEMADyMwcUXTJe0LX6rur1triw6pbKR1UAFWkGD5fo0TSRenxKkvc5yAQQ2zzHvc+lR9Vobl1kuNJS1bRSYgAqpbaDEckULs/Rsye+6yAzBTAJ5JbI9Kt8GcUXFvsU4Iv2vIGY8sfhx/pEC9p7wuFQAwUkbl+8YBJn41HvW7ijb3rmCIkkwBmOeKuOzNFdI3KjNnnHq3B6wD9KjZqQTrrmmyRG48EtwOY2keYqR/tU5IILKByO8vZx575EbScEfOu9oWrgKnuTdBLQqqWYRtBJCf3lE+tBTXW52tpyreHwFXDHdxAiTP8AGqUnQsUS7ntVdIhWuqfPvbxjknDXCOAenSjJ7YOPvXQf/wCj4/zMahnXWRG6yyzgbg6g4mMp5H8aY3aem/cI/wA0f+j1/H1p5S9BiidpfbW6FAa7dLdTuT/3IaPZ9uroJm48dMWpj1m0R9APnVRd7Q0vBEf4vOfT1P1PnXf2vSRJkAz1XPM9fU/Wlm/QsUXP+3t3cPtW2xkFLUz0yLYx8qJc9vrn3XBzmbY468R+VUa3NIZIJ9TK45yYb1NNKaVjAck/4fXyb1/UU836DE0Nz26ZwULoqkAb+7YFZOSftemD164oei7V0yA/b3lYklmVRtZj95QQ0CAB9Oeazup0dggw+c/X5VM7P7KtPbWNzNHig5GSMgcc/jUSd8lJUaG37Q2v/wAq6PQ20PHXFvFG/rm0x/4sYIPitYEc/dHkOtZ0dl2TwWxggGY9PTihXdHbtgMrEkHElTEdYn1/j0qNDZpdV22WYkasAeQtYwI6k+VKqGxr4XLW5knO0EySZIjrz86VP78/yRf4NMEhW4+UjzOc/qK4msuARuQwAIHMQVH4GgaPUbrZJy0gefBngnyNdt6cxJW5JGZCbeE/tE/eOeuJpJPZYfVL4+AYI6kHj0+FVvbxliueABHmd9StXqPtdoPMT+Qj5g1B7bvxczEeHnHQ/wA6lWMb7R9ohtOyhbqkssbpAgMxI949CPxqd2dr0t2VBFzG6SJAyzHHi/u9Kou2bBW2JZGlgfA0xg4j+P5VYpbY2iw27QDjd4jAaTHEeE45ra5C0N9m7y295O7JUeEeTSZyPIUexqrZ1qO27Yu2ed3hVAIjMyPoKhdiIzKdmckkliojxGMZmFb+NNtq37U4AYsMQDmc9fLBpZMWif29rLbW7YDGQwmeg221xGDlT1qf+32f2Z0LtIsFVEQN4W2AJ28Ybr05qk7ctOrWw4IM/vSMEe6SM/Sj69LvcsWRgsCCTP7sFhyPeH+lGUgpEv2T1lpUAe4UDXATA4Q7VJnacxuqv0eqQa24++Fi9DczuJA4HUelLsW1cNsbEYjqRtA6YWeT4l486rtNaZ77BAWaMAR1MeInAHFO36CkavVatW3MrC4IUTx/zLjR9GBqt7c7SZrYUqAB1VgT7oXzPl5UtNbdLdyRDblw0EYAPTkR9aidq2LyKTdUAGeYBMRxt+IrPbY9VRS6a4CVmcluIHl8gMVO1mkmAssxwBIP5E1H7FtgzIcjiU+6WIAZvQQaudToNtxCtzvlEzGNvhwSJgZaJ6x8Z0oiwen7Na3auWWkrcCORMw8MjIYBHKo2DERnyg29JsdlhgQZ93gHI55/wBKsmkFQIjEruA/M44ptvs5nYs1xLSxHjI8Rh22rJg4HIOJGOlN2yIy2UWsQA9fpB6iK0/s32gEtFSrGT0EjCsI/EVn+1tIEiJO0kOwIZZ3EArAEDH5cVL7L1DhRtRiPOTB69OMDr5VLtcGiaZqOybW64IE+F/Mc3bHkPSqbX2D/WdkRH/DYk9NpEHkcUztNpS2SD9/EmcxjHJqoEG+sGOI8XXI56YmlB6o0bNJ7cWT3FswcNIkk/cQdan6mzOhiGjuEHvY92x0njHlWX7auA2iQSQCAfHu6jpHpzU1LxNrbuedoMd4IIx08sDHoKeY72WPsRZH7OpIP+9bjb52PM+lV/sfpV7+8pWYC9FP/MSZ3T5VF7B1BS0ALjjxGNrwCcHAnnA+npTOzbxS/dId1wJKkdIjdkeU/SnkK+Cfe7LUdoIdg2kpMosGLQnG3bzHTrQfbHs20vdMqquGBhFXosTtUTzTNTu79Lm9pB5I8UbcQc9BGfwrvadw31Uby0CdpUDPlI8/4VP3EJvkm+1Xs7YFoMlpEIuLlbQQx9riQB/Zx6Dyp/Ztq1bsqIWSVkdT4m2mB881D1fazusO+9RtMBVJJ+AyIJI/8VEOpkAksB8YEYmdoxEemay8nkvgTkujadnWFV32rBYgsVMSd3JJOazvtYq7tzE7doUgZYnaMjkYK/L5VFu9pEp4nI6L4gC0Q2R1+J86prva0OSckloklioK7TjIOPPypKdqhSmqoNYt29o3GSc5uFTByuNvlFcqtdSxJF3kn94dfKKVPfszNMrpbyfE4JIAbOcjgx1qee3kcbNlxZxJfAkqM+LyFR2s29slAFGfdgxE8UPR2bTZVCpHRhHPXB9K1s1o4dEshlbwDByscGczIy351XalVtuCrbllJBJYAjaWIg44/E1c/wBXoTO0fj/OqLU6MDUHbInaAo5JiAABOZoTCi07d1KXkXYwO3MKhXxBEiZ5zIj0+FSRq7TaaAbQcrAGwlvdIwT1zz51WJ2epyZ+ePzGKcNErDliCAc4kZAIxkYORjFVkLEk9iNaRLi3O7wTBdZYgJcj4ZP5UNURdUzN3ZRu9IlQtvAbYF5Gd2B6ChHToDt35P3fDP5V0aFR94iY8snyEjmlmFBPaJULK1vutq7p7sCCd5HiI4x6dasO1BaNlhb7kNGNrAmAyyVAA8j9aqv6sBIO4n18MH18v/FSNT2N4Ui6DgDwkTmXM4GBIB6SKeQqJfs8lruhv7uQxBm5tbD21yIxgTUPsKwP2gl9uVWPGUib1sRIyT/5qMdAON/rEAt8eZ6dajanSkDxPPqwnn/FRmOi81aeMEE7YSVDm5kqvnJ+8fhFL2o1tm4qqkjLz4WSRgryB5VT6Ts4bAczJMgx1MYrun0INyDJEHBYnqKVhRbaBiLZtqhthDKsYLOxMhxGNpG0Z6RxE1Ju9rm8ggklTmRwDtCwTzhfwoPs87MgLwTuJwIAkExA+P40Hse1t7xD9wqvxAEg/HOT1qkYRfyCm4/IU/8Ab/Onp2wbYMKzEyu3bJIKsDGYBzyaIVqp7YcoyAQCxafgFk/r+VM1fA7W9qXCpRklLkgDdJt7vEsyIaNpPzA8qsvZjUW0sOrXQrbjA3qpju2iQeeQKo1tl0TiC0NMnBttEeuD8MUy1YZXIS4yqIxAPQTU3QoLRo+wC7XiS0ACU2qHI3XLXoen5+tVuutT2jbzMnT7iU/eC5KY3fxqv1Vy9aClLzzPRmTHvdD5qDEUyxcvFg5JLY8ZeXG3CwZxEUk6Rrei+9twTaQlgzHA+zKmAqNEk5Ag/o1O1GlVdITNsAIr5tsGBi2T4t/OSJjqcZrM6u9fuABizQMBnkTEefMCpeo1t8hkLNsJI2ysbcAKOsQo9aLHeyf7G6YGwQRbEuVYXLbMY+yPO8Yz0qisasWbtxoVjgLIkSsFiAZ6iJM8nmpGk7R1FsQhKrJMDbE4k+IE/dH0qn1YZnbxCQTIxPhjA8jnoOp9amTIk6SD6jtPPh6gDkqAG5wPhz5AcU/T3GLbicwMCZIIxE5GOsfkJqTqxbnaIbg5EjaTiR8vjApaLWElpYnGYE/nxmsnHWjMtDq5n3QRJ6CJyJIGfl881CvatiYMRkYHPy58+YoFu0Xad4WPOZ6jED+NLU92uJJjkqP19ahRQDhJKwxIEDPnnAUnp545oOsLcnbnr70/OTUbvC0bZxwB5ZPNG0tnfIHJ4JMAQJrVKgIrvngfQUqkm6gwQSRydo5+dKqtio3OsYbDPGPhkjrQtCB4tvkswSf1kmqzUJsXd4zBGNwHMcGD1zxT9LfZwSSw4UyysY3AkztEZ/jVVo2LrcfWqi5di7cbqAIIIkZUTNOSxidxjH30nMdAPx6RVbrSLDtuLMJMHaHzgnJKj6TQlTAt9vgifugf9gFTbuqLzJJhiPuzgtJwOZPFVWoLJbiCspuyikjcSZMk5AgbQQAevnprWm017SNeDHvnS45YHK3A2LRtgwcmM5ODNVWmIzbJ9pM/eH5Cpx1Gxg0kEAx8ZQjdgyMT8hVKNX4zbnx7v+nmRk+Lf5Ue7ddZLEkASQbbYzElQ3rz6mkBbWDuC7vFJWSYz4gM9Dj61N1qrtVgMncOAPdCeXru+vrWaN9tvOIGIMkEziM9RjmpNy9ckAYhVkEXIBIBwCMcifxorTBmjt2h+zsIjwl/dmTLkGfPxAT5CovYenDNcbEqoAld0blukxnE7BVJ3l4KMnxAn3niNxBEDEeE4/0pWbl8E7C0kGQrXFB2hjmAOhYfP1otWmBaa+0qXLirAh3EAQPfbEdB6VB0sbiZExxx1EHn9RVjasBgNz3WfljJJLHJMkdTmqzQalGuXo3bbYEZgkCZ/EfiKgot1UqF2RDBZ6RCKvB+BoaCXYnB8M5GTHIg5Hr8an6ceFf7q/kKi3tOTcJAxAHHkCP41rRhjTtBv2df3s/H+FVvaukLbQoGCTP+B454zAmnXNJmMDmIERiPP50rFkrcn0bofTzNMrkg2UYKo7tl2tzuUyPEJgGfveWOtcKHeflzzwM8ecj5VdXfdPoM+dUw2DUtb3x4QwJAMkAeHEdJPyrOXJS0S9LoVuOqsAQJMbikkYyRnrxQdTpQl0quB4CPFujcisfEfUnmiaq61kB7bqzbgsBATnOJbmQPrVZd7Ud2LMJMKJgAQqhRgdcU0040PsvNVbW06lJkE4Ld4uDiQeDyI4I+FQdS7G4TkCQIAULABBkT1iZ5n8Yp17lpgmREABROD0np1NPvaghnO1jDN9wnAME7wfQ9OlNgmO1u8lQhI5JI2k4yOaz+t1uSMg9Z5kcD9eVXGs1hVSYKkDG4GZMAdBHX4xWd1+GJmSeTJx8utZNbomTARvIzlo6c1bWdP4BPr0HWOCOpx51U8jqQTn5cenHSpI1aiAPCoBxO4znHI86J7WiWSbw2gmAS3ujr6k9Pw6dKqdROSxkn5xT17QbdC8DyPEjzFB1V3pyep5+lKMWmA06mOOfOrDRMVtzgsTP7xjiOKpZqx0TPt4IB4aIkDET15rSS0NodcbJx+vnSoDbiZ/hSpCo9L0fbNogzp7AA2QtwG6STkHKR5YMGZ5qJru0rLzt09pdv3rXeLDNj3YKckGCKlW+w9vF4DjdKud22M+9gY4jrHFVegtlyyggMYhdsBgpYlj9P3vrWz0aY9kvstBdfa3hAzMCcR4RP6+NRe1/ZBVgWrjMJOGEsJHMjDCfQc9atdJoGQqH42GWg+8DJwekv+VH1Gk3RtaOckwCOcROR8uada0TZT6jQ94qkQo7u2IzwVJxJ6TQtLo9gNmNwJ7xmkHbClRKjMcZ4yKk7Ga4UAnZAO3+yOMwYMSDHQ4zVQujNk97+0qWtndsAuhiUM7dygEExzPzpQhldg5pE9ey7XeFgwJk+ZgHAkTHFSJtgEZzgkDOPux1z+VWnaAsDQ96Vt29S2470B+0dWYMrJJ+6D8I6DFP7E7PDafcclgrn94KSGRSeQCBuI6hgDis8Wldl2isthYAAJyIkwJn8ppai5BOF6EnPkKre29XctXto27J3IQQ24QCCwBMKegMSDPlXeyb9q4XF92BJTuwJkliyt7oiAIMGBFP7baDJE1XEEkz8D8+h9Tj0oT30BgtHxJOM1L1GnUuyJcReMFifEUlY28y21cDG70zR68KpLOl1YKsFYCTbCsN0gQwJC+ICDPIrKUZdCb9Fl3/7snEkyYAHMn5ig2Q1pme04JuZeQp9eTMZmgdm6Qi8UW2Ct0LcP2pYWrLghQ7ALmWWM5IAjOJmisd1bBO73XOSCWAY5BBgiQQD1ietaLxTSvobkujRofCD1gflQkvjccieY9OP4VlO0PaDZeAAJ2wCAfe3AGIHPSPWpdzX6ddclm2SttRdBuh4W5c2uS7iBCbjEAjA5yTWzg6shNF7dMtj9Zod1YOcHkjqJ4n8fpU/s7syy2iW+4i+yDeVcwrbjtt7ZiRIBnMn4AUfZVwXBe8K7kuKAw94iLg2seoG0EdcnzqH8dG0fC5QlP1X+km7cCW3bGFPPHzqksWWe/3quveMAuxQR02gCesCfnVxq7+1cgRxwKf7OX30+vVrYkXVZHgeFQF3AqQPCSyCfOli5PRknQDUae9bjvAy+RI8JOeGOD14qK1r1A+AX+BrZf0gaq62khergmTgBFuPOfUD1zXmPZ3bbMwUgGTiY/Os/JHB/geZbagwACAw8UAADkAEwCZ4AzTNX2fba6zlfFJgwMENgg9cAiPWuay8DwOOZ9OcDiiX743mSIlv1zQi+SLruzA64KjnmRk9Tu+VU+v7CuqDH2ijMr/Bea0aXlIxBmR0z6DOa7d2gA54JIiYglYH+WevJo2S4pmMk4jMA9JEL5/Ku3L4gKo9TGeRPXrFX3a+20iP3YAcBoYx7yhk8IMMIzkRigezWkF2dqAklgPDMAKNxjjhqqlVkNUUQuBfd8I+RJPHNAvMSSa02q9kbtsA3iq/dBG0jAJiZGYB+lQNT2U64Ub0UO3A6EgEgHIPh/zUL2gW9lHGat9LbHdqvO90zJxIjZ5Zmc/uj1pdnaM3HyCJIBJXwiT1J461Z6iwwCAmAriCVIWV4BAEyRH1q6fY2R20TAxFzHltiOg5pUzV9rje3AzEbZ4xyMUq0ahZGMvRrNd7Z2tgWyJuGATjZ67evwknnrVN2XdIuKRBPVTnB8JB8/e61rbHsvpkGLSHj3huOOOanLo0EQqyOMCR8PKs67O+X1XxxiqK3RJuy1sDajcZ6iFAgCpFntS7YsKbVrczrwyM7KREHDAA8jM1O3AGJgnp1xyaQvAkrIkdMVp0cHdlBo11LPufckgsSsL4ifdIPBzOJ45qh1OjK3CHBKhiOcTJ2g/GPwrfiqbV25a+Inwhx/h2n8y1aeJ7ZHkinRl9F7L3XuN3wJXa2w7hkmCOvkRPy8qL2b2PdKLEDvCoUSZXYFJZoHH41rdFb321Ijkevu+Eg/Q1KOjUlTwVmInqNp+OPOobUXovbRjD2JtutbutLG0rIVY+HaxWPEOOkRUq77Ln7PuhPW4zEZPSBgdTx5CtFrtCpBeBuCxMZ2gzE+WSaB7Podj7m3N3rzzgiMfxxiGFZ27Koo7vYV21esXVaAtxC/QKqlSWInPEx8KsPaDRJqwptP8AYom1ZUqBycA5iAkD4487nVWQVM9ATyegql7lLdi7cXLKIEGfeCHPnlprSKTjv2S3T0Uem7LazbvOSpZSqJgSNt1PEAhEtIBzPHrQrurdlCncuxNg9RE5EeZP19Ku9TpgrXbQDD7PvpmftJG8kcwSAIHFTtH2UGRW33VJE7Q7KBk/d6Vc/J8MK/Iop3ZiLyRetxMdcmeSDB6Youj9m7lwlkJa4nj2xkrjA9efy61qtV7NFrqOLtzw7ZlpOGmQemGf5n41TX9R3btDOCQAWDbRtUnDeckTE9IzWakktlY2yJpu1tQoCB2OmJXcpCkbxbW4YkbgSRM9al2NSAxMnKiP8RafyWrPSdgTaQo7jg/dGAly2ADHkwzHT1x3sj2buW1hrhWAq+AjIWcncvOaMrTBraKTW3N2QSOev85n9edWnYnbq6e8Lt5mKj90AkEhgIXA/Qq3HYh/6tz/ALP/AI1B7b9nXaywV2dpWA22MMJMgDpNQtFIL297e2tdabTW7TqWgh2KARb+0MqNxyFIgHrVV2Z7JXLNy3c8LMj7hmBs2kbYI5kzPpUTs32Tu29RblhHLFeQDuUgSCD1HzrZ2ez9pBNy40dCwj6ACnKWRKVFY/Zl0sGhI3bo8+IBIHHOBQLvY19ixOwlnZ+Yy2Y44mtJsru2jJ9joyn+zjsoFwAlTuEEQScZkZGPKnansu4tsotssNpUAsDEgieZJEyJ6itTFLbSvY91Rlu1NYRprq3LQQFUAlRDMCiAyCcqsRxx0oXsze2XWPC7CisBESUujeRjiAT/AGRWq1fZ9u9ae26yGGMlYjMgjrgfSqez2aE0ty3bLbtrmZMlivhz0wqiB0+NKSTjj7KnLKNEjtg/ZtIVgq94FJgwpCkiMkQ/I8znisl7KnvdQqkAoWLuG4KWwX2keRYCR1x5UX2X11y07vc3GzaTaEMrPfkJ4Z+Ex6VVDUG12ldVBsm7dtqIMJuYoG2gGQJ3R6VEYYxpMiKpHpZvLeguq7VgJIEKw5ZfLxQsf2D51E7S0du4dKUu23Ziwcizbgi33jm4wMwAVAgnMHNWK3UtlARCoViQSAAQM45xyfWq7Uezti0NSQB4gkQzCbYuK8LnHTjpPmaqLGzO9rey+m75+51a27c4Q524G4SWyN0x6edcpr+zmmYkhHyejGPxmlW1CNvFKaU0qzGNKA5gfSktgTMCfOM07dXZpCORQjpxJMZIicTHlPlRqQFAwdmwqCFAUeSgAfQUWKWaRoEDvWAwKsJBwQcgjyIrqWgMdKF+1rMExnE8H4Gii6ImRHnOKWSAdAphsKRBAjyimjWqZ8QxXRqARMiPiKSnF8MBfs6zMCeN0CY8p5rotCuC+vMj6019Wg5YfWhziuWIJtFQrvY2nIUGA4LbZaWPi7zG6cA/nFA1/b62mCkST7sZmg6f2sthyIPiHigbuBC4XJ/hxHWpXkjJ4oaey00ujS2IRYnJ8yfMnk/Ojg1AsdtWnJAbIjBwc+U/nUu3dDcGqU4t1YBN1Mv+6f1xkU4mg6hSykAgSI4nn0qhkZzD2z5yPoZH51ZA1WnStsCyJB96D+A6GPWpluYE5MCT5+tJIA0Vym7qU0wH1yRUPVdqJbMMYxNVXtFqNu1lbkE8kAjoeeRNZzmoqxNlvqdabZBCKwJ2+IwJOIJmRWd7R1Jsbgs+Ljmdk4z5xg0XsC2SpfcQBwBtmeTO7jy4zFN1XaKi6xeXAInJkPjEnygDHl9c38o29C/kpuyrr3rgUCQTnpIAOfkPlMVP7U0iWe07F0SDclmA8RLk934fiWBM+RPpR9B2jbtm4UBjwxMTk7dqgAAD4fjRg1m5dt3WI38ISZg5ERMDIOY5I6mq8ajHhgqNZqLYKhxmcHHBzzVL29cAtj+8D9M1FAa7dVjdQ20Y7UWVbevh8ecwdxGB86sdTaZlgMBMcjcMekitlSKKzQoGtqZ5ngepFKpw0twe73IGYHdt/BwPwpVWbCizahmlSqEB2lNKlTAHbbn4n8zRBXaVRDgQND4z8F/NqNXaVOPAGQ9prphsnDrGeM9KrNbfaR4j7ydT1ImlSry5/q/syZK1zHaT1kZ+Z/kKdqlhzGPs0OMZhhP4UqVYw/5sgP2cZVpzzz8qIrHYvw/hSpVzfuGZ65cJvrJJ8Lcn0NB0d9gykMZMyZOczmu0q9z6fg1gS+y8rdJ5FgsD1Dbx4h5Nk5rWa/w3boXwgAQBgCQZgDiu0qy+p0kE+RmlvNAyfcHU+Qqx0ZkGc/8Alq7So+nfyCIYiuVylXcWIUqVKmgM17a/7tPiaD2woGjtQOqf+mPyAHyFKlWEuWQ+yu0KjxY+4p+feKJ+MUT2jaHkYP2ORj7lKlWSAfpXPdAyZhz8w7AH4gAZ9KtfakRa3DBO2T1PhPJpUq0X6Rmc9nXIdzJkWxB6j4GtvoXJtkkknc+T6ExSpVfj4EuSRSpUq0LP/9k="/>
          <p:cNvSpPr>
            <a:spLocks noChangeAspect="1" noChangeArrowheads="1"/>
          </p:cNvSpPr>
          <p:nvPr/>
        </p:nvSpPr>
        <p:spPr bwMode="auto">
          <a:xfrm>
            <a:off x="63500" y="-89376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AutoShape 8" descr="data:image/jpeg;base64,/9j/4AAQSkZJRgABAQAAAQABAAD/2wCEAAkGBhQSERUUExQWFRUWGBUYFxUXGBcWFhYXFRcVFBUUFBcYHCYfGRokGxUWHy8gIycpLCwtFyAxNTAqNSYrLCkBCQoKDgwOGg8PGiwkHCQsKSwsLCwsLCwsLCwsLCwsLCwsLCwsLCwsLCwsKSwsKSwsLCwpLCwsLCwsLCwsLCwsLP/AABEIAMIBAwMBIgACEQEDEQH/xAAcAAABBQEBAQAAAAAAAAAAAAADAAIEBQYBBwj/xABFEAACAQMDAQUFBQQHBwQDAAABAhEAAyEEEjFBBRMiUWEGMnGBkSNCobHwFFLB0QcVYnKCkuEWMzRDU6LxssLS01Rkc//EABkBAAMBAQEAAAAAAAAAAAAAAAABAgMEBf/EACcRAAICAgICAQMFAQAAAAAAAAABAhESITFBA1EiBBNhMkJxgaEz/9oADAMBAAIRAxEAPwD0IU9WoddmtzMLNdBoQNd3UAFFFSo4aio1AEpWom+oyvRN1S0UOuGhbaITTSKYCCUO4lFAod2gAVcZBXDSJxTEMNcNdAp22kIrO1NaEAEgE5zMc8Y64p5hlDDg1Q+02kTvWIYqx2loYg+FGAB29D4eatey7Cra8BkF3bmYljj6AVjGTc2iuh7UM0ZloZrcRyjW7hoIotsUAcc0OiXFoJNADwacDQg1OBoEGDUW01RgaLbNICZvrhehg1xjQA/dXd1B3U4NTAMDXa4FrtIBMtNFWN/QkCoDJFFgcrk10CkBTAU04PTSK5QAZXoqXKjCiKaQEndTlNBVqeDQFhN1NbNMLU3dQFnSKYRSNymG7QB01H1WsVBnnoByaBqNfF22n7y3WPoE7sfP36q7l9jcOM/Ec8xwcAYrDyeXHS5KS7ZV6/Rs7s254YkgSRtkmDI8uAOIFWfYRKKVdt0tI9AQMekma6WcxIBmPLrJxj0oF7VkKSV48oJ4rBSadod2XD0FqA2rC2g5mIHxExz9aKzV1wmpq0S1RyaLaagTTg1WIkk1GuCni5S3CgANOBrjtTQ9ABQaMpqMGoqvQBIDUt1B3V2gAk09aYlFAoAMpxXaYAaVMDXMgNVmr7O6irWlWKdF0Zt9MR0pht1o7lsNg/Gotzs4dKpTFiUxtU02qsn09NfT4qrQqKsiuipF2zQxbpiOA0UNTSlcigB5NMY04LSK0AAdqCzVJe3QGSgDGe1HtSNNq0VkYju5lSud+8AAN6rEyP5iX2vTLAXSJP3AcSf9B8/Ss57UdgXH1N5t7XPtCAW95RuICAN0WYBmIAOOKp7vYjhWMkbeYgwMkgwxI4/GuaUIuVlbo2lv+kGyY98fFbfr/aqR/tdZcFSWHEzbJ6E5KyBxHPMV5x/VZO0w4De6duPkF9J4FEt6G4xO0tj3htYGTPMfA0Yr2FG/7R9rdP3BUvJJHhCPwDPpxE81plcMoYcEAj4ESPzrxx+yrxxDHBgQ2MgEwRnnpXrHs8braW014qXK528QCQs/2oAn1kdKvxQUboJPRJpTRClDYVsSLdS30w00mgB7GmTXJrk0AFU08NQQ1ODUASUNEBqKGoivQAffXe9oG+kXoAld9XKjb65TA9DpUPUX1RSzGFUEknoBXn/tX/SE6eCyNpYTJ94KeCfInyrnvo0NxZZDfcggsFVTz0LHzjqP1xMrx32f7fdVe7ALWdjDAEqSVdTEdK9U7H7XTUW1dDyASOomhPoCWbQrhsCnzXZpgRrmiBqJd0easyaC4p2wK5tPQjbqddWolyrTJaAtTZpMaaDVEnTVZ/XdrvGtMYuh9gt4LvIVlZBOVKuDOIhpjaatNoAk8dT6V5hf9rrR11rVhD4bd1CAIm4veKhPPhi4gJyfexgUm6GlZP8Aa2wVu3Spyc54BIUzjPU1k7enuBrh2IirvAjBYDd4iRk8Hn8atvabtjUPqbzGxFvvCoUiH2qdgnODicj5VXavtEsjKundbjCBO2DuMdACD4mPyrBdlvobo+ziyIWRGO1ACSZAhIjBg9cdSa5Yss5uBgPfG6GI4RABxkeKadp9a6oN+muSoAJG2MAAYOeQKjaHtUI9zvrd0bjvXYsn7qwZIgeHn8KdcBZd9macjwgQAJHink5UeQ4+tbKwVt2wCQAigsZACiJJPkME157a9pxbY7LVx8ZkEEeWAG8qs/aTtC3eOmC3Apc21uKWj7K6ATvPMe8JPEnicuCpsHtGxDggEcEAj4HIrhoen1K3EDplWyp8xJEj0xTjWxmMimmnU00ANNcBrtcNACmug00CuxQA/dTg9CpTQAUvXDcptxCACZyJzOMxAnjgHHnQ5pRdoHoLvpUOaVUBce3HaN/uLKwg7xZuAMTkbDCyJKyY+def6vQtcYuXUk5OTjEcRjirDtb2sN+3bVtTa+zwCLZ3cBSWljJx5Dk1VL2gSP8AirXzQfKfHXJLm0aoJY09y0rhSjd4NrZJx0+7irb2R9qDptTatXAUXxKzEjYVuFmWSDghhiRxNU37ZuwdRYjMykT0/wCpnmo9hEW+rM9u8h294ghQi22BBy8H3m5Zfj5EVvYaPoINXYrCp/SnptrkW7gFuZG7TiQv7n23jEDG2ZqXp/6SNOyhgrwwBHj005EiQb8j4GtaZNo2FDuVk7H9JencsAtyVJU/7rkeX2ufiJFcf+kPT71SLoZgSBsB4meGPlRQWjR32qBdaqfWe3WmRSzm4FESe6eBJgcDzpp9qbJ/62f/ANfUf/XVITZY3Gpi3KqrXtVp7i7ldyDMEWb5BjByLcUL/afTbiouHcBJXu7wIB4JBTirJHe1/bgsaW4d4R2VltyJliOAIgmCea8W7jrvUHIjPwG2Rzg5PM/GvRPb7tWzd0u1bgLh1KiGUyAyt7wA91jXmoZxMEkZnII9KzkUmbHQ9roUBZhgAsS0wcAhiZMz5+VLU9r2y9shlIVjMMD92AxjpJj51WWe0bC20m3L7V3TgTiT1JyfKo1rXi7cCi2g3SIgEmQcefSsErfBcnovL83Ltq4t0KswBBk7GIYQOASYzzipFzVoGyRIHEgnBMjnmsreW6sWgwBeIAiAQDsTPIGR6xmu3H2kG6iMxALHBk9CCPTM554q3FLgyhJ3s1h1aAzPPlnzPSsp20zXrjXEBaQqxtwwRVSRjk7Zx5+mZ9m3pXUEqEn8DA5I90wesVQ6iA5gKYkhhJ3dR1jNTB2as9J9g7hbSQwI23HXOOiEQAMe99ZPWtARWO/o30xK3bueQkSSs+8xjzPhHyrZsK6Y8Gb5AtTDT2phFMQ00wiihK73VAARTxRRarvd0ACIqPrr4QIMF7ji2o8iYlm9AGGPUUXXapbKG4/urz1noAB5k4rGprL98jdsQ23aBMsWfbcJI8/EODisfLJpaLjGy27R7Ya3fYKAURtoUgcKIOeQZBq6s3FdVdOGEweRBgj5HHzHnWYu6C4ST3ikkyfCRBOTOTRdPqb9kDb3dwAsSJj3l2sJIA6Ax6Vip41RbgaXbSqJqtZdVyF05cCPELltZkAnDGcHHypV3YtmJhLnYs4kkiIICiOnAWSeOtcPsuTwzf5Tg/Cry/oFuA7uh3D8gPgRiPSpNns+1AOy355tic94cn6fhXItmxll9lz+8fmv86r+1ey3tsoVpkSYx14rYW9CtsmC2WBPBgeQ9MjHxzWe9pexyrbkcxzDZ2yTxPp+VJS2DRB0/ZlxsZ+E/Dp9aP8A1NcC9f8AP9MRxRtT7P3bNo3TdJKx4O7SMtA8QbmM8fzo3ZnYV+8gc3gu4nHcq3DKsyCPM/T1rRqXsWiCvY17MTn155/0/GunsfUCDtb6mcz6/qT8y9laS9fchbioFA/5e+SWRen978Kfe0+oW8lkXFJY2xv7tgBvCkeGZ+905il8haIjdl3iMqx/UUv2C+Put+oz+f6NTe0dLqLChjcRt2AAtxIO1WmWifeiBTzodV3QuG5ajYHIi8GggNE8TmOYo+QaKxNJdUAAOPSPOOPx+nwpoN5ST9oDHMTxGPTNWGjTVXgxRrahWgbmug4BYxEjNA3ahrvcym4d4SS7hPs5naecx1o+QaI2jt3bxcOxAEEbyYzPAOJoz6FlZftV27hMGTBI3Yz+hVlpOybwL966yu0jYxcGWdDuOP3D8jXe1+wHS3ubbDEe7unIDYwPOOuandlcIC/ZdrpffEf8s9OM9cCKGezVtAutwkqrH3SI8J8U/wAuSapbehDSCTBaTmPzqU2gFsEKWG7mYMgEMADyMwcUXTJe0LX6rur1triw6pbKR1UAFWkGD5fo0TSRenxKkvc5yAQQ2zzHvc+lR9Vobl1kuNJS1bRSYgAqpbaDEckULs/Rsye+6yAzBTAJ5JbI9Kt8GcUXFvsU4Iv2vIGY8sfhx/pEC9p7wuFQAwUkbl+8YBJn41HvW7ijb3rmCIkkwBmOeKuOzNFdI3KjNnnHq3B6wD9KjZqQTrrmmyRG48EtwOY2keYqR/tU5IILKByO8vZx575EbScEfOu9oWrgKnuTdBLQqqWYRtBJCf3lE+tBTXW52tpyreHwFXDHdxAiTP8AGqUnQsUS7ntVdIhWuqfPvbxjknDXCOAenSjJ7YOPvXQf/wCj4/zMahnXWRG6yyzgbg6g4mMp5H8aY3aem/cI/wA0f+j1/H1p5S9BiidpfbW6FAa7dLdTuT/3IaPZ9uroJm48dMWpj1m0R9APnVRd7Q0vBEf4vOfT1P1PnXf2vSRJkAz1XPM9fU/Wlm/QsUXP+3t3cPtW2xkFLUz0yLYx8qJc9vrn3XBzmbY468R+VUa3NIZIJ9TK45yYb1NNKaVjAck/4fXyb1/UU836DE0Nz26ZwULoqkAb+7YFZOSftemD164oei7V0yA/b3lYklmVRtZj95QQ0CAB9Oeazup0dggw+c/X5VM7P7KtPbWNzNHig5GSMgcc/jUSd8lJUaG37Q2v/wAq6PQ20PHXFvFG/rm0x/4sYIPitYEc/dHkOtZ0dl2TwWxggGY9PTihXdHbtgMrEkHElTEdYn1/j0qNDZpdV22WYkasAeQtYwI6k+VKqGxr4XLW5knO0EySZIjrz86VP78/yRf4NMEhW4+UjzOc/qK4msuARuQwAIHMQVH4GgaPUbrZJy0gefBngnyNdt6cxJW5JGZCbeE/tE/eOeuJpJPZYfVL4+AYI6kHj0+FVvbxliueABHmd9StXqPtdoPMT+Qj5g1B7bvxczEeHnHQ/wA6lWMb7R9ohtOyhbqkssbpAgMxI949CPxqd2dr0t2VBFzG6SJAyzHHi/u9Kou2bBW2JZGlgfA0xg4j+P5VYpbY2iw27QDjd4jAaTHEeE45ra5C0N9m7y295O7JUeEeTSZyPIUexqrZ1qO27Yu2ed3hVAIjMyPoKhdiIzKdmckkliojxGMZmFb+NNtq37U4AYsMQDmc9fLBpZMWif29rLbW7YDGQwmeg221xGDlT1qf+32f2Z0LtIsFVEQN4W2AJ28Ybr05qk7ctOrWw4IM/vSMEe6SM/Sj69LvcsWRgsCCTP7sFhyPeH+lGUgpEv2T1lpUAe4UDXATA4Q7VJnacxuqv0eqQa24++Fi9DczuJA4HUelLsW1cNsbEYjqRtA6YWeT4l486rtNaZ77BAWaMAR1MeInAHFO36CkavVatW3MrC4IUTx/zLjR9GBqt7c7SZrYUqAB1VgT7oXzPl5UtNbdLdyRDblw0EYAPTkR9aidq2LyKTdUAGeYBMRxt+IrPbY9VRS6a4CVmcluIHl8gMVO1mkmAssxwBIP5E1H7FtgzIcjiU+6WIAZvQQaudToNtxCtzvlEzGNvhwSJgZaJ6x8Z0oiwen7Na3auWWkrcCORMw8MjIYBHKo2DERnyg29JsdlhgQZ93gHI55/wBKsmkFQIjEruA/M44ptvs5nYs1xLSxHjI8Rh22rJg4HIOJGOlN2yIy2UWsQA9fpB6iK0/s32gEtFSrGT0EjCsI/EVn+1tIEiJO0kOwIZZ3EArAEDH5cVL7L1DhRtRiPOTB69OMDr5VLtcGiaZqOybW64IE+F/Mc3bHkPSqbX2D/WdkRH/DYk9NpEHkcUztNpS2SD9/EmcxjHJqoEG+sGOI8XXI56YmlB6o0bNJ7cWT3FswcNIkk/cQdan6mzOhiGjuEHvY92x0njHlWX7auA2iQSQCAfHu6jpHpzU1LxNrbuedoMd4IIx08sDHoKeY72WPsRZH7OpIP+9bjb52PM+lV/sfpV7+8pWYC9FP/MSZ3T5VF7B1BS0ALjjxGNrwCcHAnnA+npTOzbxS/dId1wJKkdIjdkeU/SnkK+Cfe7LUdoIdg2kpMosGLQnG3bzHTrQfbHs20vdMqquGBhFXosTtUTzTNTu79Lm9pB5I8UbcQc9BGfwrvadw31Uby0CdpUDPlI8/4VP3EJvkm+1Xs7YFoMlpEIuLlbQQx9riQB/Zx6Dyp/Ztq1bsqIWSVkdT4m2mB881D1fazusO+9RtMBVJJ+AyIJI/8VEOpkAksB8YEYmdoxEemay8nkvgTkujadnWFV32rBYgsVMSd3JJOazvtYq7tzE7doUgZYnaMjkYK/L5VFu9pEp4nI6L4gC0Q2R1+J86prva0OSckloklioK7TjIOPPypKdqhSmqoNYt29o3GSc5uFTByuNvlFcqtdSxJF3kn94dfKKVPfszNMrpbyfE4JIAbOcjgx1qee3kcbNlxZxJfAkqM+LyFR2s29slAFGfdgxE8UPR2bTZVCpHRhHPXB9K1s1o4dEshlbwDByscGczIy351XalVtuCrbllJBJYAjaWIg44/E1c/wBXoTO0fj/OqLU6MDUHbInaAo5JiAABOZoTCi07d1KXkXYwO3MKhXxBEiZ5zIj0+FSRq7TaaAbQcrAGwlvdIwT1zz51WJ2epyZ+ePzGKcNErDliCAc4kZAIxkYORjFVkLEk9iNaRLi3O7wTBdZYgJcj4ZP5UNURdUzN3ZRu9IlQtvAbYF5Gd2B6ChHToDt35P3fDP5V0aFR94iY8snyEjmlmFBPaJULK1vutq7p7sCCd5HiI4x6dasO1BaNlhb7kNGNrAmAyyVAA8j9aqv6sBIO4n18MH18v/FSNT2N4Ui6DgDwkTmXM4GBIB6SKeQqJfs8lruhv7uQxBm5tbD21yIxgTUPsKwP2gl9uVWPGUib1sRIyT/5qMdAON/rEAt8eZ6dajanSkDxPPqwnn/FRmOi81aeMEE7YSVDm5kqvnJ+8fhFL2o1tm4qqkjLz4WSRgryB5VT6Ts4bAczJMgx1MYrun0INyDJEHBYnqKVhRbaBiLZtqhthDKsYLOxMhxGNpG0Z6RxE1Ju9rm8ggklTmRwDtCwTzhfwoPs87MgLwTuJwIAkExA+P40Hse1t7xD9wqvxAEg/HOT1qkYRfyCm4/IU/8Ab/Onp2wbYMKzEyu3bJIKsDGYBzyaIVqp7YcoyAQCxafgFk/r+VM1fA7W9qXCpRklLkgDdJt7vEsyIaNpPzA8qsvZjUW0sOrXQrbjA3qpju2iQeeQKo1tl0TiC0NMnBttEeuD8MUy1YZXIS4yqIxAPQTU3QoLRo+wC7XiS0ACU2qHI3XLXoen5+tVuutT2jbzMnT7iU/eC5KY3fxqv1Vy9aClLzzPRmTHvdD5qDEUyxcvFg5JLY8ZeXG3CwZxEUk6Rrei+9twTaQlgzHA+zKmAqNEk5Ag/o1O1GlVdITNsAIr5tsGBi2T4t/OSJjqcZrM6u9fuABizQMBnkTEefMCpeo1t8hkLNsJI2ysbcAKOsQo9aLHeyf7G6YGwQRbEuVYXLbMY+yPO8Yz0qisasWbtxoVjgLIkSsFiAZ6iJM8nmpGk7R1FsQhKrJMDbE4k+IE/dH0qn1YZnbxCQTIxPhjA8jnoOp9amTIk6SD6jtPPh6gDkqAG5wPhz5AcU/T3GLbicwMCZIIxE5GOsfkJqTqxbnaIbg5EjaTiR8vjApaLWElpYnGYE/nxmsnHWjMtDq5n3QRJ6CJyJIGfl881CvatiYMRkYHPy58+YoFu0Xad4WPOZ6jED+NLU92uJJjkqP19ahRQDhJKwxIEDPnnAUnp545oOsLcnbnr70/OTUbvC0bZxwB5ZPNG0tnfIHJ4JMAQJrVKgIrvngfQUqkm6gwQSRydo5+dKqtio3OsYbDPGPhkjrQtCB4tvkswSf1kmqzUJsXd4zBGNwHMcGD1zxT9LfZwSSw4UyysY3AkztEZ/jVVo2LrcfWqi5di7cbqAIIIkZUTNOSxidxjH30nMdAPx6RVbrSLDtuLMJMHaHzgnJKj6TQlTAt9vgifugf9gFTbuqLzJJhiPuzgtJwOZPFVWoLJbiCspuyikjcSZMk5AgbQQAevnprWm017SNeDHvnS45YHK3A2LRtgwcmM5ODNVWmIzbJ9pM/eH5Cpx1Gxg0kEAx8ZQjdgyMT8hVKNX4zbnx7v+nmRk+Lf5Ue7ddZLEkASQbbYzElQ3rz6mkBbWDuC7vFJWSYz4gM9Dj61N1qrtVgMncOAPdCeXru+vrWaN9tvOIGIMkEziM9RjmpNy9ckAYhVkEXIBIBwCMcifxorTBmjt2h+zsIjwl/dmTLkGfPxAT5CovYenDNcbEqoAld0blukxnE7BVJ3l4KMnxAn3niNxBEDEeE4/0pWbl8E7C0kGQrXFB2hjmAOhYfP1otWmBaa+0qXLirAh3EAQPfbEdB6VB0sbiZExxx1EHn9RVjasBgNz3WfljJJLHJMkdTmqzQalGuXo3bbYEZgkCZ/EfiKgot1UqF2RDBZ6RCKvB+BoaCXYnB8M5GTHIg5Hr8an6ceFf7q/kKi3tOTcJAxAHHkCP41rRhjTtBv2df3s/H+FVvaukLbQoGCTP+B454zAmnXNJmMDmIERiPP50rFkrcn0bofTzNMrkg2UYKo7tl2tzuUyPEJgGfveWOtcKHeflzzwM8ecj5VdXfdPoM+dUw2DUtb3x4QwJAMkAeHEdJPyrOXJS0S9LoVuOqsAQJMbikkYyRnrxQdTpQl0quB4CPFujcisfEfUnmiaq61kB7bqzbgsBATnOJbmQPrVZd7Ud2LMJMKJgAQqhRgdcU0040PsvNVbW06lJkE4Ld4uDiQeDyI4I+FQdS7G4TkCQIAULABBkT1iZ5n8Yp17lpgmREABROD0np1NPvaghnO1jDN9wnAME7wfQ9OlNgmO1u8lQhI5JI2k4yOaz+t1uSMg9Z5kcD9eVXGs1hVSYKkDG4GZMAdBHX4xWd1+GJmSeTJx8utZNbomTARvIzlo6c1bWdP4BPr0HWOCOpx51U8jqQTn5cenHSpI1aiAPCoBxO4znHI86J7WiWSbw2gmAS3ujr6k9Pw6dKqdROSxkn5xT17QbdC8DyPEjzFB1V3pyep5+lKMWmA06mOOfOrDRMVtzgsTP7xjiOKpZqx0TPt4IB4aIkDET15rSS0NodcbJx+vnSoDbiZ/hSpCo9L0fbNogzp7AA2QtwG6STkHKR5YMGZ5qJru0rLzt09pdv3rXeLDNj3YKckGCKlW+w9vF4DjdKud22M+9gY4jrHFVegtlyyggMYhdsBgpYlj9P3vrWz0aY9kvstBdfa3hAzMCcR4RP6+NRe1/ZBVgWrjMJOGEsJHMjDCfQc9atdJoGQqH42GWg+8DJwekv+VH1Gk3RtaOckwCOcROR8uada0TZT6jQ94qkQo7u2IzwVJxJ6TQtLo9gNmNwJ7xmkHbClRKjMcZ4yKk7Ga4UAnZAO3+yOMwYMSDHQ4zVQujNk97+0qWtndsAuhiUM7dygEExzPzpQhldg5pE9ey7XeFgwJk+ZgHAkTHFSJtgEZzgkDOPux1z+VWnaAsDQ96Vt29S2470B+0dWYMrJJ+6D8I6DFP7E7PDafcclgrn94KSGRSeQCBuI6hgDis8Wldl2isthYAAJyIkwJn8ppai5BOF6EnPkKre29XctXto27J3IQQ24QCCwBMKegMSDPlXeyb9q4XF92BJTuwJkliyt7oiAIMGBFP7baDJE1XEEkz8D8+h9Tj0oT30BgtHxJOM1L1GnUuyJcReMFifEUlY28y21cDG70zR68KpLOl1YKsFYCTbCsN0gQwJC+ICDPIrKUZdCb9Fl3/7snEkyYAHMn5ig2Q1pme04JuZeQp9eTMZmgdm6Qi8UW2Ct0LcP2pYWrLghQ7ALmWWM5IAjOJmisd1bBO73XOSCWAY5BBgiQQD1ietaLxTSvobkujRofCD1gflQkvjccieY9OP4VlO0PaDZeAAJ2wCAfe3AGIHPSPWpdzX6ddclm2SttRdBuh4W5c2uS7iBCbjEAjA5yTWzg6shNF7dMtj9Zod1YOcHkjqJ4n8fpU/s7syy2iW+4i+yDeVcwrbjtt7ZiRIBnMn4AUfZVwXBe8K7kuKAw94iLg2seoG0EdcnzqH8dG0fC5QlP1X+km7cCW3bGFPPHzqksWWe/3quveMAuxQR02gCesCfnVxq7+1cgRxwKf7OX30+vVrYkXVZHgeFQF3AqQPCSyCfOli5PRknQDUae9bjvAy+RI8JOeGOD14qK1r1A+AX+BrZf0gaq62khergmTgBFuPOfUD1zXmPZ3bbMwUgGTiY/Os/JHB/geZbagwACAw8UAADkAEwCZ4AzTNX2fba6zlfFJgwMENgg9cAiPWuay8DwOOZ9OcDiiX743mSIlv1zQi+SLruzA64KjnmRk9Tu+VU+v7CuqDH2ijMr/Bea0aXlIxBmR0z6DOa7d2gA54JIiYglYH+WevJo2S4pmMk4jMA9JEL5/Ku3L4gKo9TGeRPXrFX3a+20iP3YAcBoYx7yhk8IMMIzkRigezWkF2dqAklgPDMAKNxjjhqqlVkNUUQuBfd8I+RJPHNAvMSSa02q9kbtsA3iq/dBG0jAJiZGYB+lQNT2U64Ub0UO3A6EgEgHIPh/zUL2gW9lHGat9LbHdqvO90zJxIjZ5Zmc/uj1pdnaM3HyCJIBJXwiT1J461Z6iwwCAmAriCVIWV4BAEyRH1q6fY2R20TAxFzHltiOg5pUzV9rje3AzEbZ4xyMUq0ahZGMvRrNd7Z2tgWyJuGATjZ67evwknnrVN2XdIuKRBPVTnB8JB8/e61rbHsvpkGLSHj3huOOOanLo0EQqyOMCR8PKs67O+X1XxxiqK3RJuy1sDajcZ6iFAgCpFntS7YsKbVrczrwyM7KREHDAA8jM1O3AGJgnp1xyaQvAkrIkdMVp0cHdlBo11LPufckgsSsL4ifdIPBzOJ45qh1OjK3CHBKhiOcTJ2g/GPwrfiqbV25a+Inwhx/h2n8y1aeJ7ZHkinRl9F7L3XuN3wJXa2w7hkmCOvkRPy8qL2b2PdKLEDvCoUSZXYFJZoHH41rdFb321Ijkevu+Eg/Q1KOjUlTwVmInqNp+OPOobUXovbRjD2JtutbutLG0rIVY+HaxWPEOOkRUq77Ln7PuhPW4zEZPSBgdTx5CtFrtCpBeBuCxMZ2gzE+WSaB7Podj7m3N3rzzgiMfxxiGFZ27Koo7vYV21esXVaAtxC/QKqlSWInPEx8KsPaDRJqwptP8AYom1ZUqBycA5iAkD4487nVWQVM9ATyegql7lLdi7cXLKIEGfeCHPnlprSKTjv2S3T0Uem7LazbvOSpZSqJgSNt1PEAhEtIBzPHrQrurdlCncuxNg9RE5EeZP19Ku9TpgrXbQDD7PvpmftJG8kcwSAIHFTtH2UGRW33VJE7Q7KBk/d6Vc/J8MK/Iop3ZiLyRetxMdcmeSDB6Youj9m7lwlkJa4nj2xkrjA9efy61qtV7NFrqOLtzw7ZlpOGmQemGf5n41TX9R3btDOCQAWDbRtUnDeckTE9IzWakktlY2yJpu1tQoCB2OmJXcpCkbxbW4YkbgSRM9al2NSAxMnKiP8RafyWrPSdgTaQo7jg/dGAly2ADHkwzHT1x3sj2buW1hrhWAq+AjIWcncvOaMrTBraKTW3N2QSOev85n9edWnYnbq6e8Lt5mKj90AkEhgIXA/Qq3HYh/6tz/ALP/AI1B7b9nXaywV2dpWA22MMJMgDpNQtFIL297e2tdabTW7TqWgh2KARb+0MqNxyFIgHrVV2Z7JXLNy3c8LMj7hmBs2kbYI5kzPpUTs32Tu29RblhHLFeQDuUgSCD1HzrZ2ez9pBNy40dCwj6ACnKWRKVFY/Zl0sGhI3bo8+IBIHHOBQLvY19ixOwlnZ+Yy2Y44mtJsru2jJ9joyn+zjsoFwAlTuEEQScZkZGPKnansu4tsotssNpUAsDEgieZJEyJ6itTFLbSvY91Rlu1NYRprq3LQQFUAlRDMCiAyCcqsRxx0oXsze2XWPC7CisBESUujeRjiAT/AGRWq1fZ9u9ae26yGGMlYjMgjrgfSqez2aE0ty3bLbtrmZMlivhz0wqiB0+NKSTjj7KnLKNEjtg/ZtIVgq94FJgwpCkiMkQ/I8znisl7KnvdQqkAoWLuG4KWwX2keRYCR1x5UX2X11y07vc3GzaTaEMrPfkJ4Z+Ex6VVDUG12ldVBsm7dtqIMJuYoG2gGQJ3R6VEYYxpMiKpHpZvLeguq7VgJIEKw5ZfLxQsf2D51E7S0du4dKUu23Ziwcizbgi33jm4wMwAVAgnMHNWK3UtlARCoViQSAAQM45xyfWq7Uezti0NSQB4gkQzCbYuK8LnHTjpPmaqLGzO9rey+m75+51a27c4Q524G4SWyN0x6edcpr+zmmYkhHyejGPxmlW1CNvFKaU0qzGNKA5gfSktgTMCfOM07dXZpCORQjpxJMZIicTHlPlRqQFAwdmwqCFAUeSgAfQUWKWaRoEDvWAwKsJBwQcgjyIrqWgMdKF+1rMExnE8H4Gii6ImRHnOKWSAdAphsKRBAjyimjWqZ8QxXRqARMiPiKSnF8MBfs6zMCeN0CY8p5rotCuC+vMj6019Wg5YfWhziuWIJtFQrvY2nIUGA4LbZaWPi7zG6cA/nFA1/b62mCkST7sZmg6f2sthyIPiHigbuBC4XJ/hxHWpXkjJ4oaey00ujS2IRYnJ8yfMnk/Ojg1AsdtWnJAbIjBwc+U/nUu3dDcGqU4t1YBN1Mv+6f1xkU4mg6hSykAgSI4nn0qhkZzD2z5yPoZH51ZA1WnStsCyJB96D+A6GPWpluYE5MCT5+tJIA0Vym7qU0wH1yRUPVdqJbMMYxNVXtFqNu1lbkE8kAjoeeRNZzmoqxNlvqdabZBCKwJ2+IwJOIJmRWd7R1Jsbgs+Ljmdk4z5xg0XsC2SpfcQBwBtmeTO7jy4zFN1XaKi6xeXAInJkPjEnygDHl9c38o29C/kpuyrr3rgUCQTnpIAOfkPlMVP7U0iWe07F0SDclmA8RLk934fiWBM+RPpR9B2jbtm4UBjwxMTk7dqgAAD4fjRg1m5dt3WI38ISZg5ERMDIOY5I6mq8ajHhgqNZqLYKhxmcHHBzzVL29cAtj+8D9M1FAa7dVjdQ20Y7UWVbevh8ecwdxGB86sdTaZlgMBMcjcMekitlSKKzQoGtqZ5ngepFKpw0twe73IGYHdt/BwPwpVWbCizahmlSqEB2lNKlTAHbbn4n8zRBXaVRDgQND4z8F/NqNXaVOPAGQ9prphsnDrGeM9KrNbfaR4j7ydT1ImlSry5/q/syZK1zHaT1kZ+Z/kKdqlhzGPs0OMZhhP4UqVYw/5sgP2cZVpzzz8qIrHYvw/hSpVzfuGZ65cJvrJJ8Lcn0NB0d9gykMZMyZOczmu0q9z6fg1gS+y8rdJ5FgsD1Dbx4h5Nk5rWa/w3boXwgAQBgCQZgDiu0qy+p0kE+RmlvNAyfcHU+Qqx0ZkGc/8Alq7So+nfyCIYiuVylXcWIUqVKmgM17a/7tPiaD2woGjtQOqf+mPyAHyFKlWEuWQ+yu0KjxY+4p+feKJ+MUT2jaHkYP2ORj7lKlWSAfpXPdAyZhz8w7AH4gAZ9KtfakRa3DBO2T1PhPJpUq0X6Rmc9nXIdzJkWxB6j4GtvoXJtkkknc+T6ExSpVfj4EuSRSpUq0LP/9k="/>
          <p:cNvSpPr>
            <a:spLocks noChangeAspect="1" noChangeArrowheads="1"/>
          </p:cNvSpPr>
          <p:nvPr/>
        </p:nvSpPr>
        <p:spPr bwMode="auto">
          <a:xfrm>
            <a:off x="215900" y="-74136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AutoShape 10" descr="data:image/jpeg;base64,/9j/4AAQSkZJRgABAQAAAQABAAD/2wCEAAkGBhQSERUUExQWFRUWGBUYFxUXGBcWFhYXFRcVFBUUFBcYHCYfGRokGxUWHy8gIycpLCwtFyAxNTAqNSYrLCkBCQoKDgwOGg8PGiwkHCQsKSwsLCwsLCwsLCwsLCwsLCwsLCwsLCwsLCwsKSwsKSwsLCwpLCwsLCwsLCwsLCwsLP/AABEIAMIBAwMBIgACEQEDEQH/xAAcAAABBQEBAQAAAAAAAAAAAAADAAIEBQYBBwj/xABFEAACAQMDAQUFBQQHBwQDAAABAhEAAyEEEjFBBRMiUWEGMnGBkSNCobHwFFLB0QcVYnKCkuEWMzRDU6LxssLS01Rkc//EABkBAAMBAQEAAAAAAAAAAAAAAAABAgMEBf/EACcRAAICAgICAQMFAQAAAAAAAAABAhESITFBA1EiBBNhMkJxgaEz/9oADAMBAAIRAxEAPwD0IU9WoddmtzMLNdBoQNd3UAFFFSo4aio1AEpWom+oyvRN1S0UOuGhbaITTSKYCCUO4lFAod2gAVcZBXDSJxTEMNcNdAp22kIrO1NaEAEgE5zMc8Y64p5hlDDg1Q+02kTvWIYqx2loYg+FGAB29D4eatey7Cra8BkF3bmYljj6AVjGTc2iuh7UM0ZloZrcRyjW7hoIotsUAcc0OiXFoJNADwacDQg1OBoEGDUW01RgaLbNICZvrhehg1xjQA/dXd1B3U4NTAMDXa4FrtIBMtNFWN/QkCoDJFFgcrk10CkBTAU04PTSK5QAZXoqXKjCiKaQEndTlNBVqeDQFhN1NbNMLU3dQFnSKYRSNymG7QB01H1WsVBnnoByaBqNfF22n7y3WPoE7sfP36q7l9jcOM/Ec8xwcAYrDyeXHS5KS7ZV6/Rs7s254YkgSRtkmDI8uAOIFWfYRKKVdt0tI9AQMekma6WcxIBmPLrJxj0oF7VkKSV48oJ4rBSadod2XD0FqA2rC2g5mIHxExz9aKzV1wmpq0S1RyaLaagTTg1WIkk1GuCni5S3CgANOBrjtTQ9ABQaMpqMGoqvQBIDUt1B3V2gAk09aYlFAoAMpxXaYAaVMDXMgNVmr7O6irWlWKdF0Zt9MR0pht1o7lsNg/Gotzs4dKpTFiUxtU02qsn09NfT4qrQqKsiuipF2zQxbpiOA0UNTSlcigB5NMY04LSK0AAdqCzVJe3QGSgDGe1HtSNNq0VkYju5lSud+8AAN6rEyP5iX2vTLAXSJP3AcSf9B8/Ss57UdgXH1N5t7XPtCAW95RuICAN0WYBmIAOOKp7vYjhWMkbeYgwMkgwxI4/GuaUIuVlbo2lv+kGyY98fFbfr/aqR/tdZcFSWHEzbJ6E5KyBxHPMV5x/VZO0w4De6duPkF9J4FEt6G4xO0tj3htYGTPMfA0Yr2FG/7R9rdP3BUvJJHhCPwDPpxE81plcMoYcEAj4ESPzrxx+yrxxDHBgQ2MgEwRnnpXrHs8braW014qXK528QCQs/2oAn1kdKvxQUboJPRJpTRClDYVsSLdS30w00mgB7GmTXJrk0AFU08NQQ1ODUASUNEBqKGoivQAffXe9oG+kXoAld9XKjb65TA9DpUPUX1RSzGFUEknoBXn/tX/SE6eCyNpYTJ94KeCfInyrnvo0NxZZDfcggsFVTz0LHzjqP1xMrx32f7fdVe7ALWdjDAEqSVdTEdK9U7H7XTUW1dDyASOomhPoCWbQrhsCnzXZpgRrmiBqJd0easyaC4p2wK5tPQjbqddWolyrTJaAtTZpMaaDVEnTVZ/XdrvGtMYuh9gt4LvIVlZBOVKuDOIhpjaatNoAk8dT6V5hf9rrR11rVhD4bd1CAIm4veKhPPhi4gJyfexgUm6GlZP8Aa2wVu3Spyc54BIUzjPU1k7enuBrh2IirvAjBYDd4iRk8Hn8atvabtjUPqbzGxFvvCoUiH2qdgnODicj5VXavtEsjKundbjCBO2DuMdACD4mPyrBdlvobo+ziyIWRGO1ACSZAhIjBg9cdSa5Yss5uBgPfG6GI4RABxkeKadp9a6oN+muSoAJG2MAAYOeQKjaHtUI9zvrd0bjvXYsn7qwZIgeHn8KdcBZd9macjwgQAJHink5UeQ4+tbKwVt2wCQAigsZACiJJPkME157a9pxbY7LVx8ZkEEeWAG8qs/aTtC3eOmC3Apc21uKWj7K6ATvPMe8JPEnicuCpsHtGxDggEcEAj4HIrhoen1K3EDplWyp8xJEj0xTjWxmMimmnU00ANNcBrtcNACmug00CuxQA/dTg9CpTQAUvXDcptxCACZyJzOMxAnjgHHnQ5pRdoHoLvpUOaVUBce3HaN/uLKwg7xZuAMTkbDCyJKyY+def6vQtcYuXUk5OTjEcRjirDtb2sN+3bVtTa+zwCLZ3cBSWljJx5Dk1VL2gSP8AirXzQfKfHXJLm0aoJY09y0rhSjd4NrZJx0+7irb2R9qDptTatXAUXxKzEjYVuFmWSDghhiRxNU37ZuwdRYjMykT0/wCpnmo9hEW+rM9u8h294ghQi22BBy8H3m5Zfj5EVvYaPoINXYrCp/SnptrkW7gFuZG7TiQv7n23jEDG2ZqXp/6SNOyhgrwwBHj005EiQb8j4GtaZNo2FDuVk7H9JencsAtyVJU/7rkeX2ufiJFcf+kPT71SLoZgSBsB4meGPlRQWjR32qBdaqfWe3WmRSzm4FESe6eBJgcDzpp9qbJ/62f/ANfUf/XVITZY3Gpi3KqrXtVp7i7ldyDMEWb5BjByLcUL/afTbiouHcBJXu7wIB4JBTirJHe1/bgsaW4d4R2VltyJliOAIgmCea8W7jrvUHIjPwG2Rzg5PM/GvRPb7tWzd0u1bgLh1KiGUyAyt7wA91jXmoZxMEkZnII9KzkUmbHQ9roUBZhgAsS0wcAhiZMz5+VLU9r2y9shlIVjMMD92AxjpJj51WWe0bC20m3L7V3TgTiT1JyfKo1rXi7cCi2g3SIgEmQcefSsErfBcnovL83Ltq4t0KswBBk7GIYQOASYzzipFzVoGyRIHEgnBMjnmsreW6sWgwBeIAiAQDsTPIGR6xmu3H2kG6iMxALHBk9CCPTM554q3FLgyhJ3s1h1aAzPPlnzPSsp20zXrjXEBaQqxtwwRVSRjk7Zx5+mZ9m3pXUEqEn8DA5I90wesVQ6iA5gKYkhhJ3dR1jNTB2as9J9g7hbSQwI23HXOOiEQAMe99ZPWtARWO/o30xK3bueQkSSs+8xjzPhHyrZsK6Y8Gb5AtTDT2phFMQ00wiihK73VAARTxRRarvd0ACIqPrr4QIMF7ji2o8iYlm9AGGPUUXXapbKG4/urz1noAB5k4rGprL98jdsQ23aBMsWfbcJI8/EODisfLJpaLjGy27R7Ya3fYKAURtoUgcKIOeQZBq6s3FdVdOGEweRBgj5HHzHnWYu6C4ST3ikkyfCRBOTOTRdPqb9kDb3dwAsSJj3l2sJIA6Ax6Vip41RbgaXbSqJqtZdVyF05cCPELltZkAnDGcHHypV3YtmJhLnYs4kkiIICiOnAWSeOtcPsuTwzf5Tg/Cry/oFuA7uh3D8gPgRiPSpNns+1AOy355tic94cn6fhXItmxll9lz+8fmv86r+1ey3tsoVpkSYx14rYW9CtsmC2WBPBgeQ9MjHxzWe9pexyrbkcxzDZ2yTxPp+VJS2DRB0/ZlxsZ+E/Dp9aP8A1NcC9f8AP9MRxRtT7P3bNo3TdJKx4O7SMtA8QbmM8fzo3ZnYV+8gc3gu4nHcq3DKsyCPM/T1rRqXsWiCvY17MTn155/0/GunsfUCDtb6mcz6/qT8y9laS9fchbioFA/5e+SWRen978Kfe0+oW8lkXFJY2xv7tgBvCkeGZ+905il8haIjdl3iMqx/UUv2C+Put+oz+f6NTe0dLqLChjcRt2AAtxIO1WmWifeiBTzodV3QuG5ajYHIi8GggNE8TmOYo+QaKxNJdUAAOPSPOOPx+nwpoN5ST9oDHMTxGPTNWGjTVXgxRrahWgbmug4BYxEjNA3ahrvcym4d4SS7hPs5naecx1o+QaI2jt3bxcOxAEEbyYzPAOJoz6FlZftV27hMGTBI3Yz+hVlpOybwL966yu0jYxcGWdDuOP3D8jXe1+wHS3ubbDEe7unIDYwPOOuandlcIC/ZdrpffEf8s9OM9cCKGezVtAutwkqrH3SI8J8U/wAuSapbehDSCTBaTmPzqU2gFsEKWG7mYMgEMADyMwcUXTJe0LX6rur1triw6pbKR1UAFWkGD5fo0TSRenxKkvc5yAQQ2zzHvc+lR9Vobl1kuNJS1bRSYgAqpbaDEckULs/Rsye+6yAzBTAJ5JbI9Kt8GcUXFvsU4Iv2vIGY8sfhx/pEC9p7wuFQAwUkbl+8YBJn41HvW7ijb3rmCIkkwBmOeKuOzNFdI3KjNnnHq3B6wD9KjZqQTrrmmyRG48EtwOY2keYqR/tU5IILKByO8vZx575EbScEfOu9oWrgKnuTdBLQqqWYRtBJCf3lE+tBTXW52tpyreHwFXDHdxAiTP8AGqUnQsUS7ntVdIhWuqfPvbxjknDXCOAenSjJ7YOPvXQf/wCj4/zMahnXWRG6yyzgbg6g4mMp5H8aY3aem/cI/wA0f+j1/H1p5S9BiidpfbW6FAa7dLdTuT/3IaPZ9uroJm48dMWpj1m0R9APnVRd7Q0vBEf4vOfT1P1PnXf2vSRJkAz1XPM9fU/Wlm/QsUXP+3t3cPtW2xkFLUz0yLYx8qJc9vrn3XBzmbY468R+VUa3NIZIJ9TK45yYb1NNKaVjAck/4fXyb1/UU836DE0Nz26ZwULoqkAb+7YFZOSftemD164oei7V0yA/b3lYklmVRtZj95QQ0CAB9Oeazup0dggw+c/X5VM7P7KtPbWNzNHig5GSMgcc/jUSd8lJUaG37Q2v/wAq6PQ20PHXFvFG/rm0x/4sYIPitYEc/dHkOtZ0dl2TwWxggGY9PTihXdHbtgMrEkHElTEdYn1/j0qNDZpdV22WYkasAeQtYwI6k+VKqGxr4XLW5knO0EySZIjrz86VP78/yRf4NMEhW4+UjzOc/qK4msuARuQwAIHMQVH4GgaPUbrZJy0gefBngnyNdt6cxJW5JGZCbeE/tE/eOeuJpJPZYfVL4+AYI6kHj0+FVvbxliueABHmd9StXqPtdoPMT+Qj5g1B7bvxczEeHnHQ/wA6lWMb7R9ohtOyhbqkssbpAgMxI949CPxqd2dr0t2VBFzG6SJAyzHHi/u9Kou2bBW2JZGlgfA0xg4j+P5VYpbY2iw27QDjd4jAaTHEeE45ra5C0N9m7y295O7JUeEeTSZyPIUexqrZ1qO27Yu2ed3hVAIjMyPoKhdiIzKdmckkliojxGMZmFb+NNtq37U4AYsMQDmc9fLBpZMWif29rLbW7YDGQwmeg221xGDlT1qf+32f2Z0LtIsFVEQN4W2AJ28Ybr05qk7ctOrWw4IM/vSMEe6SM/Sj69LvcsWRgsCCTP7sFhyPeH+lGUgpEv2T1lpUAe4UDXATA4Q7VJnacxuqv0eqQa24++Fi9DczuJA4HUelLsW1cNsbEYjqRtA6YWeT4l486rtNaZ77BAWaMAR1MeInAHFO36CkavVatW3MrC4IUTx/zLjR9GBqt7c7SZrYUqAB1VgT7oXzPl5UtNbdLdyRDblw0EYAPTkR9aidq2LyKTdUAGeYBMRxt+IrPbY9VRS6a4CVmcluIHl8gMVO1mkmAssxwBIP5E1H7FtgzIcjiU+6WIAZvQQaudToNtxCtzvlEzGNvhwSJgZaJ6x8Z0oiwen7Na3auWWkrcCORMw8MjIYBHKo2DERnyg29JsdlhgQZ93gHI55/wBKsmkFQIjEruA/M44ptvs5nYs1xLSxHjI8Rh22rJg4HIOJGOlN2yIy2UWsQA9fpB6iK0/s32gEtFSrGT0EjCsI/EVn+1tIEiJO0kOwIZZ3EArAEDH5cVL7L1DhRtRiPOTB69OMDr5VLtcGiaZqOybW64IE+F/Mc3bHkPSqbX2D/WdkRH/DYk9NpEHkcUztNpS2SD9/EmcxjHJqoEG+sGOI8XXI56YmlB6o0bNJ7cWT3FswcNIkk/cQdan6mzOhiGjuEHvY92x0njHlWX7auA2iQSQCAfHu6jpHpzU1LxNrbuedoMd4IIx08sDHoKeY72WPsRZH7OpIP+9bjb52PM+lV/sfpV7+8pWYC9FP/MSZ3T5VF7B1BS0ALjjxGNrwCcHAnnA+npTOzbxS/dId1wJKkdIjdkeU/SnkK+Cfe7LUdoIdg2kpMosGLQnG3bzHTrQfbHs20vdMqquGBhFXosTtUTzTNTu79Lm9pB5I8UbcQc9BGfwrvadw31Uby0CdpUDPlI8/4VP3EJvkm+1Xs7YFoMlpEIuLlbQQx9riQB/Zx6Dyp/Ztq1bsqIWSVkdT4m2mB881D1fazusO+9RtMBVJJ+AyIJI/8VEOpkAksB8YEYmdoxEemay8nkvgTkujadnWFV32rBYgsVMSd3JJOazvtYq7tzE7doUgZYnaMjkYK/L5VFu9pEp4nI6L4gC0Q2R1+J86prva0OSckloklioK7TjIOPPypKdqhSmqoNYt29o3GSc5uFTByuNvlFcqtdSxJF3kn94dfKKVPfszNMrpbyfE4JIAbOcjgx1qee3kcbNlxZxJfAkqM+LyFR2s29slAFGfdgxE8UPR2bTZVCpHRhHPXB9K1s1o4dEshlbwDByscGczIy351XalVtuCrbllJBJYAjaWIg44/E1c/wBXoTO0fj/OqLU6MDUHbInaAo5JiAABOZoTCi07d1KXkXYwO3MKhXxBEiZ5zIj0+FSRq7TaaAbQcrAGwlvdIwT1zz51WJ2epyZ+ePzGKcNErDliCAc4kZAIxkYORjFVkLEk9iNaRLi3O7wTBdZYgJcj4ZP5UNURdUzN3ZRu9IlQtvAbYF5Gd2B6ChHToDt35P3fDP5V0aFR94iY8snyEjmlmFBPaJULK1vutq7p7sCCd5HiI4x6dasO1BaNlhb7kNGNrAmAyyVAA8j9aqv6sBIO4n18MH18v/FSNT2N4Ui6DgDwkTmXM4GBIB6SKeQqJfs8lruhv7uQxBm5tbD21yIxgTUPsKwP2gl9uVWPGUib1sRIyT/5qMdAON/rEAt8eZ6dajanSkDxPPqwnn/FRmOi81aeMEE7YSVDm5kqvnJ+8fhFL2o1tm4qqkjLz4WSRgryB5VT6Ts4bAczJMgx1MYrun0INyDJEHBYnqKVhRbaBiLZtqhthDKsYLOxMhxGNpG0Z6RxE1Ju9rm8ggklTmRwDtCwTzhfwoPs87MgLwTuJwIAkExA+P40Hse1t7xD9wqvxAEg/HOT1qkYRfyCm4/IU/8Ab/Onp2wbYMKzEyu3bJIKsDGYBzyaIVqp7YcoyAQCxafgFk/r+VM1fA7W9qXCpRklLkgDdJt7vEsyIaNpPzA8qsvZjUW0sOrXQrbjA3qpju2iQeeQKo1tl0TiC0NMnBttEeuD8MUy1YZXIS4yqIxAPQTU3QoLRo+wC7XiS0ACU2qHI3XLXoen5+tVuutT2jbzMnT7iU/eC5KY3fxqv1Vy9aClLzzPRmTHvdD5qDEUyxcvFg5JLY8ZeXG3CwZxEUk6Rrei+9twTaQlgzHA+zKmAqNEk5Ag/o1O1GlVdITNsAIr5tsGBi2T4t/OSJjqcZrM6u9fuABizQMBnkTEefMCpeo1t8hkLNsJI2ysbcAKOsQo9aLHeyf7G6YGwQRbEuVYXLbMY+yPO8Yz0qisasWbtxoVjgLIkSsFiAZ6iJM8nmpGk7R1FsQhKrJMDbE4k+IE/dH0qn1YZnbxCQTIxPhjA8jnoOp9amTIk6SD6jtPPh6gDkqAG5wPhz5AcU/T3GLbicwMCZIIxE5GOsfkJqTqxbnaIbg5EjaTiR8vjApaLWElpYnGYE/nxmsnHWjMtDq5n3QRJ6CJyJIGfl881CvatiYMRkYHPy58+YoFu0Xad4WPOZ6jED+NLU92uJJjkqP19ahRQDhJKwxIEDPnnAUnp545oOsLcnbnr70/OTUbvC0bZxwB5ZPNG0tnfIHJ4JMAQJrVKgIrvngfQUqkm6gwQSRydo5+dKqtio3OsYbDPGPhkjrQtCB4tvkswSf1kmqzUJsXd4zBGNwHMcGD1zxT9LfZwSSw4UyysY3AkztEZ/jVVo2LrcfWqi5di7cbqAIIIkZUTNOSxidxjH30nMdAPx6RVbrSLDtuLMJMHaHzgnJKj6TQlTAt9vgifugf9gFTbuqLzJJhiPuzgtJwOZPFVWoLJbiCspuyikjcSZMk5AgbQQAevnprWm017SNeDHvnS45YHK3A2LRtgwcmM5ODNVWmIzbJ9pM/eH5Cpx1Gxg0kEAx8ZQjdgyMT8hVKNX4zbnx7v+nmRk+Lf5Ue7ddZLEkASQbbYzElQ3rz6mkBbWDuC7vFJWSYz4gM9Dj61N1qrtVgMncOAPdCeXru+vrWaN9tvOIGIMkEziM9RjmpNy9ckAYhVkEXIBIBwCMcifxorTBmjt2h+zsIjwl/dmTLkGfPxAT5CovYenDNcbEqoAld0blukxnE7BVJ3l4KMnxAn3niNxBEDEeE4/0pWbl8E7C0kGQrXFB2hjmAOhYfP1otWmBaa+0qXLirAh3EAQPfbEdB6VB0sbiZExxx1EHn9RVjasBgNz3WfljJJLHJMkdTmqzQalGuXo3bbYEZgkCZ/EfiKgot1UqF2RDBZ6RCKvB+BoaCXYnB8M5GTHIg5Hr8an6ceFf7q/kKi3tOTcJAxAHHkCP41rRhjTtBv2df3s/H+FVvaukLbQoGCTP+B454zAmnXNJmMDmIERiPP50rFkrcn0bofTzNMrkg2UYKo7tl2tzuUyPEJgGfveWOtcKHeflzzwM8ecj5VdXfdPoM+dUw2DUtb3x4QwJAMkAeHEdJPyrOXJS0S9LoVuOqsAQJMbikkYyRnrxQdTpQl0quB4CPFujcisfEfUnmiaq61kB7bqzbgsBATnOJbmQPrVZd7Ud2LMJMKJgAQqhRgdcU0040PsvNVbW06lJkE4Ld4uDiQeDyI4I+FQdS7G4TkCQIAULABBkT1iZ5n8Yp17lpgmREABROD0np1NPvaghnO1jDN9wnAME7wfQ9OlNgmO1u8lQhI5JI2k4yOaz+t1uSMg9Z5kcD9eVXGs1hVSYKkDG4GZMAdBHX4xWd1+GJmSeTJx8utZNbomTARvIzlo6c1bWdP4BPr0HWOCOpx51U8jqQTn5cenHSpI1aiAPCoBxO4znHI86J7WiWSbw2gmAS3ujr6k9Pw6dKqdROSxkn5xT17QbdC8DyPEjzFB1V3pyep5+lKMWmA06mOOfOrDRMVtzgsTP7xjiOKpZqx0TPt4IB4aIkDET15rSS0NodcbJx+vnSoDbiZ/hSpCo9L0fbNogzp7AA2QtwG6STkHKR5YMGZ5qJru0rLzt09pdv3rXeLDNj3YKckGCKlW+w9vF4DjdKud22M+9gY4jrHFVegtlyyggMYhdsBgpYlj9P3vrWz0aY9kvstBdfa3hAzMCcR4RP6+NRe1/ZBVgWrjMJOGEsJHMjDCfQc9atdJoGQqH42GWg+8DJwekv+VH1Gk3RtaOckwCOcROR8uada0TZT6jQ94qkQo7u2IzwVJxJ6TQtLo9gNmNwJ7xmkHbClRKjMcZ4yKk7Ga4UAnZAO3+yOMwYMSDHQ4zVQujNk97+0qWtndsAuhiUM7dygEExzPzpQhldg5pE9ey7XeFgwJk+ZgHAkTHFSJtgEZzgkDOPux1z+VWnaAsDQ96Vt29S2470B+0dWYMrJJ+6D8I6DFP7E7PDafcclgrn94KSGRSeQCBuI6hgDis8Wldl2isthYAAJyIkwJn8ppai5BOF6EnPkKre29XctXto27J3IQQ24QCCwBMKegMSDPlXeyb9q4XF92BJTuwJkliyt7oiAIMGBFP7baDJE1XEEkz8D8+h9Tj0oT30BgtHxJOM1L1GnUuyJcReMFifEUlY28y21cDG70zR68KpLOl1YKsFYCTbCsN0gQwJC+ICDPIrKUZdCb9Fl3/7snEkyYAHMn5ig2Q1pme04JuZeQp9eTMZmgdm6Qi8UW2Ct0LcP2pYWrLghQ7ALmWWM5IAjOJmisd1bBO73XOSCWAY5BBgiQQD1ietaLxTSvobkujRofCD1gflQkvjccieY9OP4VlO0PaDZeAAJ2wCAfe3AGIHPSPWpdzX6ddclm2SttRdBuh4W5c2uS7iBCbjEAjA5yTWzg6shNF7dMtj9Zod1YOcHkjqJ4n8fpU/s7syy2iW+4i+yDeVcwrbjtt7ZiRIBnMn4AUfZVwXBe8K7kuKAw94iLg2seoG0EdcnzqH8dG0fC5QlP1X+km7cCW3bGFPPHzqksWWe/3quveMAuxQR02gCesCfnVxq7+1cgRxwKf7OX30+vVrYkXVZHgeFQF3AqQPCSyCfOli5PRknQDUae9bjvAy+RI8JOeGOD14qK1r1A+AX+BrZf0gaq62khergmTgBFuPOfUD1zXmPZ3bbMwUgGTiY/Os/JHB/geZbagwACAw8UAADkAEwCZ4AzTNX2fba6zlfFJgwMENgg9cAiPWuay8DwOOZ9OcDiiX743mSIlv1zQi+SLruzA64KjnmRk9Tu+VU+v7CuqDH2ijMr/Bea0aXlIxBmR0z6DOa7d2gA54JIiYglYH+WevJo2S4pmMk4jMA9JEL5/Ku3L4gKo9TGeRPXrFX3a+20iP3YAcBoYx7yhk8IMMIzkRigezWkF2dqAklgPDMAKNxjjhqqlVkNUUQuBfd8I+RJPHNAvMSSa02q9kbtsA3iq/dBG0jAJiZGYB+lQNT2U64Ub0UO3A6EgEgHIPh/zUL2gW9lHGat9LbHdqvO90zJxIjZ5Zmc/uj1pdnaM3HyCJIBJXwiT1J461Z6iwwCAmAriCVIWV4BAEyRH1q6fY2R20TAxFzHltiOg5pUzV9rje3AzEbZ4xyMUq0ahZGMvRrNd7Z2tgWyJuGATjZ67evwknnrVN2XdIuKRBPVTnB8JB8/e61rbHsvpkGLSHj3huOOOanLo0EQqyOMCR8PKs67O+X1XxxiqK3RJuy1sDajcZ6iFAgCpFntS7YsKbVrczrwyM7KREHDAA8jM1O3AGJgnp1xyaQvAkrIkdMVp0cHdlBo11LPufckgsSsL4ifdIPBzOJ45qh1OjK3CHBKhiOcTJ2g/GPwrfiqbV25a+Inwhx/h2n8y1aeJ7ZHkinRl9F7L3XuN3wJXa2w7hkmCOvkRPy8qL2b2PdKLEDvCoUSZXYFJZoHH41rdFb321Ijkevu+Eg/Q1KOjUlTwVmInqNp+OPOobUXovbRjD2JtutbutLG0rIVY+HaxWPEOOkRUq77Ln7PuhPW4zEZPSBgdTx5CtFrtCpBeBuCxMZ2gzE+WSaB7Podj7m3N3rzzgiMfxxiGFZ27Koo7vYV21esXVaAtxC/QKqlSWInPEx8KsPaDRJqwptP8AYom1ZUqBycA5iAkD4487nVWQVM9ATyegql7lLdi7cXLKIEGfeCHPnlprSKTjv2S3T0Uem7LazbvOSpZSqJgSNt1PEAhEtIBzPHrQrurdlCncuxNg9RE5EeZP19Ku9TpgrXbQDD7PvpmftJG8kcwSAIHFTtH2UGRW33VJE7Q7KBk/d6Vc/J8MK/Iop3ZiLyRetxMdcmeSDB6Youj9m7lwlkJa4nj2xkrjA9efy61qtV7NFrqOLtzw7ZlpOGmQemGf5n41TX9R3btDOCQAWDbRtUnDeckTE9IzWakktlY2yJpu1tQoCB2OmJXcpCkbxbW4YkbgSRM9al2NSAxMnKiP8RafyWrPSdgTaQo7jg/dGAly2ADHkwzHT1x3sj2buW1hrhWAq+AjIWcncvOaMrTBraKTW3N2QSOev85n9edWnYnbq6e8Lt5mKj90AkEhgIXA/Qq3HYh/6tz/ALP/AI1B7b9nXaywV2dpWA22MMJMgDpNQtFIL297e2tdabTW7TqWgh2KARb+0MqNxyFIgHrVV2Z7JXLNy3c8LMj7hmBs2kbYI5kzPpUTs32Tu29RblhHLFeQDuUgSCD1HzrZ2ez9pBNy40dCwj6ACnKWRKVFY/Zl0sGhI3bo8+IBIHHOBQLvY19ixOwlnZ+Yy2Y44mtJsru2jJ9joyn+zjsoFwAlTuEEQScZkZGPKnansu4tsotssNpUAsDEgieZJEyJ6itTFLbSvY91Rlu1NYRprq3LQQFUAlRDMCiAyCcqsRxx0oXsze2XWPC7CisBESUujeRjiAT/AGRWq1fZ9u9ae26yGGMlYjMgjrgfSqez2aE0ty3bLbtrmZMlivhz0wqiB0+NKSTjj7KnLKNEjtg/ZtIVgq94FJgwpCkiMkQ/I8znisl7KnvdQqkAoWLuG4KWwX2keRYCR1x5UX2X11y07vc3GzaTaEMrPfkJ4Z+Ex6VVDUG12ldVBsm7dtqIMJuYoG2gGQJ3R6VEYYxpMiKpHpZvLeguq7VgJIEKw5ZfLxQsf2D51E7S0du4dKUu23Ziwcizbgi33jm4wMwAVAgnMHNWK3UtlARCoViQSAAQM45xyfWq7Uezti0NSQB4gkQzCbYuK8LnHTjpPmaqLGzO9rey+m75+51a27c4Q524G4SWyN0x6edcpr+zmmYkhHyejGPxmlW1CNvFKaU0qzGNKA5gfSktgTMCfOM07dXZpCORQjpxJMZIicTHlPlRqQFAwdmwqCFAUeSgAfQUWKWaRoEDvWAwKsJBwQcgjyIrqWgMdKF+1rMExnE8H4Gii6ImRHnOKWSAdAphsKRBAjyimjWqZ8QxXRqARMiPiKSnF8MBfs6zMCeN0CY8p5rotCuC+vMj6019Wg5YfWhziuWIJtFQrvY2nIUGA4LbZaWPi7zG6cA/nFA1/b62mCkST7sZmg6f2sthyIPiHigbuBC4XJ/hxHWpXkjJ4oaey00ujS2IRYnJ8yfMnk/Ojg1AsdtWnJAbIjBwc+U/nUu3dDcGqU4t1YBN1Mv+6f1xkU4mg6hSykAgSI4nn0qhkZzD2z5yPoZH51ZA1WnStsCyJB96D+A6GPWpluYE5MCT5+tJIA0Vym7qU0wH1yRUPVdqJbMMYxNVXtFqNu1lbkE8kAjoeeRNZzmoqxNlvqdabZBCKwJ2+IwJOIJmRWd7R1Jsbgs+Ljmdk4z5xg0XsC2SpfcQBwBtmeTO7jy4zFN1XaKi6xeXAInJkPjEnygDHl9c38o29C/kpuyrr3rgUCQTnpIAOfkPlMVP7U0iWe07F0SDclmA8RLk934fiWBM+RPpR9B2jbtm4UBjwxMTk7dqgAAD4fjRg1m5dt3WI38ISZg5ERMDIOY5I6mq8ajHhgqNZqLYKhxmcHHBzzVL29cAtj+8D9M1FAa7dVjdQ20Y7UWVbevh8ecwdxGB86sdTaZlgMBMcjcMekitlSKKzQoGtqZ5ngepFKpw0twe73IGYHdt/BwPwpVWbCizahmlSqEB2lNKlTAHbbn4n8zRBXaVRDgQND4z8F/NqNXaVOPAGQ9prphsnDrGeM9KrNbfaR4j7ydT1ImlSry5/q/syZK1zHaT1kZ+Z/kKdqlhzGPs0OMZhhP4UqVYw/5sgP2cZVpzzz8qIrHYvw/hSpVzfuGZ65cJvrJJ8Lcn0NB0d9gykMZMyZOczmu0q9z6fg1gS+y8rdJ5FgsD1Dbx4h5Nk5rWa/w3boXwgAQBgCQZgDiu0qy+p0kE+RmlvNAyfcHU+Qqx0ZkGc/8Alq7So+nfyCIYiuVylXcWIUqVKmgM17a/7tPiaD2woGjtQOqf+mPyAHyFKlWEuWQ+yu0KjxY+4p+feKJ+MUT2jaHkYP2ORj7lKlWSAfpXPdAyZhz8w7AH4gAZ9KtfakRa3DBO2T1PhPJpUq0X6Rmc9nXIdzJkWxB6j4GtvoXJtkkknc+T6ExSpVfj4EuSRSpUq0LP/9k="/>
          <p:cNvSpPr>
            <a:spLocks noChangeAspect="1" noChangeArrowheads="1"/>
          </p:cNvSpPr>
          <p:nvPr/>
        </p:nvSpPr>
        <p:spPr bwMode="auto">
          <a:xfrm>
            <a:off x="368300" y="-588963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62" name="Picture 18" descr="http://www.realit.cz/files/imagecache/dust_filerenderer_big/files/upload/story_online/n_rodn__muzeum_praha_4c21de04c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634" y="3172067"/>
            <a:ext cx="2499792" cy="1667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00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281352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Národní muzeum a Václavské náměstí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7550" y="1779662"/>
            <a:ext cx="4536504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itchFamily="2" charset="2"/>
              <a:buChar char="§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Národní muzeum 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Hlavní budova – dominanta Václavského náměstí, uzavřena kvůli rekonstrukci do roku 2015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Nová budova – přístupná, bývalé sídlo Federálního shromáždění </a:t>
            </a:r>
            <a:r>
              <a:rPr lang="cs-CZ" sz="1600" dirty="0">
                <a:solidFill>
                  <a:schemeClr val="tx2">
                    <a:lumMod val="75000"/>
                  </a:schemeClr>
                </a:solidFill>
              </a:rPr>
              <a:t>Č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eskoslovenska a rádia Svobodná Evropa 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Václavské náměstí</a:t>
            </a:r>
          </a:p>
          <a:p>
            <a:pPr marL="800100" lvl="1" indent="-342900" algn="just">
              <a:buSzPct val="50000"/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682 m dlouhý a 60 m široký hlavní bulvár</a:t>
            </a:r>
          </a:p>
          <a:p>
            <a:pPr marL="800100" lvl="1" indent="-342900" algn="just">
              <a:buSzPct val="50000"/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na horním konci socha sv. Václava – patrona Českých zemí (autor J. V. Myslbek) 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9662"/>
            <a:ext cx="1800200" cy="135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http://www.praguecityline.cz/wp-content/gallery/muzea-narodni-muzeum-nova-budova/pha1-nm-nova-budova0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5598"/>
            <a:ext cx="1800199" cy="135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36037"/>
            <a:ext cx="1800200" cy="1244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 descr="http://www.hotelelyseeprague.cz/upload/Pomnik_Svateho_Vaclava_640x480px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285" y="3336037"/>
            <a:ext cx="1804813" cy="1244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529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563638"/>
            <a:ext cx="4176464" cy="1872208"/>
          </a:xfrm>
        </p:spPr>
        <p:txBody>
          <a:bodyPr>
            <a:no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2800" b="1" baseline="-25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Arena</a:t>
            </a: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124" name="Picture 4" descr="http://prahounakole.cz/wp-content/pnk/uploads/2012/03/Praha_cyklomapa_2009-548x398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9" r="5217"/>
          <a:stretch/>
        </p:blipFill>
        <p:spPr bwMode="auto">
          <a:xfrm>
            <a:off x="4320479" y="975427"/>
            <a:ext cx="4704767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0" y="699542"/>
            <a:ext cx="43204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            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Elipsa 15"/>
          <p:cNvSpPr/>
          <p:nvPr/>
        </p:nvSpPr>
        <p:spPr>
          <a:xfrm>
            <a:off x="5967469" y="1551589"/>
            <a:ext cx="648072" cy="337946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6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1"/>
          <p:cNvSpPr/>
          <p:nvPr/>
        </p:nvSpPr>
        <p:spPr>
          <a:xfrm rot="4317888">
            <a:off x="6631214" y="2929329"/>
            <a:ext cx="114470" cy="116078"/>
          </a:xfrm>
          <a:prstGeom prst="ellipse">
            <a:avLst/>
          </a:prstGeom>
          <a:noFill/>
          <a:ln>
            <a:solidFill>
              <a:srgbClr val="FFC00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 rot="4317888">
            <a:off x="6098473" y="2799841"/>
            <a:ext cx="84252" cy="185262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1"/>
          <p:cNvSpPr/>
          <p:nvPr/>
        </p:nvSpPr>
        <p:spPr>
          <a:xfrm rot="4317888">
            <a:off x="6339119" y="2786356"/>
            <a:ext cx="84794" cy="85986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1"/>
          <p:cNvSpPr/>
          <p:nvPr/>
        </p:nvSpPr>
        <p:spPr>
          <a:xfrm rot="4317888">
            <a:off x="6295277" y="2679106"/>
            <a:ext cx="84794" cy="85986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11"/>
          <p:cNvSpPr/>
          <p:nvPr/>
        </p:nvSpPr>
        <p:spPr>
          <a:xfrm rot="14411926">
            <a:off x="5930753" y="2609323"/>
            <a:ext cx="73433" cy="188785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11"/>
          <p:cNvSpPr/>
          <p:nvPr/>
        </p:nvSpPr>
        <p:spPr>
          <a:xfrm rot="4317888">
            <a:off x="6178059" y="3526522"/>
            <a:ext cx="84794" cy="85986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1"/>
          <p:cNvSpPr/>
          <p:nvPr/>
        </p:nvSpPr>
        <p:spPr>
          <a:xfrm rot="1191579">
            <a:off x="6349953" y="2969391"/>
            <a:ext cx="343526" cy="132431"/>
          </a:xfrm>
          <a:prstGeom prst="ellipse">
            <a:avLst/>
          </a:prstGeom>
          <a:noFill/>
          <a:ln>
            <a:solidFill>
              <a:srgbClr val="00206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11"/>
          <p:cNvSpPr/>
          <p:nvPr/>
        </p:nvSpPr>
        <p:spPr>
          <a:xfrm rot="4317888">
            <a:off x="8189002" y="2468256"/>
            <a:ext cx="121254" cy="122959"/>
          </a:xfrm>
          <a:prstGeom prst="ellipse">
            <a:avLst/>
          </a:prstGeom>
          <a:noFill/>
          <a:ln>
            <a:solidFill>
              <a:srgbClr val="FF0000"/>
            </a:solidFill>
          </a:ln>
          <a:scene3d>
            <a:camera prst="orthographicFront">
              <a:rot lat="0" lon="0" rev="9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File:O2 Arena, od &amp;Ccaron;eskomoravské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088" y="2729131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745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20538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281352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O</a:t>
            </a:r>
            <a:r>
              <a:rPr lang="cs-CZ" sz="2800" b="1" baseline="-25000" dirty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 Arena</a:t>
            </a:r>
          </a:p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Atraktivity cestovního ruchu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Vybraná kulturní, zábavní a sportovní zařízení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1717137"/>
            <a:ext cx="45365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dostavěna se zpožděním po mnoha  problémech a diskusích v roce 2004 k mistrovství světa v hokeji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Multiúčelová hala  s kapacitou až 18 000 diváků</a:t>
            </a:r>
          </a:p>
        </p:txBody>
      </p:sp>
      <p:pic>
        <p:nvPicPr>
          <p:cNvPr id="9224" name="Picture 8" descr="http://www.joyride.cz/underwood/download/images/sazka-arena-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95" y="3363838"/>
            <a:ext cx="2365462" cy="157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hc-kladno.cz/userfiles/file/prilohy/02_arena_teloX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70" y="1491630"/>
            <a:ext cx="2808313" cy="1606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kupina Kabát v pražské O2 Areně, 21. dubna 20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497" y="3388633"/>
            <a:ext cx="236546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49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281352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Zdroje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699542"/>
            <a:ext cx="8640960" cy="3808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50" dirty="0"/>
              <a:t>AUTOR NEUVEDEN. </a:t>
            </a:r>
            <a:r>
              <a:rPr lang="cs-CZ" sz="950" i="1" dirty="0"/>
              <a:t>cs.wikipedia.org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http://cs.wikipedia.org/wiki/Soubor:Flag_of_Prague.svg </a:t>
            </a:r>
            <a:endParaRPr lang="cs-CZ" sz="950" u="sng" dirty="0" smtClean="0">
              <a:hlinkClick r:id="rId5"/>
            </a:endParaRPr>
          </a:p>
          <a:p>
            <a:r>
              <a:rPr lang="cs-CZ" sz="950" dirty="0"/>
              <a:t>ČSÚ. </a:t>
            </a:r>
            <a:r>
              <a:rPr lang="cs-CZ" sz="950" i="1" dirty="0"/>
              <a:t>Počet obyvatel v obcích české republiky k 1. 1. 2012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http://www.czso.cz/csu/2012edicniplan.nsf/t/00002BD91A/$File/13011203.pdf </a:t>
            </a:r>
            <a:endParaRPr lang="cs-CZ" sz="950" u="sng" dirty="0">
              <a:hlinkClick r:id="rId5"/>
            </a:endParaRPr>
          </a:p>
          <a:p>
            <a:r>
              <a:rPr lang="pt-BR" sz="950" dirty="0"/>
              <a:t>AUTOR NEUVEDEN. </a:t>
            </a:r>
            <a:r>
              <a:rPr lang="pt-BR" sz="950" i="1" dirty="0"/>
              <a:t>/www.pragueinfomaps.com</a:t>
            </a:r>
            <a:r>
              <a:rPr lang="pt-BR" sz="950" dirty="0"/>
              <a:t> [online]. [cit. </a:t>
            </a:r>
            <a:r>
              <a:rPr lang="cs-CZ" sz="950" dirty="0" smtClean="0"/>
              <a:t>2</a:t>
            </a:r>
            <a:r>
              <a:rPr lang="pt-BR" sz="950" dirty="0" smtClean="0"/>
              <a:t>9.1</a:t>
            </a:r>
            <a:r>
              <a:rPr lang="cs-CZ" sz="950" dirty="0" smtClean="0"/>
              <a:t>2</a:t>
            </a:r>
            <a:r>
              <a:rPr lang="pt-BR" sz="950" dirty="0" smtClean="0"/>
              <a:t>.201</a:t>
            </a:r>
            <a:r>
              <a:rPr lang="cs-CZ" sz="950" dirty="0" smtClean="0"/>
              <a:t>2</a:t>
            </a:r>
            <a:r>
              <a:rPr lang="pt-BR" sz="950" dirty="0" smtClean="0"/>
              <a:t>]. </a:t>
            </a:r>
            <a:r>
              <a:rPr lang="pt-BR" sz="950" dirty="0"/>
              <a:t>Dostupný na WWW: http://www.pragueinfomaps.com/category/service/ </a:t>
            </a:r>
            <a:endParaRPr lang="cs-CZ" sz="950" u="sng" dirty="0" smtClean="0">
              <a:hlinkClick r:id="rId6"/>
            </a:endParaRPr>
          </a:p>
          <a:p>
            <a:r>
              <a:rPr lang="cs-CZ" sz="1000" dirty="0"/>
              <a:t>AUTOR NEUVEDEN.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http://commons.wikimedia.org/wiki/File:Hradcany_karol_bridge_beentree.jpg </a:t>
            </a:r>
            <a:endParaRPr lang="cs-CZ" sz="950" dirty="0" smtClean="0"/>
          </a:p>
          <a:p>
            <a:r>
              <a:rPr lang="cs-CZ" sz="950" dirty="0" smtClean="0"/>
              <a:t>AUTOR </a:t>
            </a:r>
            <a:r>
              <a:rPr lang="cs-CZ" sz="950" dirty="0"/>
              <a:t>NEUVEDEN. </a:t>
            </a:r>
            <a:r>
              <a:rPr lang="cs-CZ" sz="950" i="1" dirty="0"/>
              <a:t>Popelky.cz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http://www.popelky.cz/spolecnost/letiste-jako-symbol-miru-letiste-vaclava-havla.html </a:t>
            </a:r>
            <a:endParaRPr lang="cs-CZ" sz="950" u="sng" dirty="0" smtClean="0">
              <a:hlinkClick r:id="rId7"/>
            </a:endParaRPr>
          </a:p>
          <a:p>
            <a:r>
              <a:rPr lang="en-US" sz="1000" dirty="0"/>
              <a:t>MIREKK. </a:t>
            </a:r>
            <a:r>
              <a:rPr lang="en-US" sz="1000" i="1" dirty="0"/>
              <a:t>Wikimedia Commons</a:t>
            </a:r>
            <a:r>
              <a:rPr lang="en-US" sz="1000" dirty="0"/>
              <a:t> [online]. [cit. </a:t>
            </a:r>
            <a:r>
              <a:rPr lang="cs-CZ" sz="1000" dirty="0" smtClean="0"/>
              <a:t>29</a:t>
            </a:r>
            <a:r>
              <a:rPr lang="en-US" sz="1000" dirty="0" smtClean="0"/>
              <a:t>.</a:t>
            </a:r>
            <a:r>
              <a:rPr lang="cs-CZ" sz="1000" dirty="0" smtClean="0"/>
              <a:t>1</a:t>
            </a:r>
            <a:r>
              <a:rPr lang="en-US" sz="1000" dirty="0" smtClean="0"/>
              <a:t>2.201</a:t>
            </a:r>
            <a:r>
              <a:rPr lang="cs-CZ" sz="1000" dirty="0" smtClean="0"/>
              <a:t>2</a:t>
            </a:r>
            <a:r>
              <a:rPr lang="en-US" sz="1000" dirty="0" smtClean="0"/>
              <a:t>]. </a:t>
            </a:r>
            <a:r>
              <a:rPr lang="en-US" sz="1000" dirty="0" err="1"/>
              <a:t>Dostupný</a:t>
            </a:r>
            <a:r>
              <a:rPr lang="en-US" sz="1000" dirty="0"/>
              <a:t> </a:t>
            </a:r>
            <a:r>
              <a:rPr lang="en-US" sz="1000" dirty="0" err="1"/>
              <a:t>na</a:t>
            </a:r>
            <a:r>
              <a:rPr lang="en-US" sz="1000" dirty="0"/>
              <a:t> WWW: http://commons.wikimedia.org/wiki/File:D1_Praha-Chodov.jpg </a:t>
            </a:r>
            <a:endParaRPr lang="cs-CZ" sz="950" dirty="0" smtClean="0"/>
          </a:p>
          <a:p>
            <a:r>
              <a:rPr lang="cs-CZ" sz="1000" dirty="0"/>
              <a:t>RADOUCH.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http://commons.wikimedia.org/wiki/File:Praha-hlavninadrazi-jih01.jpg </a:t>
            </a:r>
            <a:endParaRPr lang="cs-CZ" sz="950" dirty="0" smtClean="0"/>
          </a:p>
          <a:p>
            <a:r>
              <a:rPr lang="cs-CZ" sz="950" dirty="0" smtClean="0"/>
              <a:t>AUTOR </a:t>
            </a:r>
            <a:r>
              <a:rPr lang="cs-CZ" sz="950" dirty="0"/>
              <a:t>NEUVEDEN. </a:t>
            </a:r>
            <a:r>
              <a:rPr lang="cs-CZ" sz="950" i="1" dirty="0"/>
              <a:t>V Praze</a:t>
            </a:r>
            <a:r>
              <a:rPr lang="cs-CZ" sz="950" dirty="0"/>
              <a:t> [online]. [cit. </a:t>
            </a:r>
            <a:r>
              <a:rPr lang="cs-CZ" sz="950" dirty="0" smtClean="0"/>
              <a:t>29.12.2014</a:t>
            </a:r>
            <a:r>
              <a:rPr lang="cs-CZ" sz="950" dirty="0"/>
              <a:t>]. Dostupný na WWW: http://foto.prahainfo.cz/metro-plan.png</a:t>
            </a:r>
          </a:p>
          <a:p>
            <a:r>
              <a:rPr lang="cs-CZ" sz="950" dirty="0"/>
              <a:t>AUTOR NEUVEDEN. </a:t>
            </a:r>
            <a:r>
              <a:rPr lang="cs-CZ" sz="950" i="1" dirty="0"/>
              <a:t>Dopravní podnik hlavního města Prahy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http://www.dpp.cz/ </a:t>
            </a:r>
            <a:endParaRPr lang="cs-CZ" sz="950" u="sng" dirty="0" smtClean="0">
              <a:hlinkClick r:id="rId8"/>
            </a:endParaRPr>
          </a:p>
          <a:p>
            <a:r>
              <a:rPr lang="cs-CZ" sz="950" dirty="0"/>
              <a:t>AUTOR NEUVEDEN. </a:t>
            </a:r>
            <a:r>
              <a:rPr lang="cs-CZ" sz="950" i="1" dirty="0"/>
              <a:t>České </a:t>
            </a:r>
            <a:r>
              <a:rPr lang="cs-CZ" sz="950" i="1" dirty="0" smtClean="0"/>
              <a:t>dráhy</a:t>
            </a:r>
            <a:r>
              <a:rPr lang="cs-CZ" sz="950" i="1" dirty="0"/>
              <a:t>, a. s.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http://www.cd.cz/primestske-cestovani/ids/pid/-3790/</a:t>
            </a:r>
            <a:endParaRPr lang="cs-CZ" sz="950" dirty="0" smtClean="0"/>
          </a:p>
          <a:p>
            <a:r>
              <a:rPr lang="cs-CZ" sz="950" dirty="0" smtClean="0"/>
              <a:t>AUTOR </a:t>
            </a:r>
            <a:r>
              <a:rPr lang="cs-CZ" sz="950" dirty="0"/>
              <a:t>NEUVEDEN. </a:t>
            </a:r>
            <a:r>
              <a:rPr lang="cs-CZ" sz="950" i="1" dirty="0"/>
              <a:t>U </a:t>
            </a:r>
            <a:r>
              <a:rPr lang="cs-CZ" sz="950" i="1" dirty="0" err="1"/>
              <a:t>Flekú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http://www.realbeer.com/nmvbp/ufleku.htm</a:t>
            </a:r>
            <a:endParaRPr lang="cs-CZ" sz="950" dirty="0" smtClean="0"/>
          </a:p>
          <a:p>
            <a:r>
              <a:rPr lang="cs-CZ" sz="950" dirty="0"/>
              <a:t>AUTOR NEUVEDEN. </a:t>
            </a:r>
            <a:r>
              <a:rPr lang="cs-CZ" sz="950" i="1" dirty="0"/>
              <a:t>Hotel </a:t>
            </a:r>
            <a:r>
              <a:rPr lang="cs-CZ" sz="950" i="1" dirty="0" err="1"/>
              <a:t>Savoy</a:t>
            </a:r>
            <a:r>
              <a:rPr lang="cs-CZ" sz="950" i="1" dirty="0"/>
              <a:t> Praha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http://www.guideprague.com/savoy/hotel-savoy-praha.php </a:t>
            </a:r>
          </a:p>
          <a:p>
            <a:r>
              <a:rPr lang="cs-CZ" sz="950" dirty="0"/>
              <a:t>AUTOR NEUVEDEN. </a:t>
            </a:r>
            <a:r>
              <a:rPr lang="cs-CZ" sz="950" i="1" dirty="0"/>
              <a:t>my companion.cz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http://www.mycompanion.cz/cs/list/hotel-savoy</a:t>
            </a:r>
            <a:endParaRPr lang="cs-CZ" sz="950" dirty="0" smtClean="0"/>
          </a:p>
          <a:p>
            <a:r>
              <a:rPr lang="cs-CZ" sz="950" dirty="0"/>
              <a:t>AUTOR NEUVEDEN. </a:t>
            </a:r>
            <a:r>
              <a:rPr lang="cs-CZ" sz="950" i="1" dirty="0"/>
              <a:t>vivariumnovum.net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http://vivariumnovum.net/unesco/ </a:t>
            </a:r>
          </a:p>
          <a:p>
            <a:r>
              <a:rPr lang="cs-CZ" sz="950" dirty="0"/>
              <a:t>AUTOR NEUVEDEN. </a:t>
            </a:r>
            <a:r>
              <a:rPr lang="cs-CZ" sz="950" i="1" dirty="0"/>
              <a:t>my-prague-appartements.com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http://cz.my-prague-apartments.com/_files/prague-map.gif </a:t>
            </a:r>
            <a:endParaRPr lang="cs-CZ" sz="950" u="sng" dirty="0" smtClean="0">
              <a:hlinkClick r:id="rId9"/>
            </a:endParaRPr>
          </a:p>
          <a:p>
            <a:r>
              <a:rPr lang="cs-CZ" sz="1000" dirty="0"/>
              <a:t>MPD01605.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http://commons.wikimedia.org/wiki/File:Pra%C5%BEsk%C3%BD_hrad,_Nov%C3%BD_kr%C3%A1lovsk%C3%BD_pal%C3%A1c_02.jpg?uselang=c</a:t>
            </a:r>
            <a:endParaRPr lang="cs-CZ" sz="950" dirty="0" smtClean="0">
              <a:solidFill>
                <a:srgbClr val="FF0000"/>
              </a:solidFill>
            </a:endParaRPr>
          </a:p>
          <a:p>
            <a:r>
              <a:rPr lang="cs-CZ" sz="1000" dirty="0"/>
              <a:t>BAŤHA, Matěj.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BAŤHA, Matěj.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[online]. [cit. 17.2.2014]. Dostupný na WWW: http://commons.wikimedia.org/wiki/File:Pra%C5%BEsk%C3%BD_hrad,_Nov%C3%BD_kr%C3%A1lovsk%C3%BD_pal%C3%A1c_02.jpg?uselang=cs </a:t>
            </a:r>
            <a:endParaRPr lang="cs-CZ" sz="950" dirty="0" smtClean="0"/>
          </a:p>
          <a:p>
            <a:r>
              <a:rPr lang="cs-CZ" sz="950" dirty="0" smtClean="0"/>
              <a:t>AUTOR </a:t>
            </a:r>
            <a:r>
              <a:rPr lang="cs-CZ" sz="950" dirty="0"/>
              <a:t>NEUVEDEN. </a:t>
            </a:r>
            <a:r>
              <a:rPr lang="cs-CZ" sz="950" i="1" dirty="0"/>
              <a:t>vyletnik.cz</a:t>
            </a:r>
            <a:r>
              <a:rPr lang="cs-CZ" sz="950" dirty="0"/>
              <a:t> [online]. [cit. </a:t>
            </a:r>
            <a:r>
              <a:rPr lang="cs-CZ" sz="950" dirty="0" smtClean="0"/>
              <a:t>29.12.2014</a:t>
            </a:r>
            <a:r>
              <a:rPr lang="cs-CZ" sz="950" dirty="0"/>
              <a:t>]. Dostupný na WWW: http://www.vyletnik.cz/tipy-na-vikendy/praha/praha-1-centrum-stare-mesto-josefov-mala/1242-prazsky-hrad-nejvetsi-hradni-komplex-na-svete/ </a:t>
            </a:r>
            <a:endParaRPr lang="cs-CZ" sz="950" u="sng" dirty="0" smtClean="0">
              <a:hlinkClick r:id="rId10"/>
            </a:endParaRPr>
          </a:p>
          <a:p>
            <a:r>
              <a:rPr lang="pt-BR" sz="950" dirty="0"/>
              <a:t>AUTOR NEUVEDEN. </a:t>
            </a:r>
            <a:r>
              <a:rPr lang="pt-BR" sz="950" i="1" dirty="0"/>
              <a:t>www.ucisaru.cz</a:t>
            </a:r>
            <a:r>
              <a:rPr lang="pt-BR" sz="950" dirty="0"/>
              <a:t> [online]. [cit. </a:t>
            </a:r>
            <a:r>
              <a:rPr lang="cs-CZ" sz="950" dirty="0" smtClean="0"/>
              <a:t>2</a:t>
            </a:r>
            <a:r>
              <a:rPr lang="pt-BR" sz="950" dirty="0" smtClean="0"/>
              <a:t>9.1</a:t>
            </a:r>
            <a:r>
              <a:rPr lang="cs-CZ" sz="950" dirty="0" smtClean="0"/>
              <a:t>2</a:t>
            </a:r>
            <a:r>
              <a:rPr lang="pt-BR" sz="950" dirty="0" smtClean="0"/>
              <a:t>.201</a:t>
            </a:r>
            <a:r>
              <a:rPr lang="cs-CZ" sz="950" dirty="0" smtClean="0"/>
              <a:t>2</a:t>
            </a:r>
            <a:r>
              <a:rPr lang="pt-BR" sz="950" dirty="0" smtClean="0"/>
              <a:t>]. </a:t>
            </a:r>
            <a:r>
              <a:rPr lang="pt-BR" sz="950" dirty="0"/>
              <a:t>Dostupný na WWW: http://www.ucisaru.cz/news.php?n=15 </a:t>
            </a:r>
            <a:endParaRPr lang="cs-CZ" sz="950" dirty="0" smtClean="0"/>
          </a:p>
          <a:p>
            <a:r>
              <a:rPr lang="cs-CZ" sz="950" dirty="0"/>
              <a:t>AUTOR NEUVEDEN. </a:t>
            </a:r>
            <a:r>
              <a:rPr lang="cs-CZ" sz="950" i="1" dirty="0"/>
              <a:t>TravelGuide.cz</a:t>
            </a:r>
            <a:r>
              <a:rPr lang="cs-CZ" sz="950" dirty="0"/>
              <a:t> [online]. [cit. </a:t>
            </a:r>
            <a:r>
              <a:rPr lang="cs-CZ" sz="950" dirty="0" smtClean="0"/>
              <a:t>29.12.2012]. </a:t>
            </a:r>
            <a:r>
              <a:rPr lang="cs-CZ" sz="950" dirty="0"/>
              <a:t>Dostupný na WWW: http://www.travelguide.cz/cz/turistika/hlavni-mesto-praha/karluv-most </a:t>
            </a:r>
            <a:endParaRPr lang="cs-CZ" sz="950" u="sng" dirty="0" smtClean="0">
              <a:hlinkClick r:id="rId11"/>
            </a:endParaRPr>
          </a:p>
        </p:txBody>
      </p:sp>
    </p:spTree>
    <p:extLst>
      <p:ext uri="{BB962C8B-B14F-4D97-AF65-F5344CB8AC3E}">
        <p14:creationId xmlns:p14="http://schemas.microsoft.com/office/powerpoint/2010/main" val="22582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235556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281352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1922" y="339502"/>
            <a:ext cx="8172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Zdroje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6065" y="627534"/>
            <a:ext cx="885698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AUTOR NEUVEDEN. </a:t>
            </a:r>
            <a:r>
              <a:rPr lang="cs-CZ" sz="900" i="1" dirty="0"/>
              <a:t>Prague City Line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http://www.praguecityline.cz/prazske-pamatky/karluv-most-zajimavosti </a:t>
            </a:r>
            <a:endParaRPr lang="cs-CZ" sz="900" u="sng" dirty="0" smtClean="0">
              <a:hlinkClick r:id="rId5"/>
            </a:endParaRPr>
          </a:p>
          <a:p>
            <a:r>
              <a:rPr lang="pt-BR" sz="900" dirty="0"/>
              <a:t>KOTAČKA, Olga. </a:t>
            </a:r>
            <a:r>
              <a:rPr lang="pt-BR" sz="900" i="1" dirty="0"/>
              <a:t>Senior tip</a:t>
            </a:r>
            <a:r>
              <a:rPr lang="pt-BR" sz="900" dirty="0"/>
              <a:t> [online]. [cit. </a:t>
            </a:r>
            <a:r>
              <a:rPr lang="cs-CZ" sz="900" dirty="0" smtClean="0"/>
              <a:t>29</a:t>
            </a:r>
            <a:r>
              <a:rPr lang="pt-BR" sz="900" dirty="0" smtClean="0"/>
              <a:t>.1</a:t>
            </a:r>
            <a:r>
              <a:rPr lang="cs-CZ" sz="900" dirty="0" smtClean="0"/>
              <a:t>2</a:t>
            </a:r>
            <a:r>
              <a:rPr lang="pt-BR" sz="900" dirty="0" smtClean="0"/>
              <a:t>.201</a:t>
            </a:r>
            <a:r>
              <a:rPr lang="cs-CZ" sz="900" dirty="0" smtClean="0"/>
              <a:t>2</a:t>
            </a:r>
            <a:r>
              <a:rPr lang="pt-BR" sz="900" dirty="0" smtClean="0"/>
              <a:t>]. </a:t>
            </a:r>
            <a:r>
              <a:rPr lang="pt-BR" sz="900" dirty="0"/>
              <a:t>Dostupný na WWW: http://www.seniortip.cz/?&amp;module=article&amp;uniqid_article=0c4ca100faa3657b076e2b05e8980aeb </a:t>
            </a:r>
            <a:endParaRPr lang="cs-CZ" sz="900" u="sng" dirty="0" smtClean="0">
              <a:hlinkClick r:id="rId6"/>
            </a:endParaRPr>
          </a:p>
          <a:p>
            <a:r>
              <a:rPr lang="cs-CZ" sz="900" dirty="0"/>
              <a:t>LUDĚK.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29.12.2013]. </a:t>
            </a:r>
            <a:r>
              <a:rPr lang="cs-CZ" sz="900" dirty="0"/>
              <a:t>Dostupný na WWW: http://upload.wikimedia.org/wikipedia/commons/thumb/a/a3/Jan_Nepomucky_na_Karlove_moste.jpg/450px-Jan_Nepomucky_na_Karlove_moste.jpg</a:t>
            </a:r>
            <a:endParaRPr lang="cs-CZ" sz="900" dirty="0" smtClean="0">
              <a:solidFill>
                <a:srgbClr val="FF0000"/>
              </a:solidFill>
            </a:endParaRPr>
          </a:p>
          <a:p>
            <a:r>
              <a:rPr lang="cs-CZ" sz="900" dirty="0"/>
              <a:t>KUBÍKOVÁ, Hana.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http://commons.wikimedia.org/wiki/File:Starom%C4%9Bstsk%C3%A9_n%C3%A1m%C4%9Bst%C3%AD_-.JPG?uselang=cs</a:t>
            </a:r>
            <a:endParaRPr lang="cs-CZ" sz="900" dirty="0" smtClean="0"/>
          </a:p>
          <a:p>
            <a:r>
              <a:rPr lang="cs-CZ" sz="900" dirty="0" smtClean="0"/>
              <a:t>AUTOR </a:t>
            </a:r>
            <a:r>
              <a:rPr lang="cs-CZ" sz="900" dirty="0"/>
              <a:t>NEUVEDEN. </a:t>
            </a:r>
            <a:r>
              <a:rPr lang="cs-CZ" sz="900" i="1" dirty="0"/>
              <a:t>Hotel Černý slon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http://www.hotelcernyslon.cz/cs/kam-v-praze</a:t>
            </a:r>
            <a:r>
              <a:rPr lang="cs-CZ" sz="900" dirty="0" smtClean="0"/>
              <a:t>/</a:t>
            </a:r>
            <a:endParaRPr lang="cs-CZ" sz="900" dirty="0"/>
          </a:p>
          <a:p>
            <a:r>
              <a:rPr lang="cs-CZ" sz="900" dirty="0"/>
              <a:t>WISNIOWY.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http://commons.wikimedia.org/wiki/File:Pomnik_jana_husa_wisnia6522.JPG </a:t>
            </a:r>
            <a:endParaRPr lang="cs-CZ" sz="900" dirty="0" smtClean="0"/>
          </a:p>
          <a:p>
            <a:r>
              <a:rPr lang="en-US" sz="900" dirty="0" smtClean="0"/>
              <a:t>NULL</a:t>
            </a:r>
            <a:r>
              <a:rPr lang="en-US" sz="900" dirty="0"/>
              <a:t>. </a:t>
            </a:r>
            <a:r>
              <a:rPr lang="en-US" sz="900" i="1" dirty="0"/>
              <a:t>Guide of Prague</a:t>
            </a:r>
            <a:r>
              <a:rPr lang="en-US" sz="900" dirty="0"/>
              <a:t> [online]. [cit. </a:t>
            </a:r>
            <a:r>
              <a:rPr lang="cs-CZ" sz="900" dirty="0" smtClean="0"/>
              <a:t>2</a:t>
            </a:r>
            <a:r>
              <a:rPr lang="en-US" sz="900" dirty="0" smtClean="0"/>
              <a:t>9.1</a:t>
            </a:r>
            <a:r>
              <a:rPr lang="cs-CZ" sz="900" dirty="0" smtClean="0"/>
              <a:t>2</a:t>
            </a:r>
            <a:r>
              <a:rPr lang="en-US" sz="900" dirty="0" smtClean="0"/>
              <a:t>.201</a:t>
            </a:r>
            <a:r>
              <a:rPr lang="cs-CZ" sz="900" dirty="0" smtClean="0"/>
              <a:t>2</a:t>
            </a:r>
            <a:r>
              <a:rPr lang="en-US" sz="900" dirty="0" smtClean="0"/>
              <a:t>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http://guideofprague.eu/27-zidovske-mesto/</a:t>
            </a:r>
            <a:endParaRPr lang="cs-CZ" sz="900" dirty="0" smtClean="0"/>
          </a:p>
          <a:p>
            <a:r>
              <a:rPr lang="cs-CZ" sz="900" dirty="0"/>
              <a:t>ŠOTÁK, Michael. </a:t>
            </a:r>
            <a:r>
              <a:rPr lang="cs-CZ" sz="900" i="1" dirty="0"/>
              <a:t>mikedenik.blog.cz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http://mikedenik.blog.cz/0708/zidovska-praha </a:t>
            </a:r>
          </a:p>
          <a:p>
            <a:r>
              <a:rPr lang="cs-CZ" sz="900" dirty="0"/>
              <a:t>AUTOR NEUVEDEN. </a:t>
            </a:r>
            <a:r>
              <a:rPr lang="cs-CZ" sz="900" i="1" dirty="0"/>
              <a:t>Vyletnik.cz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http://www.vyletnik.cz/mistopisny-rejstrik/praha/praha-1-centrum-stare-mesto-josefov-mala/1180-maiselova-synagoga/ </a:t>
            </a:r>
            <a:endParaRPr lang="cs-CZ" sz="900" u="sng" dirty="0" smtClean="0">
              <a:hlinkClick r:id="rId7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Vyletnik.cz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http://www.vyletnik.cz/mistopisny-rejstrik/praha/praha-1-centrum-stare-mesto-josefov-mala/1182-pinkasova-synagoga/ </a:t>
            </a:r>
            <a:endParaRPr lang="cs-CZ" sz="900" u="sng" dirty="0" smtClean="0">
              <a:hlinkClick r:id="rId8"/>
            </a:endParaRPr>
          </a:p>
          <a:p>
            <a:r>
              <a:rPr lang="cs-CZ" sz="900" dirty="0"/>
              <a:t>JELEN, Stanislav. </a:t>
            </a:r>
            <a:r>
              <a:rPr lang="cs-CZ" sz="900" i="1" dirty="0"/>
              <a:t>en.wikipedia.org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http://en.wikipedia.org/wiki/File:Parn%C3%ADk_Vy%C5%A1ehrad_pod_Vy%C5%A1ehradem.jpg</a:t>
            </a:r>
            <a:endParaRPr lang="cs-CZ" sz="900" dirty="0" smtClean="0"/>
          </a:p>
          <a:p>
            <a:r>
              <a:rPr lang="cs-CZ" sz="900" dirty="0"/>
              <a:t>AUTOR NEUVEDEN. </a:t>
            </a:r>
            <a:r>
              <a:rPr lang="cs-CZ" sz="900" i="1" dirty="0" err="1"/>
              <a:t>Le</a:t>
            </a:r>
            <a:r>
              <a:rPr lang="cs-CZ" sz="900" i="1" dirty="0"/>
              <a:t> </a:t>
            </a:r>
            <a:r>
              <a:rPr lang="cs-CZ" sz="900" i="1" dirty="0" err="1"/>
              <a:t>Reve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http://www.lereve.cz/stylova-svatba/kostel-sv-petra-a-pavla-na-vysehrade/ </a:t>
            </a:r>
          </a:p>
          <a:p>
            <a:r>
              <a:rPr lang="cs-CZ" sz="900" dirty="0"/>
              <a:t>AUTOR NEUVEDEN.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http://commons.wikimedia.org/wiki/File:DvorakGrave.jpg</a:t>
            </a:r>
            <a:endParaRPr lang="cs-CZ" sz="900" dirty="0" smtClean="0"/>
          </a:p>
          <a:p>
            <a:r>
              <a:rPr lang="cs-CZ" sz="900" dirty="0" smtClean="0"/>
              <a:t>KARTOGRAFIE </a:t>
            </a:r>
            <a:r>
              <a:rPr lang="cs-CZ" sz="900" dirty="0"/>
              <a:t>PRAHA. </a:t>
            </a:r>
            <a:r>
              <a:rPr lang="cs-CZ" sz="900" i="1" dirty="0"/>
              <a:t>weber.fzu.cz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http://weber.fzu.cz/obecne/mapa/index.asp?map=1 </a:t>
            </a:r>
            <a:endParaRPr lang="cs-CZ" sz="900" u="sng" dirty="0" smtClean="0">
              <a:hlinkClick r:id="rId9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NICM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http://www.nicm.cz/den-sprtu-v-zoo-praha-30-ledna-2009 </a:t>
            </a:r>
            <a:endParaRPr lang="cs-CZ" sz="900" u="sng" dirty="0" smtClean="0">
              <a:hlinkClick r:id="rId10"/>
            </a:endParaRPr>
          </a:p>
          <a:p>
            <a:r>
              <a:rPr lang="cs-CZ" sz="900" dirty="0"/>
              <a:t>AUTOR NEUVEDEN. </a:t>
            </a:r>
            <a:r>
              <a:rPr lang="cs-CZ" sz="900" i="1" dirty="0" smtClean="0"/>
              <a:t>Zoologická zahrada Praha</a:t>
            </a:r>
            <a:r>
              <a:rPr lang="cs-CZ" sz="900" dirty="0" smtClean="0"/>
              <a:t> </a:t>
            </a:r>
            <a:r>
              <a:rPr lang="cs-CZ" sz="900" dirty="0"/>
              <a:t>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http://cs.wikipedia.org/wiki/Zoo_Praha</a:t>
            </a:r>
            <a:endParaRPr lang="cs-CZ" sz="900" dirty="0" smtClean="0"/>
          </a:p>
          <a:p>
            <a:r>
              <a:rPr lang="cs-CZ" sz="900" dirty="0"/>
              <a:t>HENRYHARTLEY. </a:t>
            </a:r>
            <a:r>
              <a:rPr lang="cs-CZ" sz="900" i="1" dirty="0"/>
              <a:t>cs.wikipedia.org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http://cs.wikipedia.org/wiki/Soubor:Przewalskis-horse-036437.jpg </a:t>
            </a:r>
          </a:p>
          <a:p>
            <a:r>
              <a:rPr lang="cs-CZ" sz="900" dirty="0"/>
              <a:t>AUTOR NEUVEDEN. </a:t>
            </a:r>
            <a:r>
              <a:rPr lang="cs-CZ" sz="900" i="1" dirty="0" err="1"/>
              <a:t>H&amp;Hotel</a:t>
            </a:r>
            <a:r>
              <a:rPr lang="cs-CZ" sz="900" i="1" dirty="0"/>
              <a:t> </a:t>
            </a:r>
            <a:r>
              <a:rPr lang="cs-CZ" sz="900" i="1" dirty="0" err="1"/>
              <a:t>group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http://www.hotelbelvedereprague.cz/okoli.htm </a:t>
            </a:r>
            <a:endParaRPr lang="cs-CZ" sz="900" u="sng" dirty="0" smtClean="0">
              <a:hlinkClick r:id="rId11"/>
            </a:endParaRPr>
          </a:p>
          <a:p>
            <a:r>
              <a:rPr lang="cs-CZ" sz="900" dirty="0"/>
              <a:t>GROH, Jan.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http://upload.wikimedia.org/wikipedia/commons/thumb/2/2e/ZOO_Praha%2C_05.jpg/799px-ZOO_Praha%2C_05.jpg</a:t>
            </a:r>
            <a:endParaRPr lang="cs-CZ" sz="900" u="sng" dirty="0" smtClean="0">
              <a:solidFill>
                <a:srgbClr val="FF0000"/>
              </a:solidFill>
              <a:hlinkClick r:id="rId12"/>
            </a:endParaRPr>
          </a:p>
          <a:p>
            <a:r>
              <a:rPr lang="cs-CZ" sz="900" dirty="0"/>
              <a:t>GROH, Jan.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29.12.2013]. </a:t>
            </a:r>
            <a:r>
              <a:rPr lang="cs-CZ" sz="900" dirty="0"/>
              <a:t>Dostupný na WWW: http://commons.wikimedia.org/wiki/File:ZOO_Praha,_03.jpg?uselang=cs</a:t>
            </a:r>
            <a:endParaRPr lang="cs-CZ" sz="900" dirty="0" smtClean="0">
              <a:solidFill>
                <a:srgbClr val="FF0000"/>
              </a:solidFill>
            </a:endParaRPr>
          </a:p>
          <a:p>
            <a:r>
              <a:rPr lang="cs-CZ" sz="900" dirty="0"/>
              <a:t>GROH, Jan.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29.12.2013]. </a:t>
            </a:r>
            <a:r>
              <a:rPr lang="cs-CZ" sz="900" dirty="0"/>
              <a:t>Dostupný na WWW: http://commons.wikimedia.org/wiki/File:ZOO_Praha,_Otocyon_megalotis.jpg?uselang=cs</a:t>
            </a:r>
            <a:endParaRPr lang="cs-CZ" sz="900" dirty="0" smtClean="0"/>
          </a:p>
          <a:p>
            <a:r>
              <a:rPr lang="cs-CZ" sz="900" dirty="0" smtClean="0"/>
              <a:t>WWW.AQUAPALACE.CZ</a:t>
            </a:r>
            <a:r>
              <a:rPr lang="cs-CZ" sz="900" dirty="0"/>
              <a:t>. </a:t>
            </a:r>
            <a:r>
              <a:rPr lang="cs-CZ" sz="900" i="1" dirty="0"/>
              <a:t>KoupalistePraha.cz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http://koupalistepraha.cz/praha-22/aquapalace-praha-cestlice/ </a:t>
            </a:r>
            <a:endParaRPr lang="cs-CZ" sz="900" u="sng" dirty="0" smtClean="0">
              <a:hlinkClick r:id="rId13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Prahou na kole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http://prahounakole.cz/kudy-po-praze/znacene-cyklotrasy/</a:t>
            </a:r>
            <a:endParaRPr lang="cs-CZ" sz="900" u="sng" dirty="0" smtClean="0">
              <a:solidFill>
                <a:srgbClr val="FF0000"/>
              </a:solidFill>
              <a:hlinkClick r:id="rId14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Aquapark Čestlice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http://www.aquapalace.cz/ </a:t>
            </a:r>
            <a:endParaRPr lang="cs-CZ" sz="900" dirty="0" smtClean="0"/>
          </a:p>
          <a:p>
            <a:r>
              <a:rPr lang="cs-CZ" sz="900" dirty="0"/>
              <a:t>AUTOR NEUVEDEN. </a:t>
            </a:r>
            <a:r>
              <a:rPr lang="cs-CZ" sz="900" i="1" dirty="0"/>
              <a:t>Česká asociace </a:t>
            </a:r>
            <a:r>
              <a:rPr lang="cs-CZ" sz="900" i="1" dirty="0" err="1"/>
              <a:t>wellness</a:t>
            </a:r>
            <a:r>
              <a:rPr lang="cs-CZ" sz="900" dirty="0"/>
              <a:t> [online]. [cit. </a:t>
            </a:r>
            <a:r>
              <a:rPr lang="cs-CZ" sz="900" dirty="0" smtClean="0"/>
              <a:t>29.12.2012]. </a:t>
            </a:r>
            <a:r>
              <a:rPr lang="cs-CZ" sz="900" dirty="0"/>
              <a:t>Dostupný na WWW: http://www.spa-wellness.cz/adresar/aquapalace-praha</a:t>
            </a:r>
            <a:endParaRPr lang="cs-CZ" sz="900" u="sng" dirty="0" smtClean="0">
              <a:hlinkClick r:id="rId15"/>
            </a:endParaRPr>
          </a:p>
        </p:txBody>
      </p:sp>
    </p:spTree>
    <p:extLst>
      <p:ext uri="{BB962C8B-B14F-4D97-AF65-F5344CB8AC3E}">
        <p14:creationId xmlns:p14="http://schemas.microsoft.com/office/powerpoint/2010/main" val="1458702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281352"/>
            <a:ext cx="7164288" cy="648072"/>
          </a:xfrm>
        </p:spPr>
        <p:txBody>
          <a:bodyPr>
            <a:noAutofit/>
          </a:bodyPr>
          <a:lstStyle/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2796" y="411510"/>
            <a:ext cx="817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Zdroje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888014"/>
            <a:ext cx="8640960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000" u="sng" dirty="0" smtClean="0">
              <a:hlinkClick r:id="rId5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Česká asociace </a:t>
            </a:r>
            <a:r>
              <a:rPr lang="cs-CZ" sz="1000" i="1" dirty="0" err="1"/>
              <a:t>wellness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hhttp://www.spa-wellness.cz/image/432/aquapalace-praha.jpg </a:t>
            </a:r>
            <a:endParaRPr lang="cs-CZ" sz="1000" u="sng" dirty="0">
              <a:hlinkClick r:id="rId5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Podnikatel.cz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http://www.podnikatel.cz/clanky/obrazem-v-aquapalace-praha-byl-otevren-hotel/ </a:t>
            </a:r>
            <a:endParaRPr lang="cs-CZ" sz="1000" u="sng" dirty="0" smtClean="0">
              <a:hlinkClick r:id="rId6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E15.cz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http://www.realit.cz/aktualita/oprava-narodniho-muzea-za-ctyri-miliardy-zacne-pristi-rok </a:t>
            </a:r>
            <a:endParaRPr lang="cs-CZ" sz="1000" u="sng" dirty="0" smtClean="0">
              <a:hlinkClick r:id="rId7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Prague City Line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http://www.praguecityline.cz/prazske-pamatky/nova-budova-narodniho-muzea </a:t>
            </a:r>
            <a:endParaRPr lang="cs-CZ" sz="1000" u="sng" dirty="0" smtClean="0">
              <a:hlinkClick r:id="rId8"/>
            </a:endParaRPr>
          </a:p>
          <a:p>
            <a:r>
              <a:rPr lang="cs-CZ" sz="1000" dirty="0"/>
              <a:t>GROH, Jan.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29.12.2013]. </a:t>
            </a:r>
            <a:r>
              <a:rPr lang="cs-CZ" sz="1000" dirty="0"/>
              <a:t>Dostupný na WWW: http://commons.wikimedia.org/wiki/File:O2_Arena,_od_%C4%8Ceskomoravsk%C3%A9.jpg?uselang=cs </a:t>
            </a:r>
            <a:endParaRPr lang="cs-CZ" sz="1000" dirty="0" smtClean="0">
              <a:solidFill>
                <a:srgbClr val="FF0000"/>
              </a:solidFill>
            </a:endParaRPr>
          </a:p>
          <a:p>
            <a:r>
              <a:rPr lang="cs-CZ" sz="1000" dirty="0"/>
              <a:t>PROCHÁZKA, Lukáš. </a:t>
            </a:r>
            <a:r>
              <a:rPr lang="cs-CZ" sz="1000" i="1" dirty="0"/>
              <a:t>Rytíři Kladno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http://hc-kladno.cz/cz/priste-v-o2-arene-vstupenky-jdou-do-prodeje?b=138 </a:t>
            </a:r>
            <a:endParaRPr lang="cs-CZ" sz="1000" dirty="0" smtClean="0"/>
          </a:p>
          <a:p>
            <a:r>
              <a:rPr lang="pt-BR" sz="1000" smtClean="0"/>
              <a:t>AUTOR </a:t>
            </a:r>
            <a:r>
              <a:rPr lang="pt-BR" sz="1000" dirty="0"/>
              <a:t>NEUVEDEN. </a:t>
            </a:r>
            <a:r>
              <a:rPr lang="pt-BR" sz="1000" i="1" dirty="0"/>
              <a:t>joyride.cz</a:t>
            </a:r>
            <a:r>
              <a:rPr lang="pt-BR" sz="1000" dirty="0"/>
              <a:t> [online]. [cit. </a:t>
            </a:r>
            <a:r>
              <a:rPr lang="cs-CZ" sz="1000" dirty="0" smtClean="0"/>
              <a:t>29</a:t>
            </a:r>
            <a:r>
              <a:rPr lang="pt-BR" sz="1000" dirty="0" smtClean="0"/>
              <a:t>.1</a:t>
            </a:r>
            <a:r>
              <a:rPr lang="cs-CZ" sz="1000" dirty="0" smtClean="0"/>
              <a:t>2</a:t>
            </a:r>
            <a:r>
              <a:rPr lang="pt-BR" sz="1000" dirty="0" smtClean="0"/>
              <a:t>.201</a:t>
            </a:r>
            <a:r>
              <a:rPr lang="cs-CZ" sz="1000" dirty="0" smtClean="0"/>
              <a:t>2</a:t>
            </a:r>
            <a:r>
              <a:rPr lang="pt-BR" sz="1000" dirty="0" smtClean="0"/>
              <a:t>]. </a:t>
            </a:r>
            <a:r>
              <a:rPr lang="pt-BR" sz="1000" dirty="0"/>
              <a:t>Dostupný na WWW: http://www.joyride.cz/sporty/fmx/travis-pastrana-konecne-v-praze2/ </a:t>
            </a:r>
            <a:endParaRPr lang="cs-CZ" sz="1000" u="sng" dirty="0" smtClean="0">
              <a:hlinkClick r:id="rId9"/>
            </a:endParaRPr>
          </a:p>
          <a:p>
            <a:r>
              <a:rPr lang="cs-CZ" sz="1000" dirty="0"/>
              <a:t>AUTOR NEUVEDEN. </a:t>
            </a:r>
            <a:r>
              <a:rPr lang="cs-CZ" sz="1000" i="1" dirty="0" err="1"/>
              <a:t>elfineer</a:t>
            </a:r>
            <a:r>
              <a:rPr lang="cs-CZ" sz="1000" i="1" dirty="0"/>
              <a:t> blog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http://blog.elfineer.cz/kabati-v-o2-arene </a:t>
            </a:r>
            <a:endParaRPr lang="cs-CZ" sz="1000" dirty="0" smtClean="0"/>
          </a:p>
          <a:p>
            <a:r>
              <a:rPr lang="cs-CZ" sz="1000" dirty="0"/>
              <a:t>PAVERKA. </a:t>
            </a:r>
            <a:r>
              <a:rPr lang="cs-CZ" sz="1000" i="1" dirty="0" err="1"/>
              <a:t>Paverka</a:t>
            </a:r>
            <a:r>
              <a:rPr lang="cs-CZ" sz="1000" i="1" dirty="0"/>
              <a:t> </a:t>
            </a:r>
            <a:r>
              <a:rPr lang="cs-CZ" sz="1000" i="1" dirty="0" err="1"/>
              <a:t>the</a:t>
            </a:r>
            <a:r>
              <a:rPr lang="cs-CZ" sz="1000" i="1" dirty="0"/>
              <a:t> O. C.</a:t>
            </a:r>
            <a:r>
              <a:rPr lang="cs-CZ" sz="1000" dirty="0"/>
              <a:t> [online]. [cit. </a:t>
            </a:r>
            <a:r>
              <a:rPr lang="cs-CZ" sz="1000" dirty="0" smtClean="0"/>
              <a:t>29.12.2012]. </a:t>
            </a:r>
            <a:r>
              <a:rPr lang="cs-CZ" sz="1000" dirty="0"/>
              <a:t>Dostupný na WWW: http://paverka.webnode.cz/album/moje-trida-i-skola/prazdna-trida-jpg/ </a:t>
            </a:r>
            <a:endParaRPr lang="cs-CZ" sz="10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228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Prague.svg">
            <a:hlinkClick r:id="rId2"/>
          </p:cNvPr>
          <p:cNvPicPr/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6" y="2680"/>
            <a:ext cx="9137993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2407" y="319757"/>
            <a:ext cx="7772400" cy="57606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KRAJ PRAHA - cestovní ruch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86851" y="1419622"/>
            <a:ext cx="7164288" cy="516574"/>
          </a:xfrm>
        </p:spPr>
        <p:txBody>
          <a:bodyPr>
            <a:noAutofit/>
          </a:bodyPr>
          <a:lstStyle/>
          <a:p>
            <a:pPr marL="342900" indent="-342900"/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800100" lvl="1" indent="-342900">
              <a:buSzPct val="50000"/>
              <a:buFont typeface="Wingdings" pitchFamily="2" charset="2"/>
              <a:buChar char="q"/>
            </a:pPr>
            <a:endParaRPr lang="cs-CZ" sz="24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SzPct val="50000"/>
              <a:buFont typeface="Wingdings" pitchFamily="2" charset="2"/>
              <a:buChar char="q"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419622"/>
            <a:ext cx="817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Děkuji za pozornost.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888014"/>
            <a:ext cx="83316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 </a:t>
            </a:r>
          </a:p>
          <a:p>
            <a:endParaRPr lang="cs-CZ" sz="1000" u="sng" dirty="0"/>
          </a:p>
        </p:txBody>
      </p:sp>
      <p:pic>
        <p:nvPicPr>
          <p:cNvPr id="7170" name="Picture 2" descr="http://files.paverka.webnode.cz/system_preview_detail_200000197-21149220e6-public/prázdná%20tříd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544" y="2139702"/>
            <a:ext cx="3312368" cy="24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59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2090</Words>
  <Application>Microsoft Office PowerPoint</Application>
  <PresentationFormat>Předvádění na obrazovce (16:9)</PresentationFormat>
  <Paragraphs>610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KRAJ PRAHA cestovní ruch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  <vt:lpstr>KRAJ PRAHA - cestovní ruch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163</cp:revision>
  <dcterms:created xsi:type="dcterms:W3CDTF">2012-12-06T01:44:59Z</dcterms:created>
  <dcterms:modified xsi:type="dcterms:W3CDTF">2014-03-31T17:08:41Z</dcterms:modified>
</cp:coreProperties>
</file>