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2" r:id="rId26"/>
    <p:sldId id="284" r:id="rId27"/>
    <p:sldId id="285" r:id="rId28"/>
    <p:sldId id="281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>
      <p:cViewPr>
        <p:scale>
          <a:sx n="80" d="100"/>
          <a:sy n="80" d="100"/>
        </p:scale>
        <p:origin x="-1122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7DF6A8D-2613-4FCA-8465-81091A79BD14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1775286-6D0A-4575-BCC6-FFA31C5FE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fade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d/Greenland_(orthographic_projection).sv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ledovec+gr%C3%B3nsko&amp;source=images&amp;cd=&amp;cad=rja&amp;docid=taFMm7xBRpkC4M&amp;tbnid=aKbt0Zvigp6dCM:&amp;ved=0CAUQjRw&amp;url=http://czech.cri.cn/321/2011/12/02/1s126320.htm&amp;ei=-SMKUvW_NoiTtAbnxYGwAw&amp;bvm=bv.50500085,d.Yms&amp;psig=AFQjCNHW1LYfZ2-3_60wRbIpBkSNPDrNZQ&amp;ust=1376482541370053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9/Coat_of_arms_Greenland.sv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greenland%20city%20in%20winter&amp;source=images&amp;cd=&amp;cad=rja&amp;docid=VniqEYNLqcPX4M&amp;tbnid=DH_Muvii-NDBtM:&amp;ved=0CAUQjRw&amp;url=http://www.liquid-blue.com/photos/tour/countries/greenland/Qaqortog.htm&amp;ei=lygKUo2MH4XEsgaBtYHYAQ&amp;bvm=bv.50500085,d.Yms&amp;psig=AFQjCNHyRraRQwLWLKrSBVZYfYcD-IYZcw&amp;ust=1376483850165620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://www.google.cz/url?sa=i&amp;rct=j&amp;q=pob%C5%99e%C5%BE%C3%AD+gr%C3%B3nska&amp;source=images&amp;cd=&amp;cad=rja&amp;docid=mISHlCJhkVytLM&amp;tbnid=3ywJyT1H-NIScM:&amp;ved=0CAUQjRw&amp;url=http://cestovani.tiscali.cz/mezi-taznymi-psy-a-tulenim-masem-vitejte-v-gronsku-zemi-vikingskych-osad-207890&amp;ei=2ycKUpqyOIGXtAbksYC4Ag&amp;bvm=bv.50500085,d.Yms&amp;psig=AFQjCNFoOaTxOZVI0P0PbSIqPa4OV8tM-Q&amp;ust=1376483667005594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source=images&amp;cd=&amp;cad=rja&amp;docid=fOITO_4OUn3CqM&amp;tbnid=Qc_Kt90-9pmh3M:&amp;ved=0CAgQjRwwAA&amp;url=http://www.zelpage.cz/zpravy/1885&amp;ei=gi8KUoH4GYiOtAbni4DoBg&amp;psig=AFQjCNEtBPlXrkU11k4ScnhT55u_61Qkug&amp;ust=1376485634469494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openxmlformats.org/officeDocument/2006/relationships/image" Target="../media/image1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3.bp.blogspot.com/_P6fTS83PZ-U/TEYz35mfqQI/AAAAAAAADeA/X_W9XRu65nE/s1600/viking_church_5847.jpg" TargetMode="Externa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jpeg"/><Relationship Id="rId4" Type="http://schemas.openxmlformats.org/officeDocument/2006/relationships/hyperlink" Target="http://3.bp.blogspot.com/_P6fTS83PZ-U/TEYz35mfqQI/AAAAAAAADeA/X_W9XRu65nE/s1600/viking_church_5847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5" Type="http://schemas.openxmlformats.org/officeDocument/2006/relationships/image" Target="http://images.inmagine.com/400nwm/iris/imagebrokerrm-238/ptg01307639.jpg" TargetMode="External"/><Relationship Id="rId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png"/><Relationship Id="rId4" Type="http://schemas.openxmlformats.org/officeDocument/2006/relationships/image" Target="http://www.theodora.com/wfb/photos/greenland/old_hospital_and_cathedral_nuuk_greenland_photo_reben_kaspersen_greenland_tourism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3/Eric_the_Red.pn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uupik+Kleist&amp;hl=cs&amp;sa=G&amp;gbv=2&amp;biw=1024&amp;bih=546&amp;tbm=isch&amp;tbnid=Twr6bzC3sVA1gM:&amp;imgrefurl=http://da-dk.facebook.com/pages/Kuupik-Kleist/282886137154&amp;docid=GXmUhwwTlrIWXM&amp;w=200&amp;h=300&amp;ei=1_BpTpasG8nc4QS-5pHgBA&amp;zoom=1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rsti-zivocichove.wz.cz/velryba.gronska.jpg" TargetMode="External"/><Relationship Id="rId3" Type="http://schemas.openxmlformats.org/officeDocument/2006/relationships/hyperlink" Target="http://zpravy.idnes.cz/gronsko-oslavuje-udelalo-vyznamny-krok-k-nezavislosti-na-dansku-pym-/zahranicni.aspx?c=A090621_121149_zahranicni_ip" TargetMode="External"/><Relationship Id="rId7" Type="http://schemas.openxmlformats.org/officeDocument/2006/relationships/hyperlink" Target="http://www.woodcraft.cz/images/2007/_stalo_se/60/5.jp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estovani.tiscali.cz/mezi-taznymi-psy-a-tulenim-masem-vitejte-v-gronsku-zemi-vikingskych-osad-207890" TargetMode="External"/><Relationship Id="rId5" Type="http://schemas.openxmlformats.org/officeDocument/2006/relationships/hyperlink" Target="http://www.bangovakristyna.estranky.cz/clanky/kryolit/informace-o-kryolitu.html" TargetMode="External"/><Relationship Id="rId10" Type="http://schemas.openxmlformats.org/officeDocument/2006/relationships/hyperlink" Target="http://www.theodora.com/wfb/photos/greenland/main_street_nuuk_greenland_photo_karsten_bidstrup_greenland_tourism.jpg" TargetMode="External"/><Relationship Id="rId4" Type="http://schemas.openxmlformats.org/officeDocument/2006/relationships/hyperlink" Target="http://czech.cri.cn/321/2011/12/02/1s126320.htm" TargetMode="External"/><Relationship Id="rId9" Type="http://schemas.openxmlformats.org/officeDocument/2006/relationships/hyperlink" Target="http://i.idnes.cz/11/062/sph/HIG3bd2d6_Gronsko_Hocek_14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inmagine.com/400nwm/iris/imagebrokerrm-238/ptg01307639.jpg" TargetMode="External"/><Relationship Id="rId3" Type="http://schemas.openxmlformats.org/officeDocument/2006/relationships/hyperlink" Target="http://upload.wikimedia.org/wikipedia/commons/d/d1/Annaassisitta-Oqaluffia-old-nuuk.jpg" TargetMode="External"/><Relationship Id="rId7" Type="http://schemas.openxmlformats.org/officeDocument/2006/relationships/hyperlink" Target="http://www.theodora.com/wfb/photos/greenland/nuuk_airport_greenland_photo__air_greenland_greenland_tourism.jpg" TargetMode="External"/><Relationship Id="rId12" Type="http://schemas.openxmlformats.org/officeDocument/2006/relationships/hyperlink" Target="http://www.theodora.com/wfb/photos/greenland/old_hospital_and_cathedral_nuuk_greenland_photo_reben_kaspersen_greenland_tourism.jp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sc.org/where-to-buy/product-finder/cfpsproduct-B1393B5C-0873-48E2-BAA8-CD2A0EBA755F/productImage_biglisting" TargetMode="External"/><Relationship Id="rId11" Type="http://schemas.openxmlformats.org/officeDocument/2006/relationships/hyperlink" Target="http://www.airgorilla.com/travelogues/greenland/127-nanortalik-school.jpg" TargetMode="External"/><Relationship Id="rId5" Type="http://schemas.openxmlformats.org/officeDocument/2006/relationships/hyperlink" Target="http://www.nordsee.com/backoffice/pictures_pages/xxl_Seelachs__28Koehler_29__1255787799.jpg" TargetMode="External"/><Relationship Id="rId10" Type="http://schemas.openxmlformats.org/officeDocument/2006/relationships/hyperlink" Target="http://aff.bstatic.com/images/hotel/max500/179/1798571.jpg" TargetMode="External"/><Relationship Id="rId4" Type="http://schemas.openxmlformats.org/officeDocument/2006/relationships/hyperlink" Target="http://www.tyden.cz/rubriky/zahranici/evropa/gronane-v-otepleni-misto-rybolovu-pestuji-mrkev-a-zeli_129345.html?showTab=diskutovane" TargetMode="External"/><Relationship Id="rId9" Type="http://schemas.openxmlformats.org/officeDocument/2006/relationships/hyperlink" Target="http://img.blesk.cz/img/5/article/403221_import-psi-sprezeni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suscaritas.info/jcd/fr/system/files/images/LSJ+Greenland+Nuuk+hospital.preview.pn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625255488"/>
              </p:ext>
            </p:extLst>
          </p:nvPr>
        </p:nvGraphicFramePr>
        <p:xfrm>
          <a:off x="485453" y="2060848"/>
          <a:ext cx="8136582" cy="4716672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Grónsko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175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představuje komplexní fyzickou a socioekonomickou geografickou charakteristiku Grónska, jedné z netradičních, avšak perspektivních lokalit pro cestovní ruch. Žáci po odučení výukové jednotky dovedou tuto lokalitu v základních tezích geograficky charakterizovat a určit její předpoklady pro rozvoj cestovního ruchu.   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13. 6. 2013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5384" y="404664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1453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642918"/>
            <a:ext cx="8229600" cy="1357322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2000240"/>
            <a:ext cx="6400800" cy="57150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OSTROV ESKYMÁKŮ</a:t>
            </a:r>
            <a:endParaRPr lang="cs-CZ" sz="36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6072206"/>
            <a:ext cx="2591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© Dušan Kráčmar 2013</a:t>
            </a:r>
            <a:endParaRPr lang="cs-CZ" dirty="0"/>
          </a:p>
        </p:txBody>
      </p:sp>
      <p:pic>
        <p:nvPicPr>
          <p:cNvPr id="4" name="Picture 2" descr="File:Greenland blank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6912"/>
            <a:ext cx="1584176" cy="300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Greenland (orthographic projection)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768" y="3062895"/>
            <a:ext cx="2151259" cy="215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86412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ostrov Eskymáků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928802"/>
            <a:ext cx="4214842" cy="3500462"/>
          </a:xfrm>
        </p:spPr>
        <p:txBody>
          <a:bodyPr>
            <a:noAutofit/>
          </a:bodyPr>
          <a:lstStyle/>
          <a:p>
            <a:pPr algn="l"/>
            <a:r>
              <a:rPr lang="cs-CZ" sz="4400" dirty="0" smtClean="0">
                <a:solidFill>
                  <a:srgbClr val="FFC000"/>
                </a:solidFill>
              </a:rPr>
              <a:t>Obsah</a:t>
            </a:r>
          </a:p>
          <a:p>
            <a:pPr indent="-180000" algn="l">
              <a:buFont typeface="Wingdings" pitchFamily="2" charset="2"/>
              <a:buChar char="q"/>
            </a:pPr>
            <a:r>
              <a:rPr lang="cs-CZ" sz="3200" dirty="0" smtClean="0"/>
              <a:t> Základní údaje </a:t>
            </a:r>
          </a:p>
          <a:p>
            <a:pPr indent="-180000" algn="l">
              <a:buFont typeface="Wingdings" pitchFamily="2" charset="2"/>
              <a:buChar char="q"/>
            </a:pPr>
            <a:r>
              <a:rPr lang="cs-CZ" sz="3200" dirty="0" smtClean="0"/>
              <a:t> Fyzicko-geografická    charakteristika</a:t>
            </a:r>
          </a:p>
          <a:p>
            <a:pPr indent="-180000" algn="l">
              <a:buFont typeface="Wingdings" pitchFamily="2" charset="2"/>
              <a:buChar char="q"/>
            </a:pPr>
            <a:r>
              <a:rPr lang="cs-CZ" sz="3200" dirty="0" smtClean="0"/>
              <a:t> Socioekonomická charakteristika </a:t>
            </a:r>
          </a:p>
          <a:p>
            <a:pPr indent="-180000" algn="l">
              <a:buFont typeface="Wingdings" pitchFamily="2" charset="2"/>
              <a:buChar char="q"/>
            </a:pPr>
            <a:r>
              <a:rPr lang="cs-CZ" sz="3200" dirty="0" smtClean="0"/>
              <a:t> Závěr</a:t>
            </a:r>
            <a:endParaRPr lang="cs-CZ" sz="3200" dirty="0"/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57166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czech.cri.cn/mmsource/images/2011/12/02/1201jiajia04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189" y="2924944"/>
            <a:ext cx="391077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86412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základní ÚDAJE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57166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500034" y="2643182"/>
            <a:ext cx="6858048" cy="3071834"/>
          </a:xfrm>
        </p:spPr>
        <p:txBody>
          <a:bodyPr>
            <a:normAutofit fontScale="92500"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největší ostrov světa </a:t>
            </a: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poloha: </a:t>
            </a:r>
            <a:r>
              <a:rPr lang="cs-CZ" dirty="0" smtClean="0"/>
              <a:t>Arktida, Severní Amerika </a:t>
            </a:r>
            <a:endParaRPr lang="cs-CZ" dirty="0" smtClean="0">
              <a:solidFill>
                <a:srgbClr val="FFC000"/>
              </a:solidFill>
            </a:endParaRP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rozloha: </a:t>
            </a:r>
            <a:r>
              <a:rPr lang="cs-CZ" dirty="0" smtClean="0"/>
              <a:t>2 </a:t>
            </a:r>
            <a:r>
              <a:rPr lang="cs-CZ" dirty="0"/>
              <a:t>166 086 km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b="1" dirty="0" smtClean="0"/>
              <a:t> </a:t>
            </a:r>
            <a:endParaRPr lang="cs-CZ" dirty="0" smtClean="0">
              <a:solidFill>
                <a:srgbClr val="FFC000"/>
              </a:solidFill>
            </a:endParaRP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počet obyvatel: </a:t>
            </a:r>
            <a:r>
              <a:rPr lang="cs-CZ" dirty="0" smtClean="0"/>
              <a:t>56 462</a:t>
            </a:r>
            <a:r>
              <a:rPr lang="cs-CZ" b="1" dirty="0" smtClean="0"/>
              <a:t> (</a:t>
            </a:r>
            <a:r>
              <a:rPr lang="cs-CZ" dirty="0" smtClean="0"/>
              <a:t>2010)</a:t>
            </a:r>
            <a:r>
              <a:rPr lang="cs-CZ" b="1" dirty="0" smtClean="0"/>
              <a:t> </a:t>
            </a:r>
            <a:endParaRPr lang="cs-CZ" dirty="0" smtClean="0">
              <a:solidFill>
                <a:srgbClr val="FFC000"/>
              </a:solidFill>
            </a:endParaRP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status území: </a:t>
            </a:r>
            <a:r>
              <a:rPr lang="cs-CZ" dirty="0" smtClean="0"/>
              <a:t>autonomní součást Dánska</a:t>
            </a:r>
            <a:endParaRPr lang="cs-CZ" dirty="0" smtClean="0">
              <a:solidFill>
                <a:srgbClr val="FFC000"/>
              </a:solidFill>
            </a:endParaRP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hlavní město: </a:t>
            </a:r>
            <a:r>
              <a:rPr lang="cs-CZ" dirty="0" smtClean="0"/>
              <a:t>Nuuk (15. tis. obyvatel)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11" name="Obrázek 10" descr="File:Coat of arms Greenland.sv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37068" y="2857496"/>
            <a:ext cx="1714512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86412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fg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57166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3286116" y="2143116"/>
            <a:ext cx="5214942" cy="4000528"/>
          </a:xfrm>
        </p:spPr>
        <p:txBody>
          <a:bodyPr>
            <a:normAutofit fontScale="92500" lnSpcReduction="20000"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geologie a geomorfologie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85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% území pokrývá ledovec (taje)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velké množství fjordů a ostrůvků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obtížná těžba – kryolit, barevné kovy</a:t>
            </a: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podnebí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převážně arktický klimatický pás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teploty: červenec  kolem 8°C, leden až -40 °C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v minulosti teplejší klima – Greenland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polární záře</a:t>
            </a:r>
          </a:p>
          <a:p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357158" y="2071678"/>
            <a:ext cx="2571768" cy="4143404"/>
            <a:chOff x="1071538" y="2143116"/>
            <a:chExt cx="2571768" cy="4143404"/>
          </a:xfrm>
        </p:grpSpPr>
        <p:sp>
          <p:nvSpPr>
            <p:cNvPr id="19" name="Obdélník 18"/>
            <p:cNvSpPr/>
            <p:nvPr/>
          </p:nvSpPr>
          <p:spPr>
            <a:xfrm>
              <a:off x="1071538" y="2143116"/>
              <a:ext cx="2571768" cy="414340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il_fi" descr="http://stare.cz/hoeg/pics/Gronsko.png"/>
            <p:cNvPicPr/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428728" y="2500306"/>
              <a:ext cx="1857388" cy="34290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86412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fg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57166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3571868" y="2643182"/>
            <a:ext cx="2214578" cy="714380"/>
          </a:xfrm>
        </p:spPr>
        <p:txBody>
          <a:bodyPr>
            <a:noAutofit/>
          </a:bodyPr>
          <a:lstStyle/>
          <a:p>
            <a:pPr algn="l">
              <a:buClr>
                <a:srgbClr val="FFC000"/>
              </a:buClr>
            </a:pPr>
            <a:r>
              <a:rPr lang="cs-CZ" sz="1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zelené pobřeží                   s ledovcem v pozadí</a:t>
            </a:r>
            <a:endParaRPr lang="cs-CZ" sz="1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6192" y="517316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grónské město         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929454" y="5357826"/>
            <a:ext cx="8572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kryolit</a:t>
            </a:r>
          </a:p>
        </p:txBody>
      </p:sp>
      <p:pic>
        <p:nvPicPr>
          <p:cNvPr id="3" name="Picture 2" descr="kryol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64653"/>
            <a:ext cx="285750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iscali.cz.imagebox.cz/press/2013/01/18/51310-gronsko-652x330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22" y="2319936"/>
            <a:ext cx="2851836" cy="144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liquid-blue.com/photos/tour/countries/greenland/images/2004-09-07QaqortaqWinter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68" y="4509120"/>
            <a:ext cx="3096344" cy="150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86412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fg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57166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3428992" y="6143644"/>
            <a:ext cx="24288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polární záře v Grónsku</a:t>
            </a:r>
          </a:p>
        </p:txBody>
      </p:sp>
      <p:pic>
        <p:nvPicPr>
          <p:cNvPr id="2050" name="Picture 2" descr="File:Northern Lights, Greenl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48880"/>
            <a:ext cx="5190506" cy="341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86412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fg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57166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8097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571472" y="1785926"/>
            <a:ext cx="3857652" cy="2000264"/>
          </a:xfrm>
        </p:spPr>
        <p:txBody>
          <a:bodyPr>
            <a:normAutofit fontScale="47500" lnSpcReduction="20000"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3800" dirty="0" smtClean="0">
                <a:solidFill>
                  <a:srgbClr val="FFC000"/>
                </a:solidFill>
              </a:rPr>
              <a:t> vodstvo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3800" dirty="0" smtClean="0"/>
              <a:t>celkový objem ledovce 2,6 mil km</a:t>
            </a:r>
            <a:r>
              <a:rPr lang="cs-CZ" sz="3800" baseline="30000" dirty="0" smtClean="0"/>
              <a:t>3 </a:t>
            </a:r>
            <a:r>
              <a:rPr lang="cs-CZ" sz="3800" dirty="0" smtClean="0"/>
              <a:t>= 26 biliard (tj. 10</a:t>
            </a:r>
            <a:r>
              <a:rPr lang="cs-CZ" sz="3800" baseline="30000" dirty="0" smtClean="0"/>
              <a:t>15</a:t>
            </a:r>
            <a:r>
              <a:rPr lang="cs-CZ" sz="3800" dirty="0" smtClean="0"/>
              <a:t>) stolitrových sudů piva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3800" dirty="0" smtClean="0"/>
              <a:t> mocnost až 3 400 km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3800" dirty="0" smtClean="0"/>
              <a:t> postupně odtává</a:t>
            </a: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4876" y="1785926"/>
            <a:ext cx="42148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C000"/>
              </a:buClr>
              <a:buSzPct val="65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půdy</a:t>
            </a:r>
          </a:p>
          <a:p>
            <a:pPr lvl="1" indent="-180000">
              <a:buSzPct val="65000"/>
              <a:buFont typeface="Wingdings" pitchFamily="2" charset="2"/>
              <a:buChar char="q"/>
            </a:pPr>
            <a:r>
              <a:rPr lang="cs-CZ" dirty="0" smtClean="0"/>
              <a:t> arktické a tundrové půdy</a:t>
            </a:r>
          </a:p>
          <a:p>
            <a:pPr lvl="1" indent="-180000">
              <a:buSzPct val="65000"/>
              <a:buFont typeface="Wingdings" pitchFamily="2" charset="2"/>
              <a:buChar char="q"/>
            </a:pPr>
            <a:r>
              <a:rPr lang="cs-CZ" dirty="0" smtClean="0"/>
              <a:t> permafrost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6314" y="4143380"/>
            <a:ext cx="7143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=</a:t>
            </a:r>
            <a:endParaRPr lang="cs-CZ" sz="6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11675" y="4512711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  26 . 10</a:t>
            </a:r>
            <a:r>
              <a:rPr lang="cs-CZ" baseline="30000" dirty="0" smtClean="0"/>
              <a:t>15</a:t>
            </a:r>
            <a:endParaRPr lang="cs-CZ" dirty="0"/>
          </a:p>
        </p:txBody>
      </p:sp>
      <p:pic>
        <p:nvPicPr>
          <p:cNvPr id="3076" name="Picture 4" descr="http://www.zelpage.cz/news/sud.gif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595" y="3688481"/>
            <a:ext cx="1581150" cy="204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File:Blue ice in South Greenland - Visit Greenlan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33960"/>
            <a:ext cx="3492435" cy="2326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fg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928662" y="1643050"/>
            <a:ext cx="7215238" cy="2000264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biota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geobiom tundry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mechy, lišejníky, jehličnaté lesy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lední medvěd, pižmoň, tuleň, velryba grónská</a:t>
            </a: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0034" y="3714752"/>
            <a:ext cx="3429024" cy="27146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500562" y="3714752"/>
            <a:ext cx="4000528" cy="2714644"/>
            <a:chOff x="4500562" y="3714752"/>
            <a:chExt cx="4000528" cy="2714644"/>
          </a:xfrm>
        </p:grpSpPr>
        <p:sp>
          <p:nvSpPr>
            <p:cNvPr id="14" name="Obdélník 13"/>
            <p:cNvSpPr/>
            <p:nvPr/>
          </p:nvSpPr>
          <p:spPr>
            <a:xfrm>
              <a:off x="4500562" y="3714752"/>
              <a:ext cx="4000528" cy="27146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il_fi" descr="http://nd01.jxs.cz/717/733/21e775fc87_7179844_o2.jpg"/>
            <p:cNvPicPr/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643438" y="3929066"/>
              <a:ext cx="3714776" cy="22860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4098" name="Picture 2" descr="File:Male polar white bear walks on pack ice ursus maritimus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8" t="21580" r="30161" b="23770"/>
          <a:stretch/>
        </p:blipFill>
        <p:spPr bwMode="auto">
          <a:xfrm>
            <a:off x="618282" y="3929066"/>
            <a:ext cx="3192527" cy="228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fg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785786" y="4572008"/>
            <a:ext cx="7215238" cy="2000264"/>
          </a:xfrm>
        </p:spPr>
        <p:txBody>
          <a:bodyPr>
            <a:normAutofit/>
          </a:bodyPr>
          <a:lstStyle/>
          <a:p>
            <a:pPr lvl="1" indent="-180000" algn="l"/>
            <a:endParaRPr lang="cs-CZ" dirty="0" smtClean="0"/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2" name="il_fi" descr="http://www.woodcraft.cz/images/2007/_stalo_se/60/5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000240"/>
            <a:ext cx="3643338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il_fi" descr="http://www.morsti-zivocichove.wz.cz/velryba.gronska.jpg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286124"/>
            <a:ext cx="3512858" cy="3090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928794" y="492919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pižmoň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43570" y="264318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velryba grónská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642910" y="2571744"/>
            <a:ext cx="4000528" cy="3071834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obyvatelstvo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dirty="0" smtClean="0"/>
              <a:t>převážně Eskymáci (90%)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lutheráni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oficiálním jazykem Grónština</a:t>
            </a: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7" name="il_fi" descr="http://www.osel.cz/_img/img1094400079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8184" y="4437112"/>
            <a:ext cx="1901001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File:Upernavik first day in class 2007-08-14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6832"/>
            <a:ext cx="335164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285720" y="1643050"/>
            <a:ext cx="6286544" cy="2071702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sídla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při pobřeží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hlavní město Nuuk (15 tis. obyv.)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česká stopa – Ilulissat </a:t>
            </a: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" name="il_fi" descr="http://www.theodora.com/wfb/photos/greenland/main_street_nuuk_greenland_photo_karsten_bidstrup_greenland_tourism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3286124"/>
            <a:ext cx="5000622" cy="3022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1142976" y="4643446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Hlavní třída v Nuuku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10"/>
          <p:cNvSpPr>
            <a:spLocks noGrp="1"/>
          </p:cNvSpPr>
          <p:nvPr>
            <p:ph type="subTitle" idx="1"/>
          </p:nvPr>
        </p:nvSpPr>
        <p:spPr>
          <a:xfrm>
            <a:off x="2214546" y="1643050"/>
            <a:ext cx="4572032" cy="571504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Typická grónská osídlení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2" name="il_fi" descr="http://withfriendship.com/images/h/38785/lluny-de-nuuk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512" y="2211585"/>
            <a:ext cx="3000396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il_fi" descr="http://upload.wikimedia.org/wikipedia/commons/d/d1/Annaassisitta-Oqaluffia-old-nuuk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4572008"/>
            <a:ext cx="3000396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il_fi" descr="http://www.ambprag.um.dk/NR/rdonlyres/4C0A9130-7951-44C7-B6E6-FD5C47AE37BD/0/greenlandtown.jpg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2214554"/>
            <a:ext cx="3000396" cy="1945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File:Qaarsut aerial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85"/>
          <a:stretch/>
        </p:blipFill>
        <p:spPr bwMode="auto">
          <a:xfrm>
            <a:off x="156074" y="4656937"/>
            <a:ext cx="3000396" cy="184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Defense.gov photo essay 100727-D-1852B-167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12"/>
          <a:stretch/>
        </p:blipFill>
        <p:spPr bwMode="auto">
          <a:xfrm>
            <a:off x="3369208" y="3340099"/>
            <a:ext cx="2306837" cy="219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1857356" y="1714488"/>
            <a:ext cx="5286412" cy="2071702"/>
          </a:xfrm>
        </p:spPr>
        <p:txBody>
          <a:bodyPr>
            <a:normAutofit fontScale="85000" lnSpcReduction="20000"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zemědělství</a:t>
            </a:r>
            <a:endParaRPr lang="cs-CZ" sz="2400" dirty="0" smtClean="0">
              <a:solidFill>
                <a:srgbClr val="FFC000"/>
              </a:solidFill>
            </a:endParaRP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jen pobřežní oblasti na jihu a na západě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pěstování zeleniny (tání ledovce)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chov ovcí a sobů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lov kožešinové zvěře (sever)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rybolov – hlavní složka HDP, tresky </a:t>
            </a:r>
          </a:p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57224" y="3857628"/>
            <a:ext cx="3500462" cy="2643206"/>
            <a:chOff x="357158" y="3857628"/>
            <a:chExt cx="3500462" cy="2643206"/>
          </a:xfrm>
        </p:grpSpPr>
        <p:sp>
          <p:nvSpPr>
            <p:cNvPr id="12" name="Obdélník 11"/>
            <p:cNvSpPr/>
            <p:nvPr/>
          </p:nvSpPr>
          <p:spPr>
            <a:xfrm>
              <a:off x="357158" y="3857628"/>
              <a:ext cx="3500462" cy="264320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il_fi" descr="http://images.metrophotochallenge.com/photos/big/145566.jpg"/>
            <p:cNvPicPr/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28596" y="3929066"/>
              <a:ext cx="3340839" cy="24986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0" name="Skupina 19"/>
          <p:cNvGrpSpPr/>
          <p:nvPr/>
        </p:nvGrpSpPr>
        <p:grpSpPr>
          <a:xfrm>
            <a:off x="4786314" y="3857628"/>
            <a:ext cx="3571900" cy="2643206"/>
            <a:chOff x="4786314" y="3786190"/>
            <a:chExt cx="3571900" cy="2643206"/>
          </a:xfrm>
        </p:grpSpPr>
        <p:sp>
          <p:nvSpPr>
            <p:cNvPr id="19" name="Obdélník 18"/>
            <p:cNvSpPr/>
            <p:nvPr/>
          </p:nvSpPr>
          <p:spPr>
            <a:xfrm>
              <a:off x="4786314" y="3786190"/>
              <a:ext cx="3571900" cy="264320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il_fi" descr="http://1-dovolena.cz/up/Norsko.jpg"/>
            <p:cNvPicPr/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857752" y="3857628"/>
              <a:ext cx="3429024" cy="2500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7" name="Obrázek 16" descr="Hlavním zdrojem obživy Gróňanů jsou ryby.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2357430"/>
            <a:ext cx="1571636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http://3.bp.blogspot.com/_P6fTS83PZ-U/TEYz35mfqQI/AAAAAAAADeA/X_W9XRu65nE/s400/viking_church_584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778" y="2241562"/>
            <a:ext cx="1547240" cy="116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3286116" y="1714488"/>
            <a:ext cx="2428892" cy="571504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zemědělství</a:t>
            </a:r>
            <a:endParaRPr lang="cs-CZ" dirty="0"/>
          </a:p>
        </p:txBody>
      </p:sp>
      <p:pic>
        <p:nvPicPr>
          <p:cNvPr id="17" name="Obrázek 16" descr="Hlavním zdrojem obživy Gróňanů jsou ryby.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786058"/>
            <a:ext cx="3571900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 descr="http://3.bp.blogspot.com/_P6fTS83PZ-U/TEYz35mfqQI/AAAAAAAADeA/X_W9XRu65nE/s400/viking_church_584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2761164"/>
            <a:ext cx="4128971" cy="309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857224" y="1714488"/>
            <a:ext cx="7643866" cy="1928826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FFC000"/>
                </a:solidFill>
              </a:rPr>
              <a:t> průmysl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těžební – kryolit, grafit, olovo, zinek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energetický – tepelné elektrárny (dovoz surovin) 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potravinářský – zpracování ryb</a:t>
            </a:r>
          </a:p>
          <a:p>
            <a:pPr lvl="1" indent="-180000" algn="l">
              <a:buFont typeface="Wingdings" pitchFamily="2" charset="2"/>
              <a:buChar char="q"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" name="Obrázek 9" descr="http://www.msc.org/where-to-buy/product-finder/cfpsproduct-B1393B5C-0873-48E2-BAA8-CD2A0EBA755F/productImage_biglisting"/>
          <p:cNvPicPr/>
          <p:nvPr/>
        </p:nvPicPr>
        <p:blipFill>
          <a:blip r:embed="rId3"/>
          <a:srcRect l="16256" r="18288"/>
          <a:stretch>
            <a:fillRect/>
          </a:stretch>
        </p:blipFill>
        <p:spPr bwMode="auto">
          <a:xfrm>
            <a:off x="6500826" y="3714752"/>
            <a:ext cx="2000264" cy="2643206"/>
          </a:xfrm>
          <a:prstGeom prst="rect">
            <a:avLst/>
          </a:prstGeom>
          <a:noFill/>
        </p:spPr>
      </p:pic>
      <p:pic>
        <p:nvPicPr>
          <p:cNvPr id="11" name="il_fi" descr="http://www.nordsee.com/backoffice/pictures_pages/xxl_Seelachs__28Koehler_29__1255787799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4000504"/>
            <a:ext cx="2609847" cy="1958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13" name="Přímá spojovací šipka 12"/>
          <p:cNvCxnSpPr/>
          <p:nvPr/>
        </p:nvCxnSpPr>
        <p:spPr>
          <a:xfrm>
            <a:off x="4000496" y="5072074"/>
            <a:ext cx="2000264" cy="1588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857224" y="1714488"/>
            <a:ext cx="7643866" cy="1500198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FFC000"/>
                </a:solidFill>
              </a:rPr>
              <a:t> doprava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komplikovaná – nejsou železnice , málo silnic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rozvinutá letecká a lodní doprava </a:t>
            </a:r>
          </a:p>
          <a:p>
            <a:pPr lvl="1" indent="-180000" algn="l">
              <a:buFont typeface="Wingdings" pitchFamily="2" charset="2"/>
              <a:buChar char="q"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2" name="il_fi" descr="http://www.theodora.com/wfb/photos/greenland/nuuk_airport_greenland_photo__air_greenland_greenland_tourism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3214686"/>
            <a:ext cx="3571900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2" descr="http://images.inmagine.com/400nwm/iris/imagebrokerrm-238/ptg01307639.jpg"/>
          <p:cNvPicPr>
            <a:picLocks noChangeAspect="1" noChangeArrowheads="1"/>
          </p:cNvPicPr>
          <p:nvPr/>
        </p:nvPicPr>
        <p:blipFill>
          <a:blip r:embed="rId4" r:link="rId5"/>
          <a:srcRect/>
          <a:stretch>
            <a:fillRect/>
          </a:stretch>
        </p:blipFill>
        <p:spPr bwMode="auto">
          <a:xfrm>
            <a:off x="6357950" y="2643182"/>
            <a:ext cx="2509837" cy="377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857224" y="1714488"/>
            <a:ext cx="7643866" cy="1071570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FFC000"/>
                </a:solidFill>
              </a:rPr>
              <a:t> doprava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dirty="0" smtClean="0"/>
              <a:t>  nejčastější dopravní prostředek – psí spřežení </a:t>
            </a:r>
          </a:p>
          <a:p>
            <a:pPr lvl="1" indent="-180000" algn="l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8194" name="Picture 2" descr="File:Adventdalen hundespann IMG 28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068960"/>
            <a:ext cx="4320480" cy="3013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428596" y="1785926"/>
            <a:ext cx="8286776" cy="1714512"/>
          </a:xfrm>
        </p:spPr>
        <p:txBody>
          <a:bodyPr>
            <a:normAutofit fontScale="47500" lnSpcReduction="20000"/>
          </a:bodyPr>
          <a:lstStyle/>
          <a:p>
            <a:pPr algn="l"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5700" dirty="0" smtClean="0">
                <a:solidFill>
                  <a:srgbClr val="FFC000"/>
                </a:solidFill>
              </a:rPr>
              <a:t> cestovní ruch 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5700" dirty="0" smtClean="0"/>
              <a:t>  atraktivní vzhledem k přírodním podmínkám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5700" dirty="0" smtClean="0"/>
              <a:t>  zájezdy pořádají i CK z ČR</a:t>
            </a:r>
            <a:r>
              <a:rPr lang="cs-CZ" dirty="0" smtClean="0"/>
              <a:t>  </a:t>
            </a:r>
          </a:p>
          <a:p>
            <a:pPr lvl="1" indent="-180000" algn="l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22" name="Picture 2" descr="http://aff.bstatic.com/images/hotel/max300/202/20263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143248"/>
            <a:ext cx="3838460" cy="2571768"/>
          </a:xfrm>
          <a:prstGeom prst="rect">
            <a:avLst/>
          </a:prstGeom>
          <a:noFill/>
        </p:spPr>
      </p:pic>
      <p:pic>
        <p:nvPicPr>
          <p:cNvPr id="10" name="Obrázek 9" descr="http://aff.bstatic.com/images/hotel/max500/179/1798571.jpg"/>
          <p:cNvPicPr/>
          <p:nvPr/>
        </p:nvPicPr>
        <p:blipFill>
          <a:blip r:embed="rId4"/>
          <a:srcRect l="567" t="846" r="2268" b="3385"/>
          <a:stretch>
            <a:fillRect/>
          </a:stretch>
        </p:blipFill>
        <p:spPr bwMode="auto">
          <a:xfrm>
            <a:off x="4714876" y="3143248"/>
            <a:ext cx="3857652" cy="257176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857488" y="5857892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Hotel Kulusuk – 2 886,- Kč/noc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428596" y="1714488"/>
            <a:ext cx="8286776" cy="1643074"/>
          </a:xfrm>
        </p:spPr>
        <p:txBody>
          <a:bodyPr>
            <a:normAutofit fontScale="70000" lnSpcReduction="20000"/>
          </a:bodyPr>
          <a:lstStyle/>
          <a:p>
            <a:pPr algn="l">
              <a:buClr>
                <a:srgbClr val="FFC000"/>
              </a:buClr>
              <a:buSzPct val="58000"/>
              <a:buFont typeface="Wingdings" pitchFamily="2" charset="2"/>
              <a:buChar char="q"/>
            </a:pPr>
            <a:r>
              <a:rPr lang="cs-CZ" sz="5700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školství 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3000" dirty="0" smtClean="0"/>
              <a:t>  základní bezplatné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3000" dirty="0" smtClean="0"/>
              <a:t> síť středních škol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3000" dirty="0" smtClean="0"/>
              <a:t> pedagogický institut v Nuuku</a:t>
            </a:r>
          </a:p>
          <a:p>
            <a:pPr lvl="1" indent="-180000" algn="l"/>
            <a:endParaRPr lang="cs-CZ" sz="5700" dirty="0" smtClean="0"/>
          </a:p>
          <a:p>
            <a:pPr lvl="1" indent="-180000" algn="l">
              <a:buFont typeface="Wingdings" pitchFamily="2" charset="2"/>
              <a:buChar char="q"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1746" name="Picture 2" descr="http://www.airgorilla.com/travelogues/greenland/127-nanortalik-schoo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500438"/>
            <a:ext cx="5500726" cy="288684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143604" y="4786322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škola v městě Nanortalik 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785786" y="2571744"/>
            <a:ext cx="3929090" cy="2571768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SzPct val="58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zdravotnictví 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bezplatné (financuje dánská vláda)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tři nemocnice</a:t>
            </a:r>
          </a:p>
          <a:p>
            <a:pPr lvl="1" indent="-180000" algn="l"/>
            <a:endParaRPr lang="cs-CZ" sz="28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5500702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nemocnice v Nuuku 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2771" name="il_fi" descr="http://www.theodora.com/wfb/photos/greenland/old_hospital_and_cathedral_nuuk_greenland_photo_reben_kaspersen_greenland_tourism.jpg"/>
          <p:cNvPicPr>
            <a:picLocks noChangeAspect="1" noChangeArrowheads="1"/>
          </p:cNvPicPr>
          <p:nvPr/>
        </p:nvPicPr>
        <p:blipFill>
          <a:blip r:embed="rId3" r:link="rId4"/>
          <a:srcRect l="1134" t="3404" r="2835" b="1703"/>
          <a:stretch>
            <a:fillRect/>
          </a:stretch>
        </p:blipFill>
        <p:spPr bwMode="auto">
          <a:xfrm>
            <a:off x="4929190" y="1643050"/>
            <a:ext cx="3692684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obrázek 7" descr="http://www.jesuscaritas.info/jcd/fr/system/files/images/LSJ+Greenland+Nuuk+hospital.preview.png"/>
          <p:cNvPicPr>
            <a:picLocks noChangeAspect="1" noChangeArrowheads="1"/>
          </p:cNvPicPr>
          <p:nvPr/>
        </p:nvPicPr>
        <p:blipFill>
          <a:blip r:embed="rId5"/>
          <a:srcRect r="1181" b="1741"/>
          <a:stretch>
            <a:fillRect/>
          </a:stretch>
        </p:blipFill>
        <p:spPr bwMode="auto">
          <a:xfrm>
            <a:off x="4929190" y="4143380"/>
            <a:ext cx="3643338" cy="2454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785786" y="2571744"/>
            <a:ext cx="3929090" cy="2571768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SzPct val="58000"/>
            </a:pPr>
            <a:endParaRPr lang="cs-CZ" sz="28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14414" y="5286388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národní tým Grónska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00562" y="2643182"/>
            <a:ext cx="4286280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FFC000"/>
                </a:solidFill>
              </a:rPr>
              <a:t> kultura a sport</a:t>
            </a:r>
          </a:p>
          <a:p>
            <a:pPr lvl="1" indent="-180000">
              <a:buFont typeface="Wingdings" pitchFamily="2" charset="2"/>
              <a:buChar char="q"/>
            </a:pPr>
            <a:r>
              <a:rPr lang="cs-CZ" sz="2400" dirty="0" smtClean="0"/>
              <a:t> inuitská kultura – písně, pověsti, mýty, pohádky </a:t>
            </a:r>
          </a:p>
          <a:p>
            <a:pPr lvl="1" indent="-180000">
              <a:buFont typeface="Wingdings" pitchFamily="2" charset="2"/>
              <a:buChar char="q"/>
            </a:pPr>
            <a:r>
              <a:rPr lang="cs-CZ" sz="2400" dirty="0" smtClean="0"/>
              <a:t> nejpopulárnější sporty – fotbal, házená</a:t>
            </a:r>
          </a:p>
          <a:p>
            <a:pPr lvl="1" indent="-180000"/>
            <a:endParaRPr lang="cs-CZ" dirty="0" smtClean="0"/>
          </a:p>
        </p:txBody>
      </p:sp>
      <p:pic>
        <p:nvPicPr>
          <p:cNvPr id="33794" name="Picture 2" descr="Greenland Footbal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285992"/>
            <a:ext cx="3786214" cy="2839661"/>
          </a:xfrm>
          <a:prstGeom prst="rect">
            <a:avLst/>
          </a:prstGeom>
          <a:noFill/>
        </p:spPr>
      </p:pic>
      <p:sp>
        <p:nvSpPr>
          <p:cNvPr id="33796" name="AutoShape 4" descr="data:image/jpg;base64,/9j/4AAQSkZJRgABAQAAAQABAAD/2wCEAAkGBhQREBQUExQUFRUWFx8ZGRgYGRwcHhYfHRcbGRsWHh0YHiYeIhkjHRcaHy8gIygpLC4tGCEyNTAqNiYrLCoBCQoKDgwOGg8PGi4jHyQqLDUyNSosLDU1NC0yLDA1KiopLDUsMDI1KjUyLSwsMzUsLSk1NDAqLC0sKTUsLDIsLf/AABEIAHgAeAMBIgACEQEDEQH/xAAcAAACAwEBAQEAAAAAAAAAAAAABgQFBwEDAgj/xABBEAACAQIEAwQHBQYEBwEAAAABAgMAEQQSITEFBkETUWFxByIyQlKBkRRigqHBI3KSorHwFlOz0TM0c4OTwvEV/8QAGwEAAwADAQEAAAAAAAAAAAAABAUGAAIDAQf/xAAxEQABAwMBBgQGAgMBAAAAAAABAgMRAAQhMQUSQVFh8BMigaFxkbHB0fEUMiNS4UL/2gAMAwEAAhEDEQA/ANxooorKyiivDF4xY1u3yA1LHuA76ReI8yTYqRo8Moky+0SbRR/vHQOfM5e4Heire1W9pgDia4Ovpb11pq4hzNFEL3BG2YkBb92Y7nwUGljGekXMwWEM5ZsqiNbAn4c8m+42Ub0v4DBSibFPik7SfDw50R9V39qw0KgagDSpuJxYmw7O6qs2CaKQsoChs5BZCBpcWA+VOm7Fls5G9pmcZ0+IyM41paq6cWMeXX219cHnX1/ibGPJLH2QV4UMjK8kl7LqdmAO/Sq/FcxYqOKKciHLNmK2z5hlIBuc1+vfTO2OibiMiTMEdVYI5sBJFIl+za/VSbg91LmL4X9owWDRJYA0YkDB5VUi7i25+6aJZLcp3kAAxOuhSo6/ED6VxcC4O6ok59iPyfrX3wrnbFTSBI4s7noryDYXvqxAq3wXpICsUlzIymzCQZrEGxGdLEd2qmoHL0EWCiGaeJMRM4sdXAjVxdQUuAXtv3V6Q8MSLiWLxEoBiikFgdmeUgAa9wYk/KvHUWy1KG5gDETJMgYnESYr1tTyUpO9mc9Brn5TTpw7miKVb3AHxBgy+RYbfiAq4BrIMdwg4bt5kZ0kbEmKBU0zC92uOq2IAG1X2C5gxGDkWPFII83sm/7J/u/cbxHqjqLa0tf2akjeYVPTj1jnFGNXhGHRHWtBoqPgscsq3Xcbqd1Pcf8AfY9KkUmIIMGmIIORRRRRXle0V4YzFiNcx8gBuxOwH9+Ne9Zlz/zOb9mh1cHUH2Yzpp4yWJv8Nh7xoyztVXLgQKHuHwyjeNc4vjZMaZCs0cUCnI8zkhWJ17JOuQeHtbnoK8uAQCWH7FOGyljLAyeoMQFvdLkC4PQn9BVXwiSLEYP7LJIsMiSGSJn0RrixRj086usXiZZY1w4mjmkD53lQXWD2VjSIrb1zY2C95qkWjwx4QxB+UaKmM/Mf6gTSZKt8+IcyPnzTHfM1GHMSySpJHFJHi427PskBYSRgWyNm2K2sb930sF4NiMZGVZUiRmzOmHUAO3e8jGxPguamDl/lBIl9cE5tSrG5c/FIfeP3fZHidaZQLaClVxfoQqGBpxOfl05exo5q1UoS6deA775Ul4f0cR7uEJ+9nkP1LKPotTf8AQWtZP8AxJ/9/OrHivNOHwzqkjgMx2HTW1z0A86SeZ/SG7FUwzgKSDcaMNxkJJtqdbi1Yx/OuSIJA5nSvXf4rIMgTVvivRrER6ojv4BkPyIZhfzWqbjvK2KWPL2rsmcPllsQWAsD2g0209bLU/gvPpigkbEOJSuiiMa3v7JY6XOpHgpp6wk3aRoxW2ZQcp1tcXt+dbOXN3aq/wAvmE8ft+q8Syw+PJgx3NIMfFziJ3cx5cTDHaDDvpdjq8oJsGPcBuBVb/8Anzpg5IsQS0+KlXsomN2DZrtKddL/AN705cwcoJMnqLtqFBtlPfGfdbw9k9bbhKw+AMYkjeRVnLrJBPJpcxnWIs2qOL6g9/UWNFWzrbiZbxEYjIjkeU5PHXPId5taT5865+PTnwHpipXC5p+Hle0kjeIN2faI2YQt/lPpfsyenTcdx0fBYwSrcaHYj4T3afW/UEHrWS83cUVZJoouzInEbyldQsi3zBTtY71ZcgczEHs3OqLofiQbr4lL5h93MO6tbyyU8z48Z+o/f5517b3KW3PCnHfftWoUVwGu1NU6qo5m4iIoGLbEEtbfKBdgPE6L+KsRx+NaaV5G3Y38B3AeAFgPKtC9JvFLIYwfaIT5LaR/qTEPw1mtWexbfcZ8Q6n6d/Spvab285uDQV64XDNI6oouzEAfP9K2Lk/l1IYlYa9V+9cWMp8WG3cvmaR/R9wcSyFj1OQeAy5pD/DlT/uVroFqC21dne8FPr33xorZluI8Q12k/mb0gLhJmh7F2YAa5goII3G53/WnCs0525QxTNJKrCSMEsEBOZRqdmvfc7HroKVbObYcdh/TqYzR14t1Dcta0l8LwJxOJSO9jI9id7XNydd9L707ScEwSzyYZcJiJezUZ5UYkgkXGlwPn+VInDsa0MqSJ7SMGHjbp5Hb508JznhVn+0mDEpKQM4VrI1ha5FwDbxqovkvbw3JiMQY808cjEUjtS3uneiZ4jh0pInBhlZfWGR/ZcdRtmG17VvHCMUJYInXZkU/ltWE8YxomxEsqggO5YA7i58K030b8TDYcKZGbLZbMNmOZsqm1yLd56UHtlkrt0uHUa+tEbNcCXVI4GnSl3m3l9J4mYjS13sNRbaQfeX81uO6zFXCKl2nVNLC009cQFpKTX55xmEaKRo29pTY/wC48DuPOu4LFtFIsiGzIQR8v0O3zpr9InBxFIGUbHKf3SC0f0s6eSCk2voNu6LhoK5ipB5ssuFPKt15X4kJoFK7WBUdynZfwkMv4aKUfRjxP1ezPusV+T+sv0ZWH46Khr9jwX1JqptXfEaCqo/SI5OIUHuc/WVx/RRSpTBzsT9pW/8AlL9bsT+d6X6uLMQwkdKl7ky6qtb9HGDC4dT9y/zdmJ/JUHypypc5GA+zLb4Y/wDSX9b0x1DXyiq4WTzqpthDSR0or5kUEEHYi1fVRuIlhDIUKq2U2LbA23NulCJEkCu5wKwvhgAxcQG3bKB5Z9K1+XFg41ojMrXiuMOYxrp7Wfx7qyeXh7x41UjZZHLqyNplYtZge6xJpmPMPEzijhwIRPboq7Wv7W21WN+z/IKVJI/qdT8M6HHyPWp20d8IEEH+w0Htr+aScdCUldSuUq5BUa5dTp5Cnb0Z4crMGGUhwSTdxly3GW1spOt762FJWPjdZZBJ7YY5+vrX1186auXFeDsZEdY7sLJIwIkDWDZfVzB/IHz0tRl8N+33Z1H27+9D2vle3o0rW6K4K7UDVXSh6RsGGw7HrkP1QhwfoGH4jWQ1tvOgH2c37n/0XrEqs9hqJYI61N7UEOg00+j2W2JYXtdVP0lQ/wBL1yonJv8AzJ/6T/00/O1FC7Ttg4/M8BXexe3GvWpvpCjtiFNraMPpK/6EUq1ovpN4XpnHusG+T+q30ZFP46XsDyPMUMk5GHiUZiX1a3UhBr1623plZXTYtkqUY74UHcsLL6gkU8+jnFhsOovr2Y/kZkP/AK/UU4Vm/LDDBYlos+aPSWNts8bqAzfIhGP7prSKldooAeKhorIp9ZqlsJOoxRUDjmFSTDyJKxRCurA2y9b38DU+l30gIx4fNltoATfuvrQtunedSJjIz612eO62oxODWdTY6BeJwtH6sUboCxsMxB9aQ20uTuadV4DKOMHFWXsMl8+YfBb++lZJUiOaRrRq0jX0CAsb+GUVav2RUBuqjylJkTg8dRmppq6CT5k/+pEc6l8TXt8ZL2XrZ5XK297UkW86euReRXjdcRiRZl9iM65fvHoOth865yDyVJDMZ5hbKCEXvuB6/lYkDrWg0n2ltKB/HZOIgn7UxsrKT4rgzOlFFFFTdOaUvSJiwuHYX1yN/NaMfXMfoax+nzn3iscsyIzlUZgWIFyEW4UgdbsznysapMRyc7KZMK6YmMfBo480Ot/KrXZm7bsJDhieenwnSpq+3nnSUZjvSvb0fxA4lifhA+sqD+l67V56MuF7uR7Tk/KPT83f+Siku135uCE8KZbPahkTTfzXw0TQMDtYqx7lbdvwkK3ktI+G4rEsgM5k+1RRthnhClhiN1XXuNxf61qLLcWOorP+M8NGFxsWKKkrGfXsLnJbKso7ymYKfJT1rTZ7oKS0rrEfT1/EaVtdtkELHr+fT81X8S4ViGkidBh43gj9XCrJmfKLkqb73BIt3GnPlXjqTxKAenq33IG6n766A9+h60jcM4XHBihiXxKTnOWjSI5pJmN8tx7u+t6jYrEnh84u4d3OeaNdOxYklcrbZwCR5XB0NMnrcXCfCBkgYwRzkZ+p4mCZ0DbeLJ3yMTnI9D+uU6VsFQOPYUyYaVVAJKGwOxI1APhcVA4DzVHOiksNdA2wY/Cb+y/3Tv0JFX1TakLYc8wyDTkKS6nBwa/OsshZiTa5NzYAD6DSnX0W8KZsQ0xT1FUgMdsx6DTU2vtt86++a/R3IpmniIZM2YRgetqdbW00JOm9Nno+4O2Hwa575pCXKn3b6Aedhr41VX+0G12hLZGcfmkNraLTcecaZpmoooqPqioqj5o44kETAtbT1iN1U6WH321CjzOwo47zRHAjEMtxoW3VT3ae0/cg+dhrSEcPLjyHLdmrEtAHsRPIp9YOw0DkCwFthYCwNNLKz3j4juEjvv5nFA3Nxu+RGVd9+1TuB4OZJ2mdMM8koBGHdwJFX3QgIIBC2Fj3Co/FuMyvphsXKshcIcO6BXBJtYFRYgV58Z4SmJxJxCYhIHuDLHKcrwsAASvxDTS3h31a8K4cMXjpMUoOV/VjOxKgZHnt0zWKr4kn3acFSE/5l8uWh4JzOOozAmaXgKP+NPPnw54++M0zcpcLEMAANwAFB7wt7t+JmY+Vq5V4iAAACwGgHdRUu64XFlZ407QgISEiu1Fx+BEq2OhGxte2ltuqkaEdQalUVolRSZFbEAiDWYw4BeH4mRyhVGXL2gGZsIW0zWO8Z6N3ab3FUvC+AA4mVp3V4IPXlkU3EnVVB6lu7fetex/DlmWx0PRtLi+410Knqp0NIuO4FLhc6RojwSG7QPojH4o391tPZY3FtL1SWt/4gIJhRAH6POJ6cTzKd+03CMSkGf307HSoB7eF8VhYzBKJVjKJqkwc6DKdMw0uNv0uYeZcTg0X7REyKTbMtpI791s2ZT4Bj5VV4HicksqwxIuFOH/aRQEX7WQbqxaxLEE2qZLgD+xCo0Axc6ibDuL2KNnMiX1CmxHzFEOhJO44BHXJA+M8gSP7DhIri2TG8gmfafh8ccDxq/wnpAhcamM+UgH5SZSPzqeObobX1/ijt9c9qU+O4dHXEmYYS2YCAxFe0zFwMpy76b3FVvM3AoEjxjRxhTFNGq2voGQEj63oNNlbOEDIn15cZH+3LnRKrl5AJwY/7+KccXz/AAoN0HnIp/KPMTS/iueJcTmTDo0hCljpkUAbm1y7eVx5UgYXDGR1RbZmNhcgC58ToKs8NI/D8YjZkZkIJyMGBB9pLjra4pmnZbDU7uVRIBoE3zrmuE8Yq64Mkcsa4vEkzIj9nJGdFhVh6siqvu33Gn1FWqR4SB5MLI7wxyWZQxzJfdJ4pBqp8/0qFCMPC+JeGZZY8TGVTDopLktqAR0ym9fXBOVZ8QsSYghkivlT4b2uHcdB8Cm/lvXF0pMqUopTy06iBESDj7yK6oBEJSAT8/meRGftXjDgn4hLH2qrIIyU7Zbq2KsdBr7o95+gPeQK03h2AESWFrm1yBbYWAA6KBoB0ArnD+GrCtgBe1ibW22AA0Cjoo0qXSC7vC9CU4SNBTW3t/D8xyTRRRRQFFUUUUVlZRXy6AgggEHcHrRRWVlUfFuUIpgNF02DAkL+6QQy+QNvClyfkyaGZZopJA6Xylv2yjTxs43Pumiijmr55sbsyOtDOWra8xmlo8m4iORXPZsQwaxLLexvb1lG9W6zSs2J7XDQyLiHVyPtCALlFgLg3NFFPUXCrhO8sD35zwI5ClamUtGEz7fcGq7F8oSTyXjjhhW1squ7i+utwp/sVY8M9GRNjIXbw/4a/Uguf4RRRQdxtN9vyJPf196IasWleYim/hPJsUA0AFxqFBGbwZiSzDwuB4VfJGFAAAAGwGgFFFJXHlumVmaZIbSgQkRX1RRRXKt6KKKKysr/2Q=="/>
          <p:cNvSpPr>
            <a:spLocks noChangeAspect="1" noChangeArrowheads="1"/>
          </p:cNvSpPr>
          <p:nvPr/>
        </p:nvSpPr>
        <p:spPr bwMode="auto">
          <a:xfrm>
            <a:off x="134938" y="-561975"/>
            <a:ext cx="1143000" cy="1143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798" name="AutoShape 6" descr="data:image/jpg;base64,/9j/4AAQSkZJRgABAQAAAQABAAD/2wCEAAkGBhQREBQUExQUFRUWFx8ZGRgYGRwcHhYfHRcbGRsWHh0YHiYeIhkjHRcaHy8gIygpLC4tGCEyNTAqNiYrLCoBCQoKDgwOGg8PGi4jHyQqLDUyNSosLDU1NC0yLDA1KiopLDUsMDI1KjUyLSwsMzUsLSk1NDAqLC0sKTUsLDIsLf/AABEIAHgAeAMBIgACEQEDEQH/xAAcAAACAwEBAQEAAAAAAAAAAAAABgQFBwEDAgj/xABBEAACAQIEAwQHBQYEBwEAAAABAgMAEQQSITEFBkETUWFxByIyQlKBkRRigqHBI3KSorHwFlOz0TM0c4OTwvEV/8QAGwEAAwADAQEAAAAAAAAAAAAABAUGAAIDAQf/xAAxEQABAwMBBgQGAgMBAAAAAAABAgMRAAQhMQUSQVFh8BMigaFxkbHB0fEUMiNS4UL/2gAMAwEAAhEDEQA/ANxooorKyiivDF4xY1u3yA1LHuA76ReI8yTYqRo8Moky+0SbRR/vHQOfM5e4Heire1W9pgDia4Ovpb11pq4hzNFEL3BG2YkBb92Y7nwUGljGekXMwWEM5ZsqiNbAn4c8m+42Ub0v4DBSibFPik7SfDw50R9V39qw0KgagDSpuJxYmw7O6qs2CaKQsoChs5BZCBpcWA+VOm7Fls5G9pmcZ0+IyM41paq6cWMeXX219cHnX1/ibGPJLH2QV4UMjK8kl7LqdmAO/Sq/FcxYqOKKciHLNmK2z5hlIBuc1+vfTO2OibiMiTMEdVYI5sBJFIl+za/VSbg91LmL4X9owWDRJYA0YkDB5VUi7i25+6aJZLcp3kAAxOuhSo6/ED6VxcC4O6ok59iPyfrX3wrnbFTSBI4s7noryDYXvqxAq3wXpICsUlzIymzCQZrEGxGdLEd2qmoHL0EWCiGaeJMRM4sdXAjVxdQUuAXtv3V6Q8MSLiWLxEoBiikFgdmeUgAa9wYk/KvHUWy1KG5gDETJMgYnESYr1tTyUpO9mc9Brn5TTpw7miKVb3AHxBgy+RYbfiAq4BrIMdwg4bt5kZ0kbEmKBU0zC92uOq2IAG1X2C5gxGDkWPFII83sm/7J/u/cbxHqjqLa0tf2akjeYVPTj1jnFGNXhGHRHWtBoqPgscsq3Xcbqd1Pcf8AfY9KkUmIIMGmIIORRRRRXle0V4YzFiNcx8gBuxOwH9+Ne9Zlz/zOb9mh1cHUH2Yzpp4yWJv8Nh7xoyztVXLgQKHuHwyjeNc4vjZMaZCs0cUCnI8zkhWJ17JOuQeHtbnoK8uAQCWH7FOGyljLAyeoMQFvdLkC4PQn9BVXwiSLEYP7LJIsMiSGSJn0RrixRj086usXiZZY1w4mjmkD53lQXWD2VjSIrb1zY2C95qkWjwx4QxB+UaKmM/Mf6gTSZKt8+IcyPnzTHfM1GHMSySpJHFJHi427PskBYSRgWyNm2K2sb930sF4NiMZGVZUiRmzOmHUAO3e8jGxPguamDl/lBIl9cE5tSrG5c/FIfeP3fZHidaZQLaClVxfoQqGBpxOfl05exo5q1UoS6deA775Ul4f0cR7uEJ+9nkP1LKPotTf8AQWtZP8AxJ/9/OrHivNOHwzqkjgMx2HTW1z0A86SeZ/SG7FUwzgKSDcaMNxkJJtqdbi1Yx/OuSIJA5nSvXf4rIMgTVvivRrER6ojv4BkPyIZhfzWqbjvK2KWPL2rsmcPllsQWAsD2g0209bLU/gvPpigkbEOJSuiiMa3v7JY6XOpHgpp6wk3aRoxW2ZQcp1tcXt+dbOXN3aq/wAvmE8ft+q8Syw+PJgx3NIMfFziJ3cx5cTDHaDDvpdjq8oJsGPcBuBVb/8Anzpg5IsQS0+KlXsomN2DZrtKddL/AN705cwcoJMnqLtqFBtlPfGfdbw9k9bbhKw+AMYkjeRVnLrJBPJpcxnWIs2qOL6g9/UWNFWzrbiZbxEYjIjkeU5PHXPId5taT5865+PTnwHpipXC5p+Hle0kjeIN2faI2YQt/lPpfsyenTcdx0fBYwSrcaHYj4T3afW/UEHrWS83cUVZJoouzInEbyldQsi3zBTtY71ZcgczEHs3OqLofiQbr4lL5h93MO6tbyyU8z48Z+o/f5517b3KW3PCnHfftWoUVwGu1NU6qo5m4iIoGLbEEtbfKBdgPE6L+KsRx+NaaV5G3Y38B3AeAFgPKtC9JvFLIYwfaIT5LaR/qTEPw1mtWexbfcZ8Q6n6d/Spvab285uDQV64XDNI6oouzEAfP9K2Lk/l1IYlYa9V+9cWMp8WG3cvmaR/R9wcSyFj1OQeAy5pD/DlT/uVroFqC21dne8FPr33xorZluI8Q12k/mb0gLhJmh7F2YAa5goII3G53/WnCs0525QxTNJKrCSMEsEBOZRqdmvfc7HroKVbObYcdh/TqYzR14t1Dcta0l8LwJxOJSO9jI9id7XNydd9L707ScEwSzyYZcJiJezUZ5UYkgkXGlwPn+VInDsa0MqSJ7SMGHjbp5Hb508JznhVn+0mDEpKQM4VrI1ha5FwDbxqovkvbw3JiMQY808cjEUjtS3uneiZ4jh0pInBhlZfWGR/ZcdRtmG17VvHCMUJYInXZkU/ltWE8YxomxEsqggO5YA7i58K030b8TDYcKZGbLZbMNmOZsqm1yLd56UHtlkrt0uHUa+tEbNcCXVI4GnSl3m3l9J4mYjS13sNRbaQfeX81uO6zFXCKl2nVNLC009cQFpKTX55xmEaKRo29pTY/wC48DuPOu4LFtFIsiGzIQR8v0O3zpr9InBxFIGUbHKf3SC0f0s6eSCk2voNu6LhoK5ipB5ssuFPKt15X4kJoFK7WBUdynZfwkMv4aKUfRjxP1ezPusV+T+sv0ZWH46Khr9jwX1JqptXfEaCqo/SI5OIUHuc/WVx/RRSpTBzsT9pW/8AlL9bsT+d6X6uLMQwkdKl7ky6qtb9HGDC4dT9y/zdmJ/JUHypypc5GA+zLb4Y/wDSX9b0x1DXyiq4WTzqpthDSR0or5kUEEHYi1fVRuIlhDIUKq2U2LbA23NulCJEkCu5wKwvhgAxcQG3bKB5Z9K1+XFg41ojMrXiuMOYxrp7Wfx7qyeXh7x41UjZZHLqyNplYtZge6xJpmPMPEzijhwIRPboq7Wv7W21WN+z/IKVJI/qdT8M6HHyPWp20d8IEEH+w0Htr+aScdCUldSuUq5BUa5dTp5Cnb0Z4crMGGUhwSTdxly3GW1spOt762FJWPjdZZBJ7YY5+vrX1186auXFeDsZEdY7sLJIwIkDWDZfVzB/IHz0tRl8N+33Z1H27+9D2vle3o0rW6K4K7UDVXSh6RsGGw7HrkP1QhwfoGH4jWQ1tvOgH2c37n/0XrEqs9hqJYI61N7UEOg00+j2W2JYXtdVP0lQ/wBL1yonJv8AzJ/6T/00/O1FC7Ttg4/M8BXexe3GvWpvpCjtiFNraMPpK/6EUq1ovpN4XpnHusG+T+q30ZFP46XsDyPMUMk5GHiUZiX1a3UhBr1623plZXTYtkqUY74UHcsLL6gkU8+jnFhsOovr2Y/kZkP/AK/UU4Vm/LDDBYlos+aPSWNts8bqAzfIhGP7prSKldooAeKhorIp9ZqlsJOoxRUDjmFSTDyJKxRCurA2y9b38DU+l30gIx4fNltoATfuvrQtunedSJjIz612eO62oxODWdTY6BeJwtH6sUboCxsMxB9aQ20uTuadV4DKOMHFWXsMl8+YfBb++lZJUiOaRrRq0jX0CAsb+GUVav2RUBuqjylJkTg8dRmppq6CT5k/+pEc6l8TXt8ZL2XrZ5XK297UkW86euReRXjdcRiRZl9iM65fvHoOth865yDyVJDMZ5hbKCEXvuB6/lYkDrWg0n2ltKB/HZOIgn7UxsrKT4rgzOlFFFFTdOaUvSJiwuHYX1yN/NaMfXMfoax+nzn3iscsyIzlUZgWIFyEW4UgdbsznysapMRyc7KZMK6YmMfBo480Ot/KrXZm7bsJDhieenwnSpq+3nnSUZjvSvb0fxA4lifhA+sqD+l67V56MuF7uR7Tk/KPT83f+Siku135uCE8KZbPahkTTfzXw0TQMDtYqx7lbdvwkK3ktI+G4rEsgM5k+1RRthnhClhiN1XXuNxf61qLLcWOorP+M8NGFxsWKKkrGfXsLnJbKso7ymYKfJT1rTZ7oKS0rrEfT1/EaVtdtkELHr+fT81X8S4ViGkidBh43gj9XCrJmfKLkqb73BIt3GnPlXjqTxKAenq33IG6n766A9+h60jcM4XHBihiXxKTnOWjSI5pJmN8tx7u+t6jYrEnh84u4d3OeaNdOxYklcrbZwCR5XB0NMnrcXCfCBkgYwRzkZ+p4mCZ0DbeLJ3yMTnI9D+uU6VsFQOPYUyYaVVAJKGwOxI1APhcVA4DzVHOiksNdA2wY/Cb+y/3Tv0JFX1TakLYc8wyDTkKS6nBwa/OsshZiTa5NzYAD6DSnX0W8KZsQ0xT1FUgMdsx6DTU2vtt86++a/R3IpmniIZM2YRgetqdbW00JOm9Nno+4O2Hwa575pCXKn3b6Aedhr41VX+0G12hLZGcfmkNraLTcecaZpmoooqPqioqj5o44kETAtbT1iN1U6WH321CjzOwo47zRHAjEMtxoW3VT3ae0/cg+dhrSEcPLjyHLdmrEtAHsRPIp9YOw0DkCwFthYCwNNLKz3j4juEjvv5nFA3Nxu+RGVd9+1TuB4OZJ2mdMM8koBGHdwJFX3QgIIBC2Fj3Co/FuMyvphsXKshcIcO6BXBJtYFRYgV58Z4SmJxJxCYhIHuDLHKcrwsAASvxDTS3h31a8K4cMXjpMUoOV/VjOxKgZHnt0zWKr4kn3acFSE/5l8uWh4JzOOozAmaXgKP+NPPnw54++M0zcpcLEMAANwAFB7wt7t+JmY+Vq5V4iAAACwGgHdRUu64XFlZ407QgISEiu1Fx+BEq2OhGxte2ltuqkaEdQalUVolRSZFbEAiDWYw4BeH4mRyhVGXL2gGZsIW0zWO8Z6N3ab3FUvC+AA4mVp3V4IPXlkU3EnVVB6lu7fetex/DlmWx0PRtLi+410Knqp0NIuO4FLhc6RojwSG7QPojH4o391tPZY3FtL1SWt/4gIJhRAH6POJ6cTzKd+03CMSkGf307HSoB7eF8VhYzBKJVjKJqkwc6DKdMw0uNv0uYeZcTg0X7REyKTbMtpI791s2ZT4Bj5VV4HicksqwxIuFOH/aRQEX7WQbqxaxLEE2qZLgD+xCo0Axc6ibDuL2KNnMiX1CmxHzFEOhJO44BHXJA+M8gSP7DhIri2TG8gmfafh8ccDxq/wnpAhcamM+UgH5SZSPzqeObobX1/ijt9c9qU+O4dHXEmYYS2YCAxFe0zFwMpy76b3FVvM3AoEjxjRxhTFNGq2voGQEj63oNNlbOEDIn15cZH+3LnRKrl5AJwY/7+KccXz/AAoN0HnIp/KPMTS/iueJcTmTDo0hCljpkUAbm1y7eVx5UgYXDGR1RbZmNhcgC58ToKs8NI/D8YjZkZkIJyMGBB9pLjra4pmnZbDU7uVRIBoE3zrmuE8Yq64Mkcsa4vEkzIj9nJGdFhVh6siqvu33Gn1FWqR4SB5MLI7wxyWZQxzJfdJ4pBqp8/0qFCMPC+JeGZZY8TGVTDopLktqAR0ym9fXBOVZ8QsSYghkivlT4b2uHcdB8Cm/lvXF0pMqUopTy06iBESDj7yK6oBEJSAT8/meRGftXjDgn4hLH2qrIIyU7Zbq2KsdBr7o95+gPeQK03h2AESWFrm1yBbYWAA6KBoB0ArnD+GrCtgBe1ibW22AA0Cjoo0qXSC7vC9CU4SNBTW3t/D8xyTRRRRQFFUUUUVlZRXy6AgggEHcHrRRWVlUfFuUIpgNF02DAkL+6QQy+QNvClyfkyaGZZopJA6Xylv2yjTxs43Pumiijmr55sbsyOtDOWra8xmlo8m4iORXPZsQwaxLLexvb1lG9W6zSs2J7XDQyLiHVyPtCALlFgLg3NFFPUXCrhO8sD35zwI5ClamUtGEz7fcGq7F8oSTyXjjhhW1squ7i+utwp/sVY8M9GRNjIXbw/4a/Uguf4RRRQdxtN9vyJPf196IasWleYim/hPJsUA0AFxqFBGbwZiSzDwuB4VfJGFAAAAGwGgFFFJXHlumVmaZIbSgQkRX1RRRXKt6KKKKysr/2Q=="/>
          <p:cNvSpPr>
            <a:spLocks noChangeAspect="1" noChangeArrowheads="1"/>
          </p:cNvSpPr>
          <p:nvPr/>
        </p:nvSpPr>
        <p:spPr bwMode="auto">
          <a:xfrm>
            <a:off x="134938" y="-561975"/>
            <a:ext cx="1143000" cy="1143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3800" name="Picture 8" descr="http://upload.wikimedia.org/wikipedia/en/7/78/Greenland_FA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4714884"/>
            <a:ext cx="1428750" cy="142875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428596" y="2571744"/>
            <a:ext cx="5643602" cy="2571768"/>
          </a:xfrm>
        </p:spPr>
        <p:txBody>
          <a:bodyPr>
            <a:normAutofit fontScale="77500" lnSpcReduction="20000"/>
          </a:bodyPr>
          <a:lstStyle/>
          <a:p>
            <a:pPr algn="l">
              <a:buClr>
                <a:srgbClr val="FFC000"/>
              </a:buClr>
              <a:buSzPct val="58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historie 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příchod Eskymáků – 4. tis. př. n. l.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982 – Viking Erik Rudý připlouvá do Grónska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1000 – Leif Ericsson přiváží na ostrov křesťanství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počátek 15. století – odchod Vikingů (ochlazení)</a:t>
            </a:r>
          </a:p>
          <a:p>
            <a:pPr lvl="1" indent="-180000" algn="l"/>
            <a:endParaRPr lang="cs-CZ" sz="28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58016" y="585789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Erik Rudý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File:Eric the Red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80928"/>
            <a:ext cx="1944216" cy="275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charakteristika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285720" y="2357430"/>
            <a:ext cx="4786346" cy="3643338"/>
          </a:xfrm>
        </p:spPr>
        <p:txBody>
          <a:bodyPr>
            <a:normAutofit fontScale="85000" lnSpcReduction="20000"/>
          </a:bodyPr>
          <a:lstStyle/>
          <a:p>
            <a:pPr algn="l">
              <a:buClr>
                <a:srgbClr val="FFC000"/>
              </a:buClr>
              <a:buSzPct val="58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historie 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1814 – Grónsko pod dánskou nadvládou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1953 – Grónsko přestává být kolonií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1979 – autonomie Grónska (vlastní vláda a parlament)</a:t>
            </a:r>
          </a:p>
          <a:p>
            <a:pPr lvl="1" indent="-180000" algn="l">
              <a:buFont typeface="Wingdings" pitchFamily="2" charset="2"/>
              <a:buChar char="q"/>
            </a:pPr>
            <a:r>
              <a:rPr lang="cs-CZ" sz="2800" dirty="0" smtClean="0"/>
              <a:t> 2008 – rozšíření autonomie (vlastní policie, nakládání se surovinami)</a:t>
            </a:r>
          </a:p>
          <a:p>
            <a:pPr lvl="1" indent="-180000" algn="l"/>
            <a:endParaRPr lang="cs-CZ" sz="28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6286520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grónský premiér Kuupik Kleist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14942" y="3786190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Dánská královna Margrethe II. 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3" name="rg_hi" descr="http://t2.gstatic.com/images?q=tbn:ANd9GcTyYDMI_xO6PZEQH6bnilAelo-pyNEFoCp_y3w7WKIACuNQihkJ9w">
            <a:hlinkClick r:id="rId3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4143380"/>
            <a:ext cx="1428760" cy="20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 descr="File:Drottning Margrethe av Danmark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820" y="1870717"/>
            <a:ext cx="1296144" cy="194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278473" y="1700808"/>
            <a:ext cx="8501122" cy="5400600"/>
          </a:xfrm>
        </p:spPr>
        <p:txBody>
          <a:bodyPr>
            <a:normAutofit fontScale="47500" lnSpcReduction="20000"/>
          </a:bodyPr>
          <a:lstStyle/>
          <a:p>
            <a:pPr algn="l">
              <a:buClr>
                <a:srgbClr val="FFC000"/>
              </a:buClr>
              <a:buSzPct val="58000"/>
            </a:pPr>
            <a:endParaRPr lang="cs-CZ" sz="1400" dirty="0" smtClean="0">
              <a:hlinkClick r:id="rId3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KOLEKTIV AUTORŮ. </a:t>
            </a:r>
            <a:r>
              <a:rPr lang="cs-CZ" sz="2100" i="1" dirty="0"/>
              <a:t>Zeměpis světa</a:t>
            </a:r>
            <a:r>
              <a:rPr lang="cs-CZ" sz="2100" dirty="0"/>
              <a:t>. Praha: </a:t>
            </a:r>
            <a:r>
              <a:rPr lang="cs-CZ" sz="2100" dirty="0" err="1"/>
              <a:t>Columbus</a:t>
            </a:r>
            <a:r>
              <a:rPr lang="cs-CZ" sz="2100" dirty="0"/>
              <a:t>, 2002, ISBN 80-901727-6-8.</a:t>
            </a:r>
            <a:endParaRPr lang="cs-CZ" sz="2100" dirty="0">
              <a:hlinkClick r:id="rId3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en-US" sz="2100" dirty="0"/>
              <a:t>BOTEV, </a:t>
            </a:r>
            <a:r>
              <a:rPr lang="en-US" sz="2100" dirty="0" err="1"/>
              <a:t>Radoslaw</a:t>
            </a:r>
            <a:r>
              <a:rPr lang="en-US" sz="2100" dirty="0"/>
              <a:t>. </a:t>
            </a:r>
            <a:r>
              <a:rPr lang="en-US" sz="2100" i="1" dirty="0"/>
              <a:t>Wikimedia commons</a:t>
            </a:r>
            <a:r>
              <a:rPr lang="en-US" sz="2100" dirty="0"/>
              <a:t> [online]. [cit. </a:t>
            </a:r>
            <a:r>
              <a:rPr lang="en-US" sz="2100" dirty="0" smtClean="0"/>
              <a:t>1</a:t>
            </a:r>
            <a:r>
              <a:rPr lang="cs-CZ" sz="2100" dirty="0" smtClean="0"/>
              <a:t>3</a:t>
            </a:r>
            <a:r>
              <a:rPr lang="en-US" sz="2100" dirty="0" smtClean="0"/>
              <a:t>.</a:t>
            </a:r>
            <a:r>
              <a:rPr lang="cs-CZ" sz="2100" dirty="0" smtClean="0"/>
              <a:t>6</a:t>
            </a:r>
            <a:r>
              <a:rPr lang="en-US" sz="2100" dirty="0" smtClean="0"/>
              <a:t>.201</a:t>
            </a:r>
            <a:r>
              <a:rPr lang="cs-CZ" sz="2100" dirty="0" smtClean="0"/>
              <a:t>3</a:t>
            </a:r>
            <a:r>
              <a:rPr lang="en-US" sz="2100" dirty="0" smtClean="0"/>
              <a:t>]. </a:t>
            </a:r>
            <a:r>
              <a:rPr lang="en-US" sz="2100" dirty="0" err="1"/>
              <a:t>Dostupný</a:t>
            </a:r>
            <a:r>
              <a:rPr lang="en-US" sz="2100" dirty="0"/>
              <a:t> </a:t>
            </a:r>
            <a:r>
              <a:rPr lang="en-US" sz="2100" dirty="0" err="1"/>
              <a:t>na</a:t>
            </a:r>
            <a:r>
              <a:rPr lang="en-US" sz="2100" dirty="0"/>
              <a:t> WWW: http://upload.wikimedia.org/wikipedia/commons/5/5f/Greenland_blank_map.png</a:t>
            </a:r>
            <a:endParaRPr lang="cs-CZ" sz="2100" dirty="0" smtClean="0">
              <a:solidFill>
                <a:srgbClr val="FF0000"/>
              </a:solidFill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en-US" sz="2100" dirty="0"/>
              <a:t>CONNORMAH. </a:t>
            </a:r>
            <a:r>
              <a:rPr lang="en-US" sz="2100" i="1" dirty="0"/>
              <a:t>Wikimedia commons</a:t>
            </a:r>
            <a:r>
              <a:rPr lang="en-US" sz="2100" dirty="0"/>
              <a:t> [online]. [cit. </a:t>
            </a:r>
            <a:r>
              <a:rPr lang="en-US" sz="2100" dirty="0" smtClean="0"/>
              <a:t>1</a:t>
            </a:r>
            <a:r>
              <a:rPr lang="cs-CZ" sz="2100" dirty="0" smtClean="0"/>
              <a:t>3</a:t>
            </a:r>
            <a:r>
              <a:rPr lang="en-US" sz="2100" dirty="0" smtClean="0"/>
              <a:t>.</a:t>
            </a:r>
            <a:r>
              <a:rPr lang="cs-CZ" sz="2100" dirty="0" smtClean="0"/>
              <a:t>6</a:t>
            </a:r>
            <a:r>
              <a:rPr lang="en-US" sz="2100" dirty="0" smtClean="0"/>
              <a:t>.201</a:t>
            </a:r>
            <a:r>
              <a:rPr lang="cs-CZ" sz="2100" dirty="0" smtClean="0"/>
              <a:t>3</a:t>
            </a:r>
            <a:r>
              <a:rPr lang="en-US" sz="2100" dirty="0" smtClean="0"/>
              <a:t>]. </a:t>
            </a:r>
            <a:r>
              <a:rPr lang="en-US" sz="2100" dirty="0" err="1"/>
              <a:t>Dostupný</a:t>
            </a:r>
            <a:r>
              <a:rPr lang="en-US" sz="2100" dirty="0"/>
              <a:t> </a:t>
            </a:r>
            <a:r>
              <a:rPr lang="en-US" sz="2100" dirty="0" err="1"/>
              <a:t>na</a:t>
            </a:r>
            <a:r>
              <a:rPr lang="en-US" sz="2100" dirty="0"/>
              <a:t> WWW: http://commons.wikimedia.org/wiki/File:Greenland_(orthographic_projection).svg</a:t>
            </a:r>
            <a:endParaRPr lang="cs-CZ" sz="21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 smtClean="0"/>
              <a:t>AUTOR </a:t>
            </a:r>
            <a:r>
              <a:rPr lang="cs-CZ" sz="2100" dirty="0"/>
              <a:t>NEUVEDEN. </a:t>
            </a:r>
            <a:r>
              <a:rPr lang="cs-CZ" sz="2100" i="1" dirty="0" err="1"/>
              <a:t>Greenland</a:t>
            </a:r>
            <a:r>
              <a:rPr lang="cs-CZ" sz="2100" dirty="0"/>
              <a:t> [online]. [cit. </a:t>
            </a:r>
            <a:r>
              <a:rPr lang="cs-CZ" sz="2100" dirty="0" smtClean="0"/>
              <a:t>13.6..2013]. </a:t>
            </a:r>
            <a:r>
              <a:rPr lang="cs-CZ" sz="2100" dirty="0"/>
              <a:t>Dostupný na WWW: http://en.wikipedia.org/wiki/Greenland </a:t>
            </a:r>
            <a:endParaRPr lang="cs-CZ" sz="2100" dirty="0" smtClean="0">
              <a:hlinkClick r:id="rId3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/>
              <a:t>Grónsko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http://cs.wikipedia.org/wiki/Gr%C3%B3nsko </a:t>
            </a:r>
            <a:endParaRPr lang="cs-CZ" sz="21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 smtClean="0"/>
              <a:t>AUTOR </a:t>
            </a:r>
            <a:r>
              <a:rPr lang="cs-CZ" sz="2100" dirty="0"/>
              <a:t>NEUVEDEN. </a:t>
            </a:r>
            <a:r>
              <a:rPr lang="cs-CZ" sz="2100" i="1" dirty="0"/>
              <a:t>Vlajky států světa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</a:t>
            </a:r>
            <a:r>
              <a:rPr lang="cs-CZ" sz="2100" dirty="0" smtClean="0"/>
              <a:t>vlajky-statu.luksoft.cz/oceanie/gronska_vlajka.php</a:t>
            </a: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/>
              <a:t>Grónsko - geografické informace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http://www.adventura.cz/zeme/gronsko </a:t>
            </a:r>
            <a:endParaRPr lang="cs-CZ" sz="2100" dirty="0" smtClean="0">
              <a:hlinkClick r:id="rId4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/>
              <a:t>CRI online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http://czech.cri.cn/321/2011/12/02/1s126320.htm </a:t>
            </a:r>
            <a:endParaRPr lang="cs-CZ" sz="2100" dirty="0" smtClean="0">
              <a:hlinkClick r:id="rId4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en-US" sz="2100" dirty="0"/>
              <a:t>AUTOR NEUVEDEN. </a:t>
            </a:r>
            <a:r>
              <a:rPr lang="en-US" sz="2100" i="1" dirty="0"/>
              <a:t>city map.dk</a:t>
            </a:r>
            <a:r>
              <a:rPr lang="en-US" sz="2100" dirty="0"/>
              <a:t> [online]. [cit. </a:t>
            </a:r>
            <a:r>
              <a:rPr lang="en-US" sz="2100" dirty="0" smtClean="0"/>
              <a:t>1</a:t>
            </a:r>
            <a:r>
              <a:rPr lang="cs-CZ" sz="2100" dirty="0" smtClean="0"/>
              <a:t>3</a:t>
            </a:r>
            <a:r>
              <a:rPr lang="en-US" sz="2100" dirty="0" smtClean="0"/>
              <a:t>.</a:t>
            </a:r>
            <a:r>
              <a:rPr lang="cs-CZ" sz="2100" dirty="0" smtClean="0"/>
              <a:t>6</a:t>
            </a:r>
            <a:r>
              <a:rPr lang="en-US" sz="2100" dirty="0" smtClean="0"/>
              <a:t>.201</a:t>
            </a:r>
            <a:r>
              <a:rPr lang="cs-CZ" sz="2100" dirty="0" smtClean="0"/>
              <a:t>3</a:t>
            </a:r>
            <a:r>
              <a:rPr lang="en-US" sz="2100" dirty="0" smtClean="0"/>
              <a:t>]. </a:t>
            </a:r>
            <a:r>
              <a:rPr lang="en-US" sz="2100" dirty="0" err="1"/>
              <a:t>Dostupný</a:t>
            </a:r>
            <a:r>
              <a:rPr lang="en-US" sz="2100" dirty="0"/>
              <a:t> </a:t>
            </a:r>
            <a:r>
              <a:rPr lang="en-US" sz="2100" dirty="0" err="1"/>
              <a:t>na</a:t>
            </a:r>
            <a:r>
              <a:rPr lang="en-US" sz="2100" dirty="0"/>
              <a:t> WWW: http://www.kalaallit-nunaat-gronland.city-map.dk/02010203 </a:t>
            </a:r>
            <a:endParaRPr lang="cs-CZ" sz="21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/>
              <a:t>Hliník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http://www.bangovakristyna.estranky.cz/clanky/kryolit/informace-o-kryolitu.html </a:t>
            </a:r>
            <a:endParaRPr lang="cs-CZ" sz="2100" dirty="0" smtClean="0">
              <a:hlinkClick r:id="rId5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 err="1"/>
              <a:t>cestování,tiscali.cz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http://cestovani.tiscali.cz/mezi-taznymi-psy-a-tulenim-masem-vitejte-v-gronsku-zemi-vikingskych-osad-207890 </a:t>
            </a:r>
            <a:endParaRPr lang="cs-CZ" sz="2100" dirty="0" smtClean="0">
              <a:hlinkClick r:id="rId6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 err="1"/>
              <a:t>Liquid</a:t>
            </a:r>
            <a:r>
              <a:rPr lang="cs-CZ" sz="2100" i="1" dirty="0"/>
              <a:t> Blue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</a:t>
            </a:r>
            <a:r>
              <a:rPr lang="cs-CZ" sz="2100" dirty="0" smtClean="0"/>
              <a:t>www.liquid-blue.com/photos/tour/countries/greenland/Qaqortog.htm</a:t>
            </a: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RUSSILL, Nick. </a:t>
            </a:r>
            <a:r>
              <a:rPr lang="cs-CZ" sz="2100" i="1" dirty="0" err="1"/>
              <a:t>Wikimedia</a:t>
            </a:r>
            <a:r>
              <a:rPr lang="cs-CZ" sz="2100" i="1" dirty="0"/>
              <a:t> </a:t>
            </a:r>
            <a:r>
              <a:rPr lang="cs-CZ" sz="2100" i="1" dirty="0" err="1"/>
              <a:t>commons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http://commons.wikimedia.org/wiki/File:Northern_Lights,_Greenland.jpg?uselang=cs </a:t>
            </a:r>
            <a:endParaRPr lang="cs-CZ" sz="21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VISIT GREENLAND. </a:t>
            </a:r>
            <a:r>
              <a:rPr lang="cs-CZ" sz="2100" i="1" dirty="0" err="1"/>
              <a:t>Wikimedia</a:t>
            </a:r>
            <a:r>
              <a:rPr lang="cs-CZ" sz="2100" i="1" dirty="0"/>
              <a:t> </a:t>
            </a:r>
            <a:r>
              <a:rPr lang="cs-CZ" sz="2100" i="1" dirty="0" err="1"/>
              <a:t>commons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http://commons.wikimedia.org/wiki/File:Blue_ice_in_South_Greenland_-_Visit_Greenland.jpg?uselang=cs </a:t>
            </a:r>
            <a:endParaRPr lang="cs-CZ" sz="21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 smtClean="0"/>
              <a:t>AUTOR </a:t>
            </a:r>
            <a:r>
              <a:rPr lang="cs-CZ" sz="2100" dirty="0"/>
              <a:t>NEUVEDEN. </a:t>
            </a:r>
            <a:r>
              <a:rPr lang="cs-CZ" sz="2100" i="1" dirty="0" err="1"/>
              <a:t>Želpage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http://www.zelpage.cz/zpravy/1885</a:t>
            </a:r>
            <a:endParaRPr lang="cs-CZ" sz="21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REGEHR, </a:t>
            </a:r>
            <a:r>
              <a:rPr lang="cs-CZ" sz="2100" dirty="0" err="1"/>
              <a:t>Eric</a:t>
            </a:r>
            <a:r>
              <a:rPr lang="cs-CZ" sz="2100" dirty="0"/>
              <a:t>. </a:t>
            </a:r>
            <a:r>
              <a:rPr lang="cs-CZ" sz="2100" i="1" dirty="0" err="1"/>
              <a:t>Wikimedia</a:t>
            </a:r>
            <a:r>
              <a:rPr lang="cs-CZ" sz="2100" i="1" dirty="0"/>
              <a:t> </a:t>
            </a:r>
            <a:r>
              <a:rPr lang="cs-CZ" sz="2100" i="1" dirty="0" err="1"/>
              <a:t>commons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http://commons.wikimedia.org/wiki/File:Male_polar_white_bear_walks_on_pack_ice_ursus_maritimus.jpg?uselang=cs </a:t>
            </a:r>
            <a:endParaRPr lang="cs-CZ" sz="21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 smtClean="0"/>
              <a:t>AUTOR </a:t>
            </a:r>
            <a:r>
              <a:rPr lang="cs-CZ" sz="2100" dirty="0"/>
              <a:t>NEUVEDEN. </a:t>
            </a:r>
            <a:r>
              <a:rPr lang="cs-CZ" sz="2100" i="1" dirty="0"/>
              <a:t>ND01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http://nd01.jxs.cz/717/733/21e775fc87_7179844_o2.jpg </a:t>
            </a:r>
            <a:endParaRPr lang="cs-CZ" sz="2100" dirty="0" smtClean="0">
              <a:hlinkClick r:id="rId7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/>
              <a:t>Liga lesní moudrosti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http://www.woodcraft.cz/images/2007/_stalo_se/60/5.jpg </a:t>
            </a:r>
            <a:endParaRPr lang="cs-CZ" sz="2100" dirty="0" smtClean="0">
              <a:hlinkClick r:id="rId8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AUTOR NEUVEDEN. </a:t>
            </a:r>
            <a:r>
              <a:rPr lang="cs-CZ" sz="2100" i="1" dirty="0"/>
              <a:t>Mořští živočichové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http://www.morsti-zivocichove.wz.cz/velryba.gronska.jpg </a:t>
            </a:r>
            <a:endParaRPr lang="cs-CZ" sz="2100" dirty="0" smtClean="0">
              <a:hlinkClick r:id="rId9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HANSEN, Kim. </a:t>
            </a:r>
            <a:r>
              <a:rPr lang="cs-CZ" sz="2100" i="1" dirty="0" err="1"/>
              <a:t>Wikimedia</a:t>
            </a:r>
            <a:r>
              <a:rPr lang="cs-CZ" sz="2100" i="1" dirty="0"/>
              <a:t> </a:t>
            </a:r>
            <a:r>
              <a:rPr lang="cs-CZ" sz="2100" i="1" dirty="0" err="1"/>
              <a:t>commons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http://commons.wikimedia.org/wiki/File:Upernavik_first_day_in_class_2007-08-14_2.jpg?uselang=cs</a:t>
            </a:r>
            <a:endParaRPr lang="cs-CZ" sz="2100" dirty="0" smtClean="0">
              <a:solidFill>
                <a:srgbClr val="FF0000"/>
              </a:solidFill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 smtClean="0"/>
              <a:t>AUTOR </a:t>
            </a:r>
            <a:r>
              <a:rPr lang="cs-CZ" sz="2100" dirty="0"/>
              <a:t>NEUVEDEN. </a:t>
            </a:r>
            <a:r>
              <a:rPr lang="cs-CZ" sz="2100" i="1" dirty="0"/>
              <a:t>osel.cz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http://www.osel.cz/_img/img1094400079.jpg </a:t>
            </a:r>
            <a:endParaRPr lang="cs-CZ" sz="2100" dirty="0" smtClean="0">
              <a:hlinkClick r:id="rId10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2100" dirty="0"/>
              <a:t>BIDSTRUP, </a:t>
            </a:r>
            <a:r>
              <a:rPr lang="cs-CZ" sz="2100" dirty="0" err="1"/>
              <a:t>Karsten</a:t>
            </a:r>
            <a:r>
              <a:rPr lang="cs-CZ" sz="2100" dirty="0"/>
              <a:t>. </a:t>
            </a:r>
            <a:r>
              <a:rPr lang="cs-CZ" sz="2100" i="1" dirty="0"/>
              <a:t>theodora.com</a:t>
            </a:r>
            <a:r>
              <a:rPr lang="cs-CZ" sz="2100" dirty="0"/>
              <a:t> [online]. [cit. </a:t>
            </a:r>
            <a:r>
              <a:rPr lang="cs-CZ" sz="2100" dirty="0" smtClean="0"/>
              <a:t>13.6.2013]. </a:t>
            </a:r>
            <a:r>
              <a:rPr lang="cs-CZ" sz="2100" dirty="0"/>
              <a:t>Dostupný na WWW: http://www.theodora.com/wfb/photos/greenland/main_street_nuuk_greenland_photo_karsten</a:t>
            </a:r>
            <a:endParaRPr lang="cs-CZ" sz="21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50855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249854" y="1844824"/>
            <a:ext cx="8501122" cy="5112568"/>
          </a:xfrm>
        </p:spPr>
        <p:txBody>
          <a:bodyPr>
            <a:normAutofit fontScale="92500" lnSpcReduction="20000"/>
          </a:bodyPr>
          <a:lstStyle/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AUTOR NEUVEDEN. </a:t>
            </a:r>
            <a:r>
              <a:rPr lang="cs-CZ" sz="1200" i="1" dirty="0" err="1"/>
              <a:t>with</a:t>
            </a:r>
            <a:r>
              <a:rPr lang="cs-CZ" sz="1200" i="1" dirty="0"/>
              <a:t> friendship.com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</a:t>
            </a:r>
            <a:r>
              <a:rPr lang="cs-CZ" sz="1200" dirty="0" smtClean="0"/>
              <a:t>http://withfriendship.com/images/h/38785/lluny-de-nuuk.jpg </a:t>
            </a:r>
          </a:p>
          <a:p>
            <a:pPr algn="l">
              <a:buClr>
                <a:srgbClr val="FFC000"/>
              </a:buClr>
              <a:buSzPct val="58000"/>
            </a:pPr>
            <a:r>
              <a:rPr lang="cs-CZ" sz="1100" dirty="0"/>
              <a:t>OIVING.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</a:t>
            </a:r>
            <a:r>
              <a:rPr lang="cs-CZ" sz="1100" dirty="0" smtClean="0"/>
              <a:t>13.6.2013]. </a:t>
            </a:r>
            <a:r>
              <a:rPr lang="cs-CZ" sz="1100" dirty="0"/>
              <a:t>Dostupný na WWW: http://commons.wikimedia.org/wiki/File:Qaarsut_aerial.jpg?uselang=cs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BAKER, Fred W..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http://commons.wikimedia.org/wiki/File:Defense.gov_photo_essay_100727-D-1852B-167.jpg?uselang=cs </a:t>
            </a:r>
            <a:endParaRPr lang="cs-CZ" sz="12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www.ambprag.um.</a:t>
            </a:r>
            <a:r>
              <a:rPr lang="pt-BR" sz="1200" dirty="0"/>
              <a:t> [online]. [cit. </a:t>
            </a:r>
            <a:r>
              <a:rPr lang="pt-BR" sz="1200" dirty="0" smtClean="0"/>
              <a:t>1</a:t>
            </a:r>
            <a:r>
              <a:rPr lang="cs-CZ" sz="1200" dirty="0" smtClean="0"/>
              <a:t>3</a:t>
            </a:r>
            <a:r>
              <a:rPr lang="pt-BR" sz="1200" dirty="0" smtClean="0"/>
              <a:t>.</a:t>
            </a:r>
            <a:r>
              <a:rPr lang="cs-CZ" sz="1200" dirty="0" smtClean="0"/>
              <a:t>6</a:t>
            </a:r>
            <a:r>
              <a:rPr lang="pt-BR" sz="1200" dirty="0" smtClean="0"/>
              <a:t>.201</a:t>
            </a:r>
            <a:r>
              <a:rPr lang="cs-CZ" sz="1200" dirty="0" smtClean="0"/>
              <a:t>3</a:t>
            </a:r>
            <a:r>
              <a:rPr lang="pt-BR" sz="1200" dirty="0" smtClean="0"/>
              <a:t>]. </a:t>
            </a:r>
            <a:r>
              <a:rPr lang="pt-BR" sz="1200" dirty="0"/>
              <a:t>Dostupný na WWW: http://www.ambprag.um.dk/NR/rdonlyres/4C0A9130-7951-44C7-B6E6-FD5C47AE37BD/0/greenlandtown.jpg </a:t>
            </a:r>
            <a:endParaRPr lang="cs-CZ" sz="1200" dirty="0" smtClean="0">
              <a:hlinkClick r:id="rId3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AUTOR NEUVEDEN. </a:t>
            </a:r>
            <a:r>
              <a:rPr lang="cs-CZ" sz="1200" i="1" dirty="0"/>
              <a:t>upload.wikimedia.org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http://upload.wikimedia.org/wikipedia/commons/d/d1/Annaassisitta-Oqaluffia-old-nuuk.jpg </a:t>
            </a:r>
            <a:endParaRPr lang="cs-CZ" sz="1200" dirty="0" smtClean="0">
              <a:hlinkClick r:id="rId4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WENZEL, Andrew. </a:t>
            </a:r>
            <a:r>
              <a:rPr lang="cs-CZ" sz="1200" i="1" dirty="0"/>
              <a:t>MV FRAM BLOG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http://mvfram.blogspot.cz/2010/07/qaqortoq-is-green-in-greenland.html</a:t>
            </a:r>
            <a:endParaRPr lang="cs-CZ" sz="12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images.metrophotochallenge.com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http://images.metrophotochallenge.com/photos/big/145566.jp </a:t>
            </a:r>
            <a:endParaRPr lang="cs-CZ" sz="1200" dirty="0" smtClean="0">
              <a:hlinkClick r:id="rId5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AUTOR NEUVEDEN. </a:t>
            </a:r>
            <a:r>
              <a:rPr lang="cs-CZ" sz="1200" i="1" dirty="0"/>
              <a:t>intenational.nordsee.com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http://www.nordsee.com/backoffice/pictures_pages/xxl_Seelachs__28Koehler_29__1255787799.jp</a:t>
            </a:r>
            <a:endParaRPr lang="cs-CZ" sz="1200" dirty="0" smtClean="0">
              <a:hlinkClick r:id="rId6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pt-BR" sz="1200" dirty="0"/>
              <a:t>AUTOR NEUVEDEN. </a:t>
            </a:r>
            <a:r>
              <a:rPr lang="pt-BR" sz="1200" i="1" dirty="0"/>
              <a:t>www.msc.org</a:t>
            </a:r>
            <a:r>
              <a:rPr lang="pt-BR" sz="1200" dirty="0"/>
              <a:t> [online]. [cit. </a:t>
            </a:r>
            <a:r>
              <a:rPr lang="pt-BR" sz="1200" dirty="0" smtClean="0"/>
              <a:t>1</a:t>
            </a:r>
            <a:r>
              <a:rPr lang="cs-CZ" sz="1200" dirty="0" smtClean="0"/>
              <a:t>3</a:t>
            </a:r>
            <a:r>
              <a:rPr lang="pt-BR" sz="1200" dirty="0" smtClean="0"/>
              <a:t>.</a:t>
            </a:r>
            <a:r>
              <a:rPr lang="cs-CZ" sz="1200" dirty="0" smtClean="0"/>
              <a:t>6</a:t>
            </a:r>
            <a:r>
              <a:rPr lang="pt-BR" sz="1200" dirty="0" smtClean="0"/>
              <a:t>.201</a:t>
            </a:r>
            <a:r>
              <a:rPr lang="cs-CZ" sz="1200" dirty="0" smtClean="0"/>
              <a:t>3</a:t>
            </a:r>
            <a:r>
              <a:rPr lang="pt-BR" sz="1200" dirty="0" smtClean="0"/>
              <a:t>]. </a:t>
            </a:r>
            <a:r>
              <a:rPr lang="pt-BR" sz="1200" dirty="0"/>
              <a:t>Dostupný na WWW: http://www.msc.org/where-to-buy/product-finder/cfpsproduct-B1393B5C-0873-48E2-BAA8-CD2A0EBA755F/productImage_biglisting </a:t>
            </a:r>
            <a:endParaRPr lang="cs-CZ" sz="1200" dirty="0" smtClean="0">
              <a:hlinkClick r:id="rId7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AUTOR NEUVEDEN. </a:t>
            </a:r>
            <a:r>
              <a:rPr lang="cs-CZ" sz="1200" i="1" dirty="0"/>
              <a:t>theodora.com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http://www.theodora.com/wfb/photos/greenland/nuuk_airport_greenland_photo__air_greenland</a:t>
            </a:r>
            <a:endParaRPr lang="cs-CZ" sz="1200" dirty="0" smtClean="0">
              <a:hlinkClick r:id="rId8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AUTOR NEUVEDEN. </a:t>
            </a:r>
            <a:r>
              <a:rPr lang="cs-CZ" sz="1200" i="1" dirty="0"/>
              <a:t>images.inmagine.com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http://images.inmagine.com/400nwm/iris/imagebrokerrm-238/ptg01307639.jpg </a:t>
            </a:r>
            <a:endParaRPr lang="cs-CZ" sz="1200" dirty="0" smtClean="0">
              <a:hlinkClick r:id="rId9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BJOERTVEDT.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http://commons.wikimedia.org/wiki/File:Adventdalen_hundespann_IMG_2805.jpg?uselang=cs</a:t>
            </a:r>
            <a:endParaRPr lang="cs-CZ" sz="12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aff.bstatic.com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http://aff.bstatic.com/images/hotel/max300/202/2026329.jpg </a:t>
            </a:r>
            <a:endParaRPr lang="cs-CZ" sz="1200" dirty="0" smtClean="0">
              <a:hlinkClick r:id="rId10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AUTOR NEUVEDEN. </a:t>
            </a:r>
            <a:r>
              <a:rPr lang="cs-CZ" sz="1200" i="1" dirty="0"/>
              <a:t>aff.bstatic.com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http://aff.bstatic.com/images/hotel/max500/179/1798571.jpg </a:t>
            </a:r>
            <a:endParaRPr lang="cs-CZ" sz="1200" dirty="0" smtClean="0">
              <a:hlinkClick r:id="rId11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AUTOR NEUVEDEN. </a:t>
            </a:r>
            <a:r>
              <a:rPr lang="cs-CZ" sz="1200" i="1" dirty="0"/>
              <a:t>airgorilla.com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http://www.airgorilla.com/travelogues/greenland/127-nanortalik-school.jpg </a:t>
            </a:r>
            <a:endParaRPr lang="cs-CZ" sz="1200" dirty="0" smtClean="0">
              <a:hlinkClick r:id="rId12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200" dirty="0"/>
              <a:t>KASPERSEN, </a:t>
            </a:r>
            <a:r>
              <a:rPr lang="cs-CZ" sz="1200" dirty="0" err="1"/>
              <a:t>Reben</a:t>
            </a:r>
            <a:r>
              <a:rPr lang="cs-CZ" sz="1200" dirty="0"/>
              <a:t>. </a:t>
            </a:r>
            <a:r>
              <a:rPr lang="cs-CZ" sz="1200" i="1" dirty="0"/>
              <a:t>theodora.com</a:t>
            </a:r>
            <a:r>
              <a:rPr lang="cs-CZ" sz="1200" dirty="0"/>
              <a:t> [online]. [cit. </a:t>
            </a:r>
            <a:r>
              <a:rPr lang="cs-CZ" sz="1200" dirty="0" smtClean="0"/>
              <a:t>13.6.2013]. </a:t>
            </a:r>
            <a:r>
              <a:rPr lang="cs-CZ" sz="1200" dirty="0"/>
              <a:t>Dostupný na WWW: http://www.theodora.com/wfb/photos/greenland/old_hospital_and_cathedral_nuuk_greenland_photo_reben_kaspersen_greenland_tourism.jpg</a:t>
            </a:r>
            <a:endParaRPr lang="cs-CZ" sz="12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2800" dirty="0" smtClean="0"/>
          </a:p>
          <a:p>
            <a:pPr lvl="1" indent="-180000" algn="l"/>
            <a:endParaRPr lang="cs-CZ" sz="28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29670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249854" y="1844824"/>
            <a:ext cx="8501122" cy="4608512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SzPct val="58000"/>
            </a:pPr>
            <a:r>
              <a:rPr lang="cs-CZ" sz="1400" dirty="0"/>
              <a:t>AUTOR NEUVEDEN. </a:t>
            </a:r>
            <a:r>
              <a:rPr lang="cs-CZ" sz="1400" i="1" dirty="0"/>
              <a:t>jesuscaritas.info</a:t>
            </a:r>
            <a:r>
              <a:rPr lang="cs-CZ" sz="1400" dirty="0"/>
              <a:t> [online]. [cit. </a:t>
            </a:r>
            <a:r>
              <a:rPr lang="cs-CZ" sz="1400" dirty="0" smtClean="0"/>
              <a:t>13.6.2013]. </a:t>
            </a:r>
            <a:r>
              <a:rPr lang="cs-CZ" sz="1400" dirty="0"/>
              <a:t>Dostupný na WWW: http://</a:t>
            </a:r>
            <a:r>
              <a:rPr lang="cs-CZ" sz="1400" dirty="0" smtClean="0"/>
              <a:t>www.jesuscaritas.info/jcd/fr/system/files/images/LSJ+Greenland+Nuuk+hospital.preview.png</a:t>
            </a:r>
          </a:p>
          <a:p>
            <a:pPr algn="l">
              <a:buClr>
                <a:srgbClr val="FFC000"/>
              </a:buClr>
              <a:buSzPct val="58000"/>
            </a:pPr>
            <a:r>
              <a:rPr lang="cs-CZ" sz="1400" dirty="0"/>
              <a:t>AUTOR NEUVEDEN. </a:t>
            </a:r>
            <a:r>
              <a:rPr lang="cs-CZ" sz="1400" i="1" dirty="0"/>
              <a:t>wallpapers99.com</a:t>
            </a:r>
            <a:r>
              <a:rPr lang="cs-CZ" sz="1400" dirty="0"/>
              <a:t> [online]. [cit. </a:t>
            </a:r>
            <a:r>
              <a:rPr lang="cs-CZ" sz="1400" dirty="0" smtClean="0"/>
              <a:t>13.6.2013]. </a:t>
            </a:r>
            <a:r>
              <a:rPr lang="cs-CZ" sz="1400" dirty="0"/>
              <a:t>Dostupný na WWW: http://wallpapers99.com/Greenland_Football.htm </a:t>
            </a:r>
            <a:endParaRPr lang="cs-CZ" sz="1400" dirty="0" smtClean="0">
              <a:hlinkClick r:id="rId3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400" dirty="0"/>
              <a:t>AUTOR NEUVEDEN. </a:t>
            </a:r>
            <a:r>
              <a:rPr lang="cs-CZ" sz="1400" i="1" dirty="0"/>
              <a:t>upload.wikipedia.com</a:t>
            </a:r>
            <a:r>
              <a:rPr lang="cs-CZ" sz="1400" dirty="0"/>
              <a:t> [online]. [cit. </a:t>
            </a:r>
            <a:r>
              <a:rPr lang="cs-CZ" sz="1400" dirty="0" smtClean="0"/>
              <a:t>13.6.2013]. </a:t>
            </a:r>
            <a:r>
              <a:rPr lang="cs-CZ" sz="1400" dirty="0"/>
              <a:t>Dostupný na WWW: http://upload.wikimedia.org/wikipedia/en/7/78/Greenland_FA.png </a:t>
            </a:r>
            <a:endParaRPr lang="cs-CZ" sz="1400" dirty="0">
              <a:hlinkClick r:id="rId3"/>
            </a:endParaRPr>
          </a:p>
          <a:p>
            <a:pPr algn="l">
              <a:buClr>
                <a:srgbClr val="FFC000"/>
              </a:buClr>
              <a:buSzPct val="58000"/>
            </a:pPr>
            <a:r>
              <a:rPr lang="cs-CZ" sz="1400" dirty="0"/>
              <a:t>JÓNSSON, </a:t>
            </a:r>
            <a:r>
              <a:rPr lang="cs-CZ" sz="1400" dirty="0" err="1"/>
              <a:t>Arngrímur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</a:t>
            </a:r>
            <a:r>
              <a:rPr lang="cs-CZ" sz="1400" dirty="0" smtClean="0"/>
              <a:t>13.6.2013]. </a:t>
            </a:r>
            <a:r>
              <a:rPr lang="cs-CZ" sz="1400" dirty="0"/>
              <a:t>Dostupný na WWW: http://commons.wikimedia.org/wiki/File:Eric_the_Red.png</a:t>
            </a: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cs-CZ" sz="1400" dirty="0" smtClean="0"/>
              <a:t>JANSSON</a:t>
            </a:r>
            <a:r>
              <a:rPr lang="cs-CZ" sz="1400" dirty="0"/>
              <a:t>, Johannes.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</a:t>
            </a:r>
            <a:r>
              <a:rPr lang="cs-CZ" sz="1400" dirty="0" smtClean="0"/>
              <a:t>13.6.2013]. </a:t>
            </a:r>
            <a:r>
              <a:rPr lang="cs-CZ" sz="1400" dirty="0"/>
              <a:t>Dostupný na WWW: http://commons.wikimedia.org/wiki/File:Adventdalen_hundespann_IMG_2805.jpg?uselang=cs</a:t>
            </a:r>
          </a:p>
          <a:p>
            <a:pPr algn="l">
              <a:buClr>
                <a:srgbClr val="FFC000"/>
              </a:buClr>
              <a:buSzPct val="58000"/>
            </a:pPr>
            <a:r>
              <a:rPr lang="cs-CZ" sz="1400" dirty="0"/>
              <a:t>INUIT ATAQATIGIIT.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</a:t>
            </a:r>
            <a:r>
              <a:rPr lang="cs-CZ" sz="1400" smtClean="0"/>
              <a:t>13.6.2013]. </a:t>
            </a:r>
            <a:r>
              <a:rPr lang="cs-CZ" sz="1400" dirty="0"/>
              <a:t>Dostupný na WWW: http://commons.wikimedia.org/wiki/File:Kuupik_Kleist.jpg </a:t>
            </a: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r>
              <a:rPr lang="pt-BR" sz="1400" dirty="0" smtClean="0"/>
              <a:t>AUTOR </a:t>
            </a:r>
            <a:r>
              <a:rPr lang="pt-BR" sz="1400" dirty="0"/>
              <a:t>NEUVEDEN. </a:t>
            </a:r>
            <a:r>
              <a:rPr lang="pt-BR" sz="1400" i="1" dirty="0"/>
              <a:t>www.asistentka.cz</a:t>
            </a:r>
            <a:r>
              <a:rPr lang="pt-BR" sz="1400" dirty="0"/>
              <a:t> [online]. [cit. </a:t>
            </a:r>
            <a:r>
              <a:rPr lang="pt-BR" sz="1400" dirty="0" smtClean="0"/>
              <a:t>1</a:t>
            </a:r>
            <a:r>
              <a:rPr lang="cs-CZ" sz="1400" dirty="0" smtClean="0"/>
              <a:t>3</a:t>
            </a:r>
            <a:r>
              <a:rPr lang="pt-BR" sz="1400" dirty="0" smtClean="0"/>
              <a:t>.</a:t>
            </a:r>
            <a:r>
              <a:rPr lang="cs-CZ" sz="1400" dirty="0" smtClean="0"/>
              <a:t>6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/>
              <a:t>Dostupný na WWW: http://www.asistentka.cz/files/eskym%C3%A1k.jpg </a:t>
            </a: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1400" dirty="0" smtClean="0"/>
          </a:p>
          <a:p>
            <a:pPr algn="l">
              <a:buClr>
                <a:srgbClr val="FFC000"/>
              </a:buClr>
              <a:buSzPct val="58000"/>
            </a:pPr>
            <a:endParaRPr lang="cs-CZ" sz="2800" dirty="0" smtClean="0"/>
          </a:p>
          <a:p>
            <a:pPr lvl="1" indent="-180000" algn="l"/>
            <a:endParaRPr lang="cs-CZ" sz="28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5515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785794"/>
            <a:ext cx="5216890" cy="1714512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GRÓNSKO</a:t>
            </a:r>
            <a:b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Závěr</a:t>
            </a:r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" name="Obrázek 7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57166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tátní vlajka - Grónsko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28604"/>
            <a:ext cx="1785950" cy="12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285720" y="1785926"/>
            <a:ext cx="8143932" cy="3643338"/>
          </a:xfrm>
        </p:spPr>
        <p:txBody>
          <a:bodyPr>
            <a:normAutofit/>
          </a:bodyPr>
          <a:lstStyle/>
          <a:p>
            <a:pPr algn="l">
              <a:buClr>
                <a:srgbClr val="FFC000"/>
              </a:buClr>
              <a:buSzPct val="58000"/>
            </a:pPr>
            <a:r>
              <a:rPr lang="cs-CZ" dirty="0" smtClean="0">
                <a:solidFill>
                  <a:srgbClr val="FFC000"/>
                </a:solidFill>
              </a:rPr>
              <a:t>Když jsi došel tak daleko, že už nedokážeš udělat ani krok, jsi právě v půli cesty, kterou jsi schopen ujít…</a:t>
            </a:r>
          </a:p>
          <a:p>
            <a:pPr algn="r">
              <a:buClr>
                <a:srgbClr val="FFC000"/>
              </a:buClr>
              <a:buSzPct val="58000"/>
            </a:pPr>
            <a:r>
              <a:rPr lang="cs-CZ" dirty="0" smtClean="0">
                <a:solidFill>
                  <a:srgbClr val="FFC000"/>
                </a:solidFill>
              </a:rPr>
              <a:t>grónské přísloví   </a:t>
            </a:r>
          </a:p>
          <a:p>
            <a:pPr lvl="1" indent="-180000" algn="l"/>
            <a:endParaRPr lang="cs-CZ" sz="2800" dirty="0" smtClean="0"/>
          </a:p>
          <a:p>
            <a:pPr lvl="1" indent="-180000" algn="l"/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36866" name="Picture 2" descr="http://www.asistentka.cz/files/eskym%C3%A1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357562"/>
            <a:ext cx="3143272" cy="308040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143636" y="5857892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Děkuji za pozornost.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938</TotalTime>
  <Words>1585</Words>
  <Application>Microsoft Office PowerPoint</Application>
  <PresentationFormat>Předvádění na obrazovce (4:3)</PresentationFormat>
  <Paragraphs>254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Vrchol</vt:lpstr>
      <vt:lpstr>Prezentace aplikace PowerPoint</vt:lpstr>
      <vt:lpstr>GRÓNSKO</vt:lpstr>
      <vt:lpstr>GRÓNSKO ostrov Eskymáků </vt:lpstr>
      <vt:lpstr>GRÓNSKO základní ÚDAJE </vt:lpstr>
      <vt:lpstr>GRÓNSKO fg charakteristika </vt:lpstr>
      <vt:lpstr>GRÓNSKO fg charakteristika </vt:lpstr>
      <vt:lpstr>GRÓNSKO fg charakteristika </vt:lpstr>
      <vt:lpstr>GRÓNSKO fg charakteristika </vt:lpstr>
      <vt:lpstr>GRÓNSKO fg charakteristika </vt:lpstr>
      <vt:lpstr>GRÓNSKO fg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SE charakteristika </vt:lpstr>
      <vt:lpstr>GRÓNSKO zdroje </vt:lpstr>
      <vt:lpstr>GRÓNSKO zdroje </vt:lpstr>
      <vt:lpstr>GRÓNSKO zdroje </vt:lpstr>
      <vt:lpstr>GRÓNSKO Závěr </vt:lpstr>
    </vt:vector>
  </TitlesOfParts>
  <Company>BIGY Letovice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GRÓNSKO</dc:title>
  <dc:creator>Dusan</dc:creator>
  <cp:lastModifiedBy>Dušan</cp:lastModifiedBy>
  <cp:revision>89</cp:revision>
  <dcterms:created xsi:type="dcterms:W3CDTF">2011-09-10T12:07:03Z</dcterms:created>
  <dcterms:modified xsi:type="dcterms:W3CDTF">2014-03-31T17:07:19Z</dcterms:modified>
</cp:coreProperties>
</file>