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63" r:id="rId2"/>
    <p:sldId id="264" r:id="rId3"/>
    <p:sldId id="265" r:id="rId4"/>
    <p:sldId id="256" r:id="rId5"/>
    <p:sldId id="268" r:id="rId6"/>
    <p:sldId id="258" r:id="rId7"/>
    <p:sldId id="260" r:id="rId8"/>
    <p:sldId id="267" r:id="rId9"/>
    <p:sldId id="269" r:id="rId10"/>
    <p:sldId id="270" r:id="rId11"/>
    <p:sldId id="271" r:id="rId12"/>
    <p:sldId id="272" r:id="rId13"/>
    <p:sldId id="273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D02E347-B0FB-4209-A08B-B0B565D036E3}" type="datetimeFigureOut">
              <a:rPr lang="cs-CZ" smtClean="0"/>
              <a:t>17.2.2014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17.2.2014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17.2.2014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17.2.2014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17.2.2014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17.2.2014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D02E347-B0FB-4209-A08B-B0B565D036E3}" type="datetimeFigureOut">
              <a:rPr lang="cs-CZ" smtClean="0"/>
              <a:t>17.2.2014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D02E347-B0FB-4209-A08B-B0B565D036E3}" type="datetimeFigureOut">
              <a:rPr lang="cs-CZ" smtClean="0"/>
              <a:t>17.2.2014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jpeg"/><Relationship Id="rId4" Type="http://schemas.openxmlformats.org/officeDocument/2006/relationships/image" Target="../media/image2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hyperlink" Target="http://www.youtube.com/watch?v=HJckTCa7Mo0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4" name="Object 17"/>
          <p:cNvGraphicFramePr>
            <a:graphicFrameLocks noChangeAspect="1"/>
          </p:cNvGraphicFramePr>
          <p:nvPr/>
        </p:nvGraphicFramePr>
        <p:xfrm>
          <a:off x="642938" y="928688"/>
          <a:ext cx="857250" cy="62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6" name="Picture" r:id="rId3" imgW="1476756" imgH="1077468" progId="Word.Picture.8">
                  <p:embed/>
                </p:oleObj>
              </mc:Choice>
              <mc:Fallback>
                <p:oleObj name="Picture" r:id="rId3" imgW="1476756" imgH="1077468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" y="928688"/>
                        <a:ext cx="857250" cy="62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8" y="2000250"/>
            <a:ext cx="6424612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>
              <a:latin typeface="Century Schoolbook" pitchFamily="18" charset="0"/>
            </a:endParaRPr>
          </a:p>
        </p:txBody>
      </p:sp>
      <p:sp>
        <p:nvSpPr>
          <p:cNvPr id="3077" name="Rectangle 19"/>
          <p:cNvSpPr>
            <a:spLocks noChangeArrowheads="1"/>
          </p:cNvSpPr>
          <p:nvPr/>
        </p:nvSpPr>
        <p:spPr bwMode="auto">
          <a:xfrm>
            <a:off x="500063" y="785813"/>
            <a:ext cx="7745412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indent="449263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altLang="cs-CZ" sz="16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		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78" name="Rectangle 20"/>
          <p:cNvSpPr>
            <a:spLocks noChangeArrowheads="1"/>
          </p:cNvSpPr>
          <p:nvPr/>
        </p:nvSpPr>
        <p:spPr bwMode="auto">
          <a:xfrm>
            <a:off x="714375" y="4214813"/>
            <a:ext cx="7961313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8499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4607" name="Group 3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1938011"/>
              </p:ext>
            </p:extLst>
          </p:nvPr>
        </p:nvGraphicFramePr>
        <p:xfrm>
          <a:off x="1835150" y="981075"/>
          <a:ext cx="6121400" cy="5472112"/>
        </p:xfrm>
        <a:graphic>
          <a:graphicData uri="http://schemas.openxmlformats.org/drawingml/2006/table">
            <a:tbl>
              <a:tblPr/>
              <a:tblGrid>
                <a:gridCol w="2736626"/>
                <a:gridCol w="3384774"/>
              </a:tblGrid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Autor</a:t>
                      </a:r>
                      <a:endParaRPr kumimoji="0" lang="cs-CZ" sz="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Růžena Koubová</a:t>
                      </a: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Vzdělávací oblast/Obor: 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l-PL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Člověk a příroda/Chemie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Třída: </a:t>
                      </a:r>
                      <a:endParaRPr kumimoji="0" lang="cs-CZ" sz="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l-PL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IX.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tvorby:</a:t>
                      </a: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2.2.2014</a:t>
                      </a: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Datum zařazení do výuky a zapsání do třídní knihy: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17.2.2014</a:t>
                      </a: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Jazyk: 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Název: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VY_32_INOVACE_CH.9.57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  <a:tr h="6274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Téma: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Chemie pro 8. a 9. ročník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Chemické reakce a rovnice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5782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Klíčová slova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</a:rPr>
                        <a:t>Reakce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</a:rPr>
                        <a:t>, hoření, oxidace</a:t>
                      </a: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5275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323850" y="404813"/>
            <a:ext cx="8686800" cy="838200"/>
          </a:xfrm>
        </p:spPr>
        <p:txBody>
          <a:bodyPr/>
          <a:lstStyle/>
          <a:p>
            <a:pPr eaLnBrk="1" hangingPunct="1"/>
            <a:r>
              <a:rPr lang="cs-CZ" altLang="cs-CZ" smtClean="0"/>
              <a:t>ANOTACE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0206909"/>
              </p:ext>
            </p:extLst>
          </p:nvPr>
        </p:nvGraphicFramePr>
        <p:xfrm>
          <a:off x="1042988" y="1308100"/>
          <a:ext cx="7561262" cy="45692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1952"/>
                <a:gridCol w="5089310"/>
              </a:tblGrid>
              <a:tr h="392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9" marR="66649" marT="33316" marB="33316"/>
                </a:tc>
              </a:tr>
              <a:tr h="32070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9.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9" marR="66649" marT="33316" marB="33316"/>
                </a:tc>
              </a:tr>
              <a:tr h="312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-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9" marR="66649" marT="33316" marB="33316"/>
                </a:tc>
              </a:tr>
              <a:tr h="56223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Materiál slouží k výuce, k zápisu do sešitu a podporuje aktivní opakování učiva s užitím interaktivní tabule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9" marR="66649" marT="33316" marB="33316"/>
                </a:tc>
              </a:tr>
              <a:tr h="168547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Str. 5 – úvod – motivační video, opakování 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Str. 6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 – podmínky hoření - kliknutím se objeví charakteristiky - slouží k zápisu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Str. 7-9 –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 hořlaviny (třídění, symbol nebezpečnosti, zásady správného zacházení s těmito látkami) – výklad a zápis do sešitu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10 – přítomnost oxidačního činidla – zápis do sešitu 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11 – teplota hoření – zápis do sešitu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12 – plamen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13 – požár, hasicí prostředky, zásady chování při požáru </a:t>
                      </a:r>
                    </a:p>
                  </a:txBody>
                  <a:tcPr marL="66649" marR="66649" marT="33316" marB="33316"/>
                </a:tc>
              </a:tr>
              <a:tr h="70674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  <a:endParaRPr lang="cs-CZ" sz="1300" dirty="0" smtClean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Žák umí popsat hoření jako exotermickou reakci, zná její podmínky, rozpozná označení hořlavých látek, uvede zásady bezpečné manipulace s těmito látkami a ví, jak postupovat při vzniku požáru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6649" marR="66649" marT="33316" marB="33316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686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Hoření 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Chemické reakce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3032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 jakou chemickou reakci jde v ukázce?</a:t>
            </a:r>
          </a:p>
          <a:p>
            <a:endParaRPr lang="cs-CZ" dirty="0" smtClean="0"/>
          </a:p>
          <a:p>
            <a:r>
              <a:rPr lang="cs-CZ" dirty="0" smtClean="0"/>
              <a:t>Co už o této reakci víme?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4543" y="274638"/>
            <a:ext cx="8229600" cy="1143000"/>
          </a:xfrm>
        </p:spPr>
        <p:txBody>
          <a:bodyPr/>
          <a:lstStyle/>
          <a:p>
            <a:r>
              <a:rPr lang="cs-CZ" dirty="0" smtClean="0"/>
              <a:t>Úvod 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941647" y="3800737"/>
            <a:ext cx="3096344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HOŘENÍ .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49552" y="4797152"/>
            <a:ext cx="7416824" cy="864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EXOTERMICKÁ REAKCE, 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VZNIKÁ PŘI NÍ TEPLO A SVĚTLO . </a:t>
            </a:r>
            <a:endParaRPr lang="cs-CZ" sz="2800" b="1" dirty="0">
              <a:solidFill>
                <a:srgbClr val="00B0F0"/>
              </a:solidFill>
            </a:endParaRPr>
          </a:p>
        </p:txBody>
      </p:sp>
      <p:pic>
        <p:nvPicPr>
          <p:cNvPr id="2051" name="Picture 3" descr="C:\Users\Koubová\AppData\Local\Microsoft\Windows\Temporary Internet Files\Content.IE5\7RGC60P7\MC900349245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696" y="1484784"/>
            <a:ext cx="2066537" cy="1525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6021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Jsou tři: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1) přítomnost hořlavé látky</a:t>
            </a:r>
          </a:p>
          <a:p>
            <a:pPr marL="109728" indent="0">
              <a:buNone/>
            </a:pPr>
            <a:endParaRPr lang="cs-CZ" b="1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109728" indent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2) přítomnost oxidačního činidla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3) dosažení teploty hoření</a:t>
            </a:r>
          </a:p>
          <a:p>
            <a:pPr marL="109728" indent="0" algn="ctr">
              <a:buNone/>
            </a:pP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Podmínky hoření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2746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opisek se šipkou doleva 13"/>
          <p:cNvSpPr/>
          <p:nvPr/>
        </p:nvSpPr>
        <p:spPr>
          <a:xfrm>
            <a:off x="3014734" y="5103338"/>
            <a:ext cx="5904656" cy="1331843"/>
          </a:xfrm>
          <a:prstGeom prst="leftArrowCallou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-hořlavé (věta R10)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-vysoce hořlavé (R11)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-extrémně hořlavé (R12)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495325"/>
            <a:ext cx="8568952" cy="4525963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hořlavá látka = látka, která reaguje se vzdušným kyslíkem za vzniku plamene</a:t>
            </a:r>
          </a:p>
          <a:p>
            <a:r>
              <a:rPr lang="cs-CZ" sz="2800" dirty="0" smtClean="0"/>
              <a:t>hořlavá látka = HOŘLAVINA – symbol výstrahy</a:t>
            </a:r>
          </a:p>
          <a:p>
            <a:endParaRPr lang="cs-CZ" sz="2800" b="1" dirty="0" smtClean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Přítomnost hořlavé látky</a:t>
            </a:r>
            <a:endParaRPr lang="cs-CZ" dirty="0"/>
          </a:p>
        </p:txBody>
      </p:sp>
      <p:sp>
        <p:nvSpPr>
          <p:cNvPr id="6" name="Pětiúhelník 5"/>
          <p:cNvSpPr/>
          <p:nvPr/>
        </p:nvSpPr>
        <p:spPr>
          <a:xfrm>
            <a:off x="854493" y="3095701"/>
            <a:ext cx="2788975" cy="504056"/>
          </a:xfrm>
          <a:prstGeom prst="homePlat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/>
                </a:solidFill>
              </a:rPr>
              <a:t>PEVNÁ LÁTKA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Pětiúhelník 7"/>
          <p:cNvSpPr/>
          <p:nvPr/>
        </p:nvSpPr>
        <p:spPr>
          <a:xfrm>
            <a:off x="873830" y="4391845"/>
            <a:ext cx="2788975" cy="504056"/>
          </a:xfrm>
          <a:prstGeom prst="homePlat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smtClean="0">
                <a:solidFill>
                  <a:schemeClr val="bg1"/>
                </a:solidFill>
              </a:rPr>
              <a:t>PLYNNÁ </a:t>
            </a:r>
            <a:r>
              <a:rPr lang="cs-CZ" sz="2400" dirty="0" smtClean="0">
                <a:solidFill>
                  <a:schemeClr val="bg1"/>
                </a:solidFill>
              </a:rPr>
              <a:t>LÁTKA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Pětiúhelník 9"/>
          <p:cNvSpPr/>
          <p:nvPr/>
        </p:nvSpPr>
        <p:spPr>
          <a:xfrm>
            <a:off x="854493" y="3743773"/>
            <a:ext cx="2788975" cy="504056"/>
          </a:xfrm>
          <a:prstGeom prst="homePlat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/>
                </a:solidFill>
              </a:rPr>
              <a:t>KAPALNÁ LÁTKA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50366" y="3095701"/>
            <a:ext cx="4032448" cy="5040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papír, dřevo, sláma 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950366" y="3742860"/>
            <a:ext cx="4032448" cy="5040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benzín, olej, líh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115616" y="5517232"/>
            <a:ext cx="1957470" cy="5040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Jiné třídění: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973828" y="4391845"/>
            <a:ext cx="4248472" cy="5040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zemní plyn, propan-butan </a:t>
            </a:r>
            <a:endParaRPr lang="cs-CZ" sz="2400" b="1" dirty="0">
              <a:solidFill>
                <a:srgbClr val="00B050"/>
              </a:solidFill>
            </a:endParaRPr>
          </a:p>
        </p:txBody>
      </p:sp>
      <p:pic>
        <p:nvPicPr>
          <p:cNvPr id="2050" name="Picture 2" descr="http://www.e-chembook.eu/cz/images/varovne_symboly/flammabl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16632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212293" y="1158238"/>
            <a:ext cx="674982" cy="27662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solidFill>
                  <a:schemeClr val="tx1"/>
                </a:solidFill>
              </a:rPr>
              <a:t>Obr.1</a:t>
            </a:r>
            <a:endParaRPr lang="cs-CZ" sz="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0896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" grpId="0" build="p"/>
      <p:bldP spid="6" grpId="0" animBg="1"/>
      <p:bldP spid="8" grpId="0" animBg="1"/>
      <p:bldP spid="10" grpId="0" animBg="1"/>
      <p:bldP spid="11" grpId="0"/>
      <p:bldP spid="12" grpId="0"/>
      <p:bldP spid="13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579296" cy="4539960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podle jejich teploty vzplanutí je třídíme do tříd nebezpečnosti:</a:t>
            </a:r>
          </a:p>
          <a:p>
            <a:r>
              <a:rPr lang="cs-CZ" b="1" dirty="0" err="1" smtClean="0">
                <a:solidFill>
                  <a:srgbClr val="FFC000"/>
                </a:solidFill>
              </a:rPr>
              <a:t>I.třída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err="1" smtClean="0">
                <a:solidFill>
                  <a:srgbClr val="FF0000"/>
                </a:solidFill>
              </a:rPr>
              <a:t>t</a:t>
            </a:r>
            <a:r>
              <a:rPr lang="cs-CZ" baseline="-25000" dirty="0" err="1" smtClean="0">
                <a:solidFill>
                  <a:srgbClr val="FF0000"/>
                </a:solidFill>
              </a:rPr>
              <a:t>vzplanutí</a:t>
            </a:r>
            <a:r>
              <a:rPr lang="cs-CZ" dirty="0" smtClean="0">
                <a:solidFill>
                  <a:srgbClr val="FF0000"/>
                </a:solidFill>
              </a:rPr>
              <a:t> do 21°C </a:t>
            </a:r>
            <a:r>
              <a:rPr lang="cs-CZ" sz="2400" dirty="0" smtClean="0"/>
              <a:t>(aceton, </a:t>
            </a:r>
            <a:r>
              <a:rPr lang="cs-CZ" sz="2400" dirty="0" err="1" smtClean="0"/>
              <a:t>methanol</a:t>
            </a:r>
            <a:r>
              <a:rPr lang="cs-CZ" sz="2400" dirty="0" smtClean="0"/>
              <a:t>)</a:t>
            </a:r>
            <a:endParaRPr lang="cs-CZ" sz="2400" dirty="0" smtClean="0">
              <a:solidFill>
                <a:srgbClr val="FF0000"/>
              </a:solidFill>
            </a:endParaRPr>
          </a:p>
          <a:p>
            <a:endParaRPr lang="cs-CZ" sz="1000" dirty="0" smtClean="0">
              <a:solidFill>
                <a:srgbClr val="FF0000"/>
              </a:solidFill>
            </a:endParaRPr>
          </a:p>
          <a:p>
            <a:r>
              <a:rPr lang="cs-CZ" b="1" dirty="0" err="1" smtClean="0">
                <a:solidFill>
                  <a:srgbClr val="FFC000"/>
                </a:solidFill>
              </a:rPr>
              <a:t>II.třída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err="1" smtClean="0">
                <a:solidFill>
                  <a:srgbClr val="FF0000"/>
                </a:solidFill>
              </a:rPr>
              <a:t>t</a:t>
            </a:r>
            <a:r>
              <a:rPr lang="cs-CZ" baseline="-25000" dirty="0" err="1" smtClean="0">
                <a:solidFill>
                  <a:srgbClr val="FF0000"/>
                </a:solidFill>
              </a:rPr>
              <a:t>vzplanutí</a:t>
            </a:r>
            <a:r>
              <a:rPr lang="cs-CZ" dirty="0" smtClean="0">
                <a:solidFill>
                  <a:srgbClr val="FF0000"/>
                </a:solidFill>
              </a:rPr>
              <a:t>  :21-55°C </a:t>
            </a:r>
            <a:r>
              <a:rPr lang="cs-CZ" sz="2400" dirty="0" smtClean="0"/>
              <a:t>(petrolej)</a:t>
            </a:r>
            <a:endParaRPr lang="cs-CZ" sz="2400" dirty="0" smtClean="0">
              <a:solidFill>
                <a:srgbClr val="FF0000"/>
              </a:solidFill>
            </a:endParaRPr>
          </a:p>
          <a:p>
            <a:endParaRPr lang="cs-CZ" sz="1000" dirty="0" smtClean="0">
              <a:solidFill>
                <a:srgbClr val="FF0000"/>
              </a:solidFill>
            </a:endParaRPr>
          </a:p>
          <a:p>
            <a:r>
              <a:rPr lang="cs-CZ" b="1" dirty="0" err="1" smtClean="0">
                <a:solidFill>
                  <a:srgbClr val="FFC000"/>
                </a:solidFill>
              </a:rPr>
              <a:t>III.třída</a:t>
            </a:r>
            <a:r>
              <a:rPr lang="cs-CZ" dirty="0">
                <a:solidFill>
                  <a:srgbClr val="FF0000"/>
                </a:solidFill>
              </a:rPr>
              <a:t> 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</a:t>
            </a:r>
            <a:r>
              <a:rPr lang="cs-CZ" baseline="-25000" dirty="0" err="1" smtClean="0">
                <a:solidFill>
                  <a:srgbClr val="FF0000"/>
                </a:solidFill>
              </a:rPr>
              <a:t>vzplanutí</a:t>
            </a:r>
            <a:r>
              <a:rPr lang="cs-CZ" baseline="-25000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:55-100°C </a:t>
            </a:r>
            <a:r>
              <a:rPr lang="cs-CZ" sz="2400" dirty="0" smtClean="0"/>
              <a:t>(motorová nafta)</a:t>
            </a:r>
            <a:endParaRPr lang="cs-CZ" sz="2400" dirty="0" smtClean="0">
              <a:solidFill>
                <a:srgbClr val="FF0000"/>
              </a:solidFill>
            </a:endParaRPr>
          </a:p>
          <a:p>
            <a:endParaRPr lang="cs-CZ" sz="1000" dirty="0" smtClean="0">
              <a:solidFill>
                <a:srgbClr val="FF0000"/>
              </a:solidFill>
            </a:endParaRPr>
          </a:p>
          <a:p>
            <a:r>
              <a:rPr lang="cs-CZ" b="1" dirty="0" err="1" smtClean="0">
                <a:solidFill>
                  <a:srgbClr val="FFC000"/>
                </a:solidFill>
              </a:rPr>
              <a:t>IV.třída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err="1" smtClean="0">
                <a:solidFill>
                  <a:srgbClr val="FF0000"/>
                </a:solidFill>
              </a:rPr>
              <a:t>t</a:t>
            </a:r>
            <a:r>
              <a:rPr lang="cs-CZ" baseline="-25000" dirty="0" err="1" smtClean="0">
                <a:solidFill>
                  <a:srgbClr val="FF0000"/>
                </a:solidFill>
              </a:rPr>
              <a:t>vzplanutí</a:t>
            </a:r>
            <a:r>
              <a:rPr lang="cs-CZ" baseline="-25000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:100-250°C </a:t>
            </a:r>
            <a:r>
              <a:rPr lang="cs-CZ" sz="2400" dirty="0" smtClean="0"/>
              <a:t>(anilin, nitrobenzen)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pPr marL="109728" indent="0" algn="ctr">
              <a:buNone/>
            </a:pPr>
            <a:r>
              <a:rPr lang="cs-CZ" sz="2400" b="1" dirty="0" smtClean="0">
                <a:solidFill>
                  <a:srgbClr val="00B050"/>
                </a:solidFill>
              </a:rPr>
              <a:t>Domácí úkol: </a:t>
            </a:r>
          </a:p>
          <a:p>
            <a:r>
              <a:rPr lang="cs-CZ" sz="2400" dirty="0" smtClean="0"/>
              <a:t>Vyhledej doma výrobky obsahující hořlaviny (označení symbolem hořlavin) a napiš jejich seznam.</a:t>
            </a:r>
          </a:p>
          <a:p>
            <a:pPr marL="109728" indent="0" algn="ctr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Třídění kapalných hořlavin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0951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412776"/>
            <a:ext cx="8219256" cy="475598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hořlaviny nikdy nezahříváme </a:t>
            </a:r>
            <a:r>
              <a:rPr lang="cs-CZ" dirty="0">
                <a:solidFill>
                  <a:srgbClr val="FF0000"/>
                </a:solidFill>
              </a:rPr>
              <a:t>přímým plamenem a vyvarujeme se všech možných </a:t>
            </a:r>
            <a:r>
              <a:rPr lang="cs-CZ" dirty="0" smtClean="0">
                <a:solidFill>
                  <a:srgbClr val="FF0000"/>
                </a:solidFill>
              </a:rPr>
              <a:t>zdrojů zapálení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dáváme </a:t>
            </a:r>
            <a:r>
              <a:rPr lang="cs-CZ" dirty="0">
                <a:solidFill>
                  <a:srgbClr val="0070C0"/>
                </a:solidFill>
              </a:rPr>
              <a:t>pozor, aby se v místnosti </a:t>
            </a:r>
            <a:r>
              <a:rPr lang="cs-CZ" dirty="0" smtClean="0">
                <a:solidFill>
                  <a:srgbClr val="0070C0"/>
                </a:solidFill>
              </a:rPr>
              <a:t>nevyskytoval </a:t>
            </a:r>
            <a:r>
              <a:rPr lang="cs-CZ" dirty="0">
                <a:solidFill>
                  <a:srgbClr val="0070C0"/>
                </a:solidFill>
              </a:rPr>
              <a:t>otevřený oheň nebo žhavé </a:t>
            </a:r>
            <a:r>
              <a:rPr lang="cs-CZ" dirty="0" smtClean="0">
                <a:solidFill>
                  <a:srgbClr val="0070C0"/>
                </a:solidFill>
              </a:rPr>
              <a:t>předměty, pozor na případné </a:t>
            </a:r>
            <a:r>
              <a:rPr lang="cs-CZ" dirty="0">
                <a:solidFill>
                  <a:srgbClr val="0070C0"/>
                </a:solidFill>
              </a:rPr>
              <a:t>elektrické </a:t>
            </a:r>
            <a:r>
              <a:rPr lang="cs-CZ" dirty="0" smtClean="0">
                <a:solidFill>
                  <a:srgbClr val="0070C0"/>
                </a:solidFill>
              </a:rPr>
              <a:t>zařízení - zkrat </a:t>
            </a:r>
            <a:r>
              <a:rPr lang="cs-CZ" dirty="0">
                <a:solidFill>
                  <a:srgbClr val="0070C0"/>
                </a:solidFill>
              </a:rPr>
              <a:t>je spolehlivý </a:t>
            </a:r>
            <a:r>
              <a:rPr lang="cs-CZ" dirty="0" smtClean="0">
                <a:solidFill>
                  <a:srgbClr val="0070C0"/>
                </a:solidFill>
              </a:rPr>
              <a:t>iniciátor</a:t>
            </a:r>
          </a:p>
          <a:p>
            <a:r>
              <a:rPr lang="cs-CZ" dirty="0">
                <a:solidFill>
                  <a:srgbClr val="00B050"/>
                </a:solidFill>
              </a:rPr>
              <a:t>p</a:t>
            </a:r>
            <a:r>
              <a:rPr lang="cs-CZ" dirty="0" smtClean="0">
                <a:solidFill>
                  <a:srgbClr val="00B050"/>
                </a:solidFill>
              </a:rPr>
              <a:t>rotože většina </a:t>
            </a:r>
            <a:r>
              <a:rPr lang="cs-CZ" dirty="0">
                <a:solidFill>
                  <a:srgbClr val="00B050"/>
                </a:solidFill>
              </a:rPr>
              <a:t>hořlavin je zároveň značně těkavá, je vhodné pracovat v </a:t>
            </a:r>
            <a:r>
              <a:rPr lang="cs-CZ" dirty="0" smtClean="0">
                <a:solidFill>
                  <a:srgbClr val="00B050"/>
                </a:solidFill>
              </a:rPr>
              <a:t>digestoři (páry těchto látek </a:t>
            </a:r>
            <a:r>
              <a:rPr lang="cs-CZ" dirty="0">
                <a:solidFill>
                  <a:srgbClr val="00B050"/>
                </a:solidFill>
              </a:rPr>
              <a:t>při správném </a:t>
            </a:r>
            <a:r>
              <a:rPr lang="cs-CZ" dirty="0" smtClean="0">
                <a:solidFill>
                  <a:srgbClr val="00B050"/>
                </a:solidFill>
              </a:rPr>
              <a:t>poměru </a:t>
            </a:r>
            <a:r>
              <a:rPr lang="cs-CZ" dirty="0">
                <a:solidFill>
                  <a:srgbClr val="00B050"/>
                </a:solidFill>
              </a:rPr>
              <a:t>se vzduchem </a:t>
            </a:r>
            <a:r>
              <a:rPr lang="cs-CZ" dirty="0" smtClean="0">
                <a:solidFill>
                  <a:srgbClr val="00B050"/>
                </a:solidFill>
              </a:rPr>
              <a:t>mohou způsobit výbuch</a:t>
            </a:r>
          </a:p>
          <a:p>
            <a:r>
              <a:rPr lang="cs-CZ" b="1" dirty="0">
                <a:solidFill>
                  <a:srgbClr val="7030A0"/>
                </a:solidFill>
              </a:rPr>
              <a:t>v</a:t>
            </a:r>
            <a:r>
              <a:rPr lang="cs-CZ" b="1" dirty="0" smtClean="0">
                <a:solidFill>
                  <a:srgbClr val="7030A0"/>
                </a:solidFill>
              </a:rPr>
              <a:t> domácnosti </a:t>
            </a:r>
            <a:r>
              <a:rPr lang="cs-CZ" dirty="0" smtClean="0">
                <a:solidFill>
                  <a:srgbClr val="7030A0"/>
                </a:solidFill>
              </a:rPr>
              <a:t>– neskladujeme velké množství těchto látek, při jejich používání nesmí být blízko otevřený oheň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Zásady správného zacházení s hořlavinami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8418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b="1" dirty="0" smtClean="0">
                    <a:solidFill>
                      <a:srgbClr val="FF0000"/>
                    </a:solidFill>
                  </a:rPr>
                  <a:t>látka, která způsobuje oxidaci jiných látek</a:t>
                </a:r>
              </a:p>
              <a:p>
                <a:r>
                  <a:rPr lang="cs-CZ" dirty="0" smtClean="0"/>
                  <a:t>sama se při reakci (hoření) redukuje</a:t>
                </a:r>
              </a:p>
              <a:p>
                <a:r>
                  <a:rPr lang="cs-CZ" dirty="0" smtClean="0"/>
                  <a:t>nejčastěji – </a:t>
                </a:r>
                <a:r>
                  <a:rPr lang="cs-CZ" b="1" dirty="0" smtClean="0">
                    <a:solidFill>
                      <a:srgbClr val="0070C0"/>
                    </a:solidFill>
                  </a:rPr>
                  <a:t>vzdušný kyslík</a:t>
                </a:r>
              </a:p>
              <a:p>
                <a:r>
                  <a:rPr lang="cs-CZ" dirty="0" smtClean="0"/>
                  <a:t>jiné látky: halogeny (fluor, chlor)</a:t>
                </a:r>
              </a:p>
              <a:p>
                <a:pPr marL="109728" indent="0">
                  <a:buNone/>
                </a:pPr>
                <a:r>
                  <a:rPr lang="cs-CZ" dirty="0" smtClean="0"/>
                  <a:t> </a:t>
                </a:r>
              </a:p>
              <a:p>
                <a:pPr marL="109728" indent="0">
                  <a:buNone/>
                </a:pPr>
                <a:r>
                  <a:rPr lang="cs-CZ" b="1" dirty="0" smtClean="0">
                    <a:solidFill>
                      <a:srgbClr val="00B050"/>
                    </a:solidFill>
                  </a:rPr>
                  <a:t>hoření uhlíku (uhlí):</a:t>
                </a:r>
              </a:p>
              <a:p>
                <a:pPr marL="109728" indent="0">
                  <a:buNone/>
                </a:pPr>
                <a:r>
                  <a:rPr lang="cs-CZ" dirty="0" smtClean="0"/>
                  <a:t>C  +  O</a:t>
                </a:r>
                <a:r>
                  <a:rPr lang="cs-CZ" baseline="-25000" dirty="0" smtClean="0"/>
                  <a:t>2</a:t>
                </a:r>
                <a:r>
                  <a:rPr lang="cs-CZ" dirty="0" smtClean="0"/>
                  <a:t>  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→</m:t>
                    </m:r>
                  </m:oMath>
                </a14:m>
                <a:r>
                  <a:rPr lang="cs-CZ" dirty="0" smtClean="0"/>
                  <a:t>  CO</a:t>
                </a:r>
                <a:r>
                  <a:rPr lang="cs-CZ" baseline="-25000" dirty="0" smtClean="0"/>
                  <a:t>2</a:t>
                </a:r>
                <a:r>
                  <a:rPr lang="cs-CZ" dirty="0" smtClean="0"/>
                  <a:t>  </a:t>
                </a:r>
              </a:p>
              <a:p>
                <a:pPr marL="109728" indent="0">
                  <a:buNone/>
                </a:pPr>
                <a:r>
                  <a:rPr lang="cs-CZ" b="1" dirty="0" smtClean="0">
                    <a:solidFill>
                      <a:srgbClr val="7030A0"/>
                    </a:solidFill>
                  </a:rPr>
                  <a:t>hoření hliníku:</a:t>
                </a:r>
              </a:p>
              <a:p>
                <a:pPr marL="109728" indent="0">
                  <a:buNone/>
                </a:pPr>
                <a:r>
                  <a:rPr lang="cs-CZ" smtClean="0"/>
                  <a:t>4Al  </a:t>
                </a:r>
                <a:r>
                  <a:rPr lang="cs-CZ" dirty="0" smtClean="0"/>
                  <a:t>+ 3O</a:t>
                </a:r>
                <a:r>
                  <a:rPr lang="cs-CZ" baseline="-25000" dirty="0" smtClean="0"/>
                  <a:t>2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→</m:t>
                    </m:r>
                  </m:oMath>
                </a14:m>
                <a:r>
                  <a:rPr lang="cs-CZ" dirty="0" smtClean="0"/>
                  <a:t>  2Al</a:t>
                </a:r>
                <a:r>
                  <a:rPr lang="cs-CZ" baseline="-25000" dirty="0" smtClean="0"/>
                  <a:t>2</a:t>
                </a:r>
                <a:r>
                  <a:rPr lang="cs-CZ" dirty="0" smtClean="0"/>
                  <a:t>O</a:t>
                </a:r>
                <a:r>
                  <a:rPr lang="cs-CZ" baseline="-25000" dirty="0" smtClean="0"/>
                  <a:t>3</a:t>
                </a:r>
              </a:p>
              <a:p>
                <a:pPr marL="109728" indent="0">
                  <a:buNone/>
                </a:pPr>
                <a:endParaRPr lang="cs-CZ" baseline="-25000" dirty="0" smtClean="0"/>
              </a:p>
              <a:p>
                <a:endParaRPr lang="cs-CZ" baseline="-25000" dirty="0"/>
              </a:p>
            </p:txBody>
          </p:sp>
        </mc:Choice>
        <mc:Fallback xmlns=""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12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Přítomnost oxidačního činidla</a:t>
            </a:r>
            <a:endParaRPr lang="cs-CZ" dirty="0"/>
          </a:p>
        </p:txBody>
      </p:sp>
      <p:sp>
        <p:nvSpPr>
          <p:cNvPr id="7" name="Popisek se šipkou doleva 6"/>
          <p:cNvSpPr/>
          <p:nvPr/>
        </p:nvSpPr>
        <p:spPr>
          <a:xfrm>
            <a:off x="4355976" y="3836640"/>
            <a:ext cx="3714395" cy="1944216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oxidačním činidlem je v obou případech kyslík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7886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nejnižší teplota, při které látka po zapálení trvale hoří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0070C0"/>
                </a:solidFill>
              </a:rPr>
              <a:t>TEPLOTA VZPLANUTÍ </a:t>
            </a:r>
            <a:r>
              <a:rPr lang="cs-CZ" dirty="0" smtClean="0"/>
              <a:t>= nejnižší teplota, při které látka po přiblížení plamene na krátký okamžik vzplane, pak ale opět uhasne (používá se pro rozlišování nebezpečnosti hořlavin)</a:t>
            </a:r>
          </a:p>
          <a:p>
            <a:pPr marL="109728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Teplota hoření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8125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sloupec hořících plynů</a:t>
            </a:r>
          </a:p>
          <a:p>
            <a:r>
              <a:rPr lang="cs-CZ" dirty="0" smtClean="0"/>
              <a:t>hoření se projevuje plamenem, teplota plamene není všude stejná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Plamen</a:t>
            </a:r>
            <a:endParaRPr lang="cs-CZ" dirty="0"/>
          </a:p>
        </p:txBody>
      </p:sp>
      <p:pic>
        <p:nvPicPr>
          <p:cNvPr id="3074" name="Picture 2" descr="File:Kerze zone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140968"/>
            <a:ext cx="3893427" cy="2646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757997" y="5797900"/>
            <a:ext cx="674982" cy="27662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solidFill>
                  <a:schemeClr val="tx1"/>
                </a:solidFill>
              </a:rPr>
              <a:t>Obr.2</a:t>
            </a:r>
            <a:endParaRPr lang="cs-CZ" sz="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076056" y="3140968"/>
            <a:ext cx="3312368" cy="79208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 a 2 </a:t>
            </a:r>
          </a:p>
          <a:p>
            <a:r>
              <a:rPr lang="cs-CZ" sz="2400" dirty="0" smtClean="0"/>
              <a:t>teplota 800-1000°C 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055029" y="4602765"/>
            <a:ext cx="3405403" cy="86409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 a 4 </a:t>
            </a:r>
          </a:p>
          <a:p>
            <a:r>
              <a:rPr lang="cs-CZ" sz="2400" dirty="0" smtClean="0"/>
              <a:t>teplota 1200-1400°C 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4932040" y="3933056"/>
            <a:ext cx="4104456" cy="6555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- nedokonalé spalování, při kterém vzniká oxid uhelnatý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35490" y="5482479"/>
            <a:ext cx="3696139" cy="9074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- dokonalé spalování, při kterém oxid uhelnatý shoří    na oxid uhličitý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997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 animBg="1"/>
      <p:bldP spid="7" grpId="0" animBg="1"/>
      <p:bldP spid="6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POŽÁR</a:t>
            </a:r>
            <a:r>
              <a:rPr lang="cs-CZ" dirty="0" smtClean="0"/>
              <a:t> = nekontrolované a nežádoucí hoření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ZÁSADY PŘI HAŠENÍ HOŘÍCÍ LÁTKY:</a:t>
            </a:r>
          </a:p>
          <a:p>
            <a:pPr marL="109728" indent="0">
              <a:buNone/>
            </a:pPr>
            <a:r>
              <a:rPr lang="cs-CZ" dirty="0" smtClean="0"/>
              <a:t>1) zamezit přístupu vzduchu k hořící látce</a:t>
            </a:r>
          </a:p>
          <a:p>
            <a:pPr marL="109728" indent="0">
              <a:buNone/>
            </a:pPr>
            <a:r>
              <a:rPr lang="cs-CZ" dirty="0" smtClean="0"/>
              <a:t>2) ochladit hořící látku</a:t>
            </a:r>
          </a:p>
          <a:p>
            <a:pPr marL="109728" indent="0">
              <a:buNone/>
            </a:pPr>
            <a:r>
              <a:rPr lang="cs-CZ" dirty="0" smtClean="0"/>
              <a:t>3) zabránit rozšíření požáru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HASICÍ LÁTKY A PŘÍSTROJE:</a:t>
            </a:r>
          </a:p>
          <a:p>
            <a:pPr marL="109728" indent="0">
              <a:buNone/>
            </a:pPr>
            <a:r>
              <a:rPr lang="cs-CZ" dirty="0" smtClean="0"/>
              <a:t>voda, písek, přístroje – pěnový, práškový, sněhový, </a:t>
            </a:r>
            <a:r>
              <a:rPr lang="cs-CZ" dirty="0" err="1" smtClean="0"/>
              <a:t>halotronový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Nebezpečný oheň  </a:t>
            </a:r>
            <a:endParaRPr lang="cs-CZ" dirty="0"/>
          </a:p>
        </p:txBody>
      </p:sp>
      <p:pic>
        <p:nvPicPr>
          <p:cNvPr id="2050" name="Picture 2" descr="C:\Users\Koubová\AppData\Local\Microsoft\Windows\Temporary Internet Files\Content.IE5\FKV26JOB\MP9002898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5013176"/>
            <a:ext cx="1831627" cy="122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pisek se šipkou doprava 3"/>
          <p:cNvSpPr/>
          <p:nvPr/>
        </p:nvSpPr>
        <p:spPr>
          <a:xfrm>
            <a:off x="3779912" y="5458139"/>
            <a:ext cx="1800200" cy="432048"/>
          </a:xfrm>
          <a:prstGeom prst="rightArrowCallou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150</a:t>
            </a:r>
            <a:endParaRPr lang="cs-CZ" sz="28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5" name="Popisek se šipkou doleva 4"/>
          <p:cNvSpPr/>
          <p:nvPr/>
        </p:nvSpPr>
        <p:spPr>
          <a:xfrm>
            <a:off x="7102391" y="5458139"/>
            <a:ext cx="1800200" cy="432048"/>
          </a:xfrm>
          <a:prstGeom prst="leftArrowCallou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112</a:t>
            </a:r>
            <a:endParaRPr lang="cs-CZ" sz="28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1051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 animBg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dirty="0" smtClean="0">
                <a:latin typeface="Comic Sans MS" pitchFamily="66" charset="0"/>
              </a:rPr>
              <a:t>Citace a zdroje:</a:t>
            </a:r>
          </a:p>
        </p:txBody>
      </p:sp>
      <p:sp>
        <p:nvSpPr>
          <p:cNvPr id="14339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 eaLnBrk="1" hangingPunct="1">
              <a:buFont typeface="Wingdings 2" pitchFamily="18" charset="2"/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400" dirty="0" smtClean="0"/>
              <a:t>Obr.1: </a:t>
            </a:r>
            <a:r>
              <a:rPr lang="cs-CZ" sz="1400" dirty="0"/>
              <a:t>File:GHS-pictogram-flamme.svg.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2001-2008 [cit. 2014-02-02]. Dostupné z: http://commons.wikimedia.org/wiki/File:GHS-pictogram-flamme.svg </a:t>
            </a:r>
            <a:endParaRPr lang="cs-CZ" sz="1400" dirty="0" smtClean="0"/>
          </a:p>
          <a:p>
            <a:pPr marL="0" indent="0">
              <a:buNone/>
              <a:defRPr/>
            </a:pPr>
            <a:r>
              <a:rPr lang="cs-CZ" sz="1400" dirty="0"/>
              <a:t>Obr.2:. File:Kerze zonen.png.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2001-2005 [cit. 2014-02-02]. Dostupné z: http://commons.wikimedia.org/wiki/File:Kerze_zonen.png </a:t>
            </a:r>
            <a:endParaRPr lang="cs-CZ" sz="1400" dirty="0" smtClean="0"/>
          </a:p>
          <a:p>
            <a:pPr marL="0" indent="0">
              <a:buNone/>
              <a:defRPr/>
            </a:pPr>
            <a:endParaRPr lang="cs-CZ" sz="1600" dirty="0" smtClean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 smtClean="0"/>
              <a:t>Autorem </a:t>
            </a:r>
            <a:r>
              <a:rPr lang="cs-CZ" sz="1600" dirty="0"/>
              <a:t>materiálu a všech jeho částí, není-li uvedeno jinak, je Mgr. Růžena Koubová.</a:t>
            </a:r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Materiál vznikl v OP Vzdělávání pro konkurenceschopnost – projekt EU peníze školám.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sz="1600" dirty="0"/>
          </a:p>
          <a:p>
            <a:pPr eaLnBrk="1" hangingPunct="1">
              <a:defRPr/>
            </a:pPr>
            <a:endParaRPr lang="cs-CZ" sz="1600" dirty="0" smtClean="0"/>
          </a:p>
          <a:p>
            <a:pPr eaLnBrk="1" hangingPunct="1">
              <a:defRPr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903796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781</TotalTime>
  <Words>784</Words>
  <Application>Microsoft Office PowerPoint</Application>
  <PresentationFormat>Předvádění na obrazovce (4:3)</PresentationFormat>
  <Paragraphs>139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Shluk</vt:lpstr>
      <vt:lpstr>Picture</vt:lpstr>
      <vt:lpstr>Prezentace aplikace PowerPoint</vt:lpstr>
      <vt:lpstr>Prezentace aplikace PowerPoint</vt:lpstr>
      <vt:lpstr>ANOTACE</vt:lpstr>
      <vt:lpstr>Hoření  </vt:lpstr>
      <vt:lpstr>Úvod </vt:lpstr>
      <vt:lpstr>Podmínky hoření</vt:lpstr>
      <vt:lpstr>Přítomnost hořlavé látky</vt:lpstr>
      <vt:lpstr>Třídění kapalných hořlavin </vt:lpstr>
      <vt:lpstr>Zásady správného zacházení s hořlavinami</vt:lpstr>
      <vt:lpstr>Přítomnost oxidačního činidla</vt:lpstr>
      <vt:lpstr>Teplota hoření</vt:lpstr>
      <vt:lpstr>Plamen</vt:lpstr>
      <vt:lpstr>Nebezpečný oheň  </vt:lpstr>
      <vt:lpstr>Citace a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Teplo a chemické reakce</dc:title>
  <dc:creator>Koubová</dc:creator>
  <cp:lastModifiedBy>Koubová</cp:lastModifiedBy>
  <cp:revision>172</cp:revision>
  <dcterms:created xsi:type="dcterms:W3CDTF">2014-01-05T09:10:16Z</dcterms:created>
  <dcterms:modified xsi:type="dcterms:W3CDTF">2014-02-17T16:11:20Z</dcterms:modified>
</cp:coreProperties>
</file>