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8" r:id="rId23"/>
    <p:sldId id="279" r:id="rId24"/>
    <p:sldId id="280" r:id="rId25"/>
    <p:sldId id="281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2BDE36-5ADC-4DFB-9365-6B2F71EFB61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45A9FC-E87D-4FD5-AB3D-E7715A9820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www.joshuaproject.net/get-involved.php?rog3=OD&amp;peo3=11554" TargetMode="External"/><Relationship Id="rId7" Type="http://schemas.openxmlformats.org/officeDocument/2006/relationships/hyperlink" Target="http://3.bp.blogspot.com/-96GB2mFLHMQ/UD9w0lr664I/AAAAAAAA1Ng/fba2iehBh7w/s1600/Largest+Swamp+-+003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b/Shoebill-2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1/17/Sudan_Kinyeti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yperus_papyrus6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1/13/Acacia-seyal-leaves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//upload.wikimedia.org/wikipedia/commons/4/41/Khair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hyperlink" Target="http://en.wikipedia.org/wiki/File:Loka_west_teak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d/Luol_Deng_Wizards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gronsko-oslavuje-udelalo-vyznamny-krok-k-nezavislosti-na-dansku-pym-/zahranicni.aspx?c=A090621_121149_zahranicni_ip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gronsko-oslavuje-udelalo-vyznamny-krok-k-nezavislosti-na-dansku-pym-/zahranicni.aspx?c=A090621_121149_zahranicni_ip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gronsko-oslavuje-udelalo-vyznamny-krok-k-nezavislosti-na-dansku-pym-/zahranicni.aspx?c=A090621_121149_zahranicni_ip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gronsko-oslavuje-udelalo-vyznamny-krok-k-nezavislosti-na-dansku-pym-/zahranicni.aspx?c=A090621_121149_zahranicni_ip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020579758"/>
              </p:ext>
            </p:extLst>
          </p:nvPr>
        </p:nvGraphicFramePr>
        <p:xfrm>
          <a:off x="485453" y="2060848"/>
          <a:ext cx="8136582" cy="4573819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Jižní Súdán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seznámí s komplexní geografickou charakteristikou v současnosti nejmladšího všeobecně uznávaného státu světa – Jižního Súdánu. Na tomto příkladu se naučí poznat základní zákonitosti propojení všech geografických sfér a jejich vliv na život člověka v konkrétní oblasti.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15. 6. 2013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30145" y="260648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4291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Zaoblený obdélník 1026"/>
          <p:cNvSpPr/>
          <p:nvPr/>
        </p:nvSpPr>
        <p:spPr>
          <a:xfrm>
            <a:off x="3492594" y="2853689"/>
            <a:ext cx="2269648" cy="15980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Zaoblený obdélník 1024"/>
          <p:cNvSpPr/>
          <p:nvPr/>
        </p:nvSpPr>
        <p:spPr>
          <a:xfrm>
            <a:off x="4211960" y="5733256"/>
            <a:ext cx="453650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8904" y="1268760"/>
            <a:ext cx="8458200" cy="72008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NEJMLADŠÍ STÁT SVĚTA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8904" y="404664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139952" y="5733256"/>
            <a:ext cx="4752528" cy="504056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400" i="1" dirty="0" smtClean="0">
                <a:solidFill>
                  <a:srgbClr val="002060"/>
                </a:solidFill>
              </a:rPr>
              <a:t>©</a:t>
            </a:r>
            <a:r>
              <a:rPr lang="cs-CZ" sz="2000" i="1" dirty="0" smtClean="0">
                <a:solidFill>
                  <a:srgbClr val="002060"/>
                </a:solidFill>
              </a:rPr>
              <a:t> D</a:t>
            </a:r>
            <a:r>
              <a:rPr lang="cs-CZ" sz="2000" i="1" cap="none" dirty="0" smtClean="0">
                <a:solidFill>
                  <a:srgbClr val="002060"/>
                </a:solidFill>
              </a:rPr>
              <a:t>ušan Kráčmar 2013</a:t>
            </a:r>
            <a:endParaRPr lang="cs-CZ" sz="2000" i="1" dirty="0">
              <a:solidFill>
                <a:srgbClr val="002060"/>
              </a:solidFill>
            </a:endParaRPr>
          </a:p>
        </p:txBody>
      </p:sp>
      <p:pic>
        <p:nvPicPr>
          <p:cNvPr id="1028" name="Picture 4" descr="https://upload.wikimedia.org/wikipedia/commons/thumb/b/bb/Flag_map_of_South_Sudan.svg/471px-Flag_map_of_South_Sudan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11971"/>
            <a:ext cx="1944216" cy="14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1224136" cy="151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postconflict.unep.ch/sudanreport/sudan_website/doccatcher/data/photos/Darfur%20June06/to18june_ii/JB%20Forestry%20Resources/Relatively%20intact%20younger%20teak%20stands%20and%20firelin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047" y="3933056"/>
            <a:ext cx="172819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defenceweb.co.za/images/stories/JOINT/JOINT_NEW/Sudan/South_sudanes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203" y="3729285"/>
            <a:ext cx="172819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762242" y="4451711"/>
            <a:ext cx="486054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059832" y="2529652"/>
            <a:ext cx="432762" cy="2922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025256" y="4502403"/>
            <a:ext cx="467338" cy="38459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762242" y="2529652"/>
            <a:ext cx="486054" cy="32403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ttp://3.bp.blogspot.com/-96GB2mFLHMQ/UD9w0lr664I/AAAAAAAA1Ng/fba2iehBh7w/s1600/Largest+Swamp+-+00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634" y="2080199"/>
            <a:ext cx="1786762" cy="11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17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NEJMLADŠÍ STÁT SVĚTA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545557" y="2204864"/>
            <a:ext cx="5832648" cy="3951512"/>
            <a:chOff x="539552" y="1854043"/>
            <a:chExt cx="5832648" cy="3951512"/>
          </a:xfrm>
        </p:grpSpPr>
        <p:sp>
          <p:nvSpPr>
            <p:cNvPr id="8" name="Zaoblený obdélník 7"/>
            <p:cNvSpPr/>
            <p:nvPr/>
          </p:nvSpPr>
          <p:spPr>
            <a:xfrm>
              <a:off x="539552" y="1854043"/>
              <a:ext cx="5832648" cy="26550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7564" y="1989126"/>
              <a:ext cx="5616624" cy="38164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Obsah</a:t>
              </a:r>
            </a:p>
            <a:p>
              <a:endParaRPr lang="cs-CZ" b="1" dirty="0" smtClean="0">
                <a:solidFill>
                  <a:srgbClr val="FF0000"/>
                </a:solidFill>
              </a:endParaRPr>
            </a:p>
            <a:p>
              <a:pPr marL="457200" indent="-4572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Základní údaje</a:t>
              </a:r>
            </a:p>
            <a:p>
              <a:pPr marL="457200" indent="-4572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Fyzicko-geografická charakteristika</a:t>
              </a:r>
            </a:p>
            <a:p>
              <a:pPr marL="457200" indent="-4572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Socioekonomická charakteristika</a:t>
              </a:r>
            </a:p>
            <a:p>
              <a:pPr marL="457200" indent="-4572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Závěr </a:t>
              </a:r>
            </a:p>
            <a:p>
              <a:pPr marL="457200" indent="-457200">
                <a:buFont typeface="Wingdings" pitchFamily="2" charset="2"/>
                <a:buChar char="q"/>
              </a:pPr>
              <a:endParaRPr lang="cs-CZ" sz="2400" b="1" dirty="0">
                <a:solidFill>
                  <a:srgbClr val="002060"/>
                </a:solidFill>
              </a:endParaRPr>
            </a:p>
            <a:p>
              <a:pPr marL="457200" indent="-457200">
                <a:buFont typeface="Wingdings" pitchFamily="2" charset="2"/>
                <a:buChar char="q"/>
              </a:pPr>
              <a:endParaRPr lang="cs-CZ" sz="2400" b="1" dirty="0" smtClean="0">
                <a:solidFill>
                  <a:srgbClr val="002060"/>
                </a:solidFill>
              </a:endParaRPr>
            </a:p>
            <a:p>
              <a:pPr marL="457200" indent="-457200">
                <a:buFont typeface="Wingdings" pitchFamily="2" charset="2"/>
                <a:buChar char="q"/>
              </a:pPr>
              <a:endParaRPr lang="cs-CZ" sz="2400" b="1" dirty="0">
                <a:solidFill>
                  <a:srgbClr val="002060"/>
                </a:solidFill>
              </a:endParaRPr>
            </a:p>
            <a:p>
              <a:pPr marL="457200" indent="-457200">
                <a:buFont typeface="Wingdings" pitchFamily="2" charset="2"/>
                <a:buChar char="q"/>
              </a:pPr>
              <a:endParaRPr lang="cs-CZ" sz="24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572554" y="5589604"/>
            <a:ext cx="2160241" cy="504056"/>
            <a:chOff x="1043607" y="5877272"/>
            <a:chExt cx="2160241" cy="504056"/>
          </a:xfrm>
        </p:grpSpPr>
        <p:sp>
          <p:nvSpPr>
            <p:cNvPr id="12" name="Zaoblený obdélník 11"/>
            <p:cNvSpPr/>
            <p:nvPr/>
          </p:nvSpPr>
          <p:spPr>
            <a:xfrm>
              <a:off x="1043607" y="5877272"/>
              <a:ext cx="2160241" cy="50405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43608" y="5949280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solidFill>
                    <a:srgbClr val="FF0000"/>
                  </a:solidFill>
                </a:rPr>
                <a:t>Člunozubec africký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File:Shoebill-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554" y="2116598"/>
            <a:ext cx="2123291" cy="273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03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1916831"/>
            <a:ext cx="4824536" cy="3960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ZÁKLADNÍ ÚDAJE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geoatlas.com/medias/maps/countries/south%20sudan/ce455rp9/south%20sudan_roa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66761"/>
            <a:ext cx="3528392" cy="2508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7" y="2466761"/>
            <a:ext cx="468052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Základní údaje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oloha: </a:t>
            </a:r>
            <a:r>
              <a:rPr lang="cs-CZ" sz="2400" dirty="0" smtClean="0">
                <a:solidFill>
                  <a:srgbClr val="002060"/>
                </a:solidFill>
              </a:rPr>
              <a:t>oblast tropické Afriky</a:t>
            </a:r>
          </a:p>
          <a:p>
            <a:r>
              <a:rPr lang="cs-CZ" sz="2400" dirty="0">
                <a:solidFill>
                  <a:srgbClr val="FF0000"/>
                </a:solidFill>
              </a:rPr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ozloha: </a:t>
            </a:r>
            <a:r>
              <a:rPr lang="cs-CZ" sz="2400" dirty="0">
                <a:solidFill>
                  <a:srgbClr val="002060"/>
                </a:solidFill>
                <a:latin typeface="Franklin Gothic Book" pitchFamily="34" charset="0"/>
              </a:rPr>
              <a:t>619 745 km</a:t>
            </a:r>
            <a:r>
              <a:rPr lang="cs-CZ" sz="2400" baseline="30000" dirty="0">
                <a:solidFill>
                  <a:srgbClr val="002060"/>
                </a:solidFill>
                <a:latin typeface="Franklin Gothic Book" pitchFamily="34" charset="0"/>
              </a:rPr>
              <a:t>2</a:t>
            </a:r>
            <a:r>
              <a:rPr lang="cs-CZ" sz="2400" dirty="0">
                <a:solidFill>
                  <a:srgbClr val="002060"/>
                </a:solidFill>
                <a:latin typeface="Franklin Gothic Book" pitchFamily="34" charset="0"/>
              </a:rPr>
              <a:t> </a:t>
            </a:r>
            <a:endParaRPr lang="cs-CZ" sz="2400" dirty="0" smtClean="0">
              <a:solidFill>
                <a:srgbClr val="002060"/>
              </a:solidFill>
              <a:latin typeface="Franklin Gothic Book" pitchFamily="34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počet obyvatel: </a:t>
            </a:r>
            <a:r>
              <a:rPr lang="cs-CZ" sz="2400" dirty="0" smtClean="0">
                <a:solidFill>
                  <a:srgbClr val="002060"/>
                </a:solidFill>
              </a:rPr>
              <a:t>8,3 mil. (2008)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tátní  zřízení: </a:t>
            </a:r>
            <a:r>
              <a:rPr lang="cs-CZ" sz="2400" dirty="0" smtClean="0">
                <a:solidFill>
                  <a:srgbClr val="002060"/>
                </a:solidFill>
              </a:rPr>
              <a:t>republika</a:t>
            </a:r>
          </a:p>
          <a:p>
            <a:r>
              <a:rPr lang="cs-CZ" sz="2400" dirty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lavní město: </a:t>
            </a:r>
            <a:r>
              <a:rPr lang="cs-CZ" sz="2400" dirty="0" smtClean="0">
                <a:solidFill>
                  <a:srgbClr val="002060"/>
                </a:solidFill>
              </a:rPr>
              <a:t>Džuba (372 tis. ob.)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8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431540" y="1628801"/>
            <a:ext cx="8208912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5556" y="1700807"/>
            <a:ext cx="78488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G</a:t>
            </a:r>
            <a:r>
              <a:rPr lang="cs-CZ" sz="2400" b="1" dirty="0" smtClean="0">
                <a:solidFill>
                  <a:srgbClr val="FF0000"/>
                </a:solidFill>
              </a:rPr>
              <a:t>eologie a geomorfologie</a:t>
            </a:r>
          </a:p>
          <a:p>
            <a:pPr algn="ctr"/>
            <a:endParaRPr lang="cs-CZ" sz="800" b="1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Africká a Somálská litosférická deska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Na jihu a jihozápadě náhorní plošiny (Kinyeti 3187 m/m.)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Ve vnitrozemí bažinatá pánev </a:t>
            </a:r>
            <a:r>
              <a:rPr lang="cs-CZ" sz="2200" b="1" dirty="0" smtClean="0">
                <a:solidFill>
                  <a:srgbClr val="002060"/>
                </a:solidFill>
              </a:rPr>
              <a:t>Sudd </a:t>
            </a:r>
            <a:r>
              <a:rPr lang="cs-CZ" sz="2200" dirty="0" smtClean="0">
                <a:solidFill>
                  <a:srgbClr val="002060"/>
                </a:solidFill>
              </a:rPr>
              <a:t>(Bílý Nil)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00" name="Picture 4" descr="http://www.airboatafrika.com/wp-content/uploads/2009/03/sudan-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074" y="3566864"/>
            <a:ext cx="3420379" cy="256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Sudan Kinyeti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7" y="3573016"/>
            <a:ext cx="3831893" cy="255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190802" y="6309320"/>
            <a:ext cx="2530281" cy="369332"/>
            <a:chOff x="575556" y="6300028"/>
            <a:chExt cx="2530281" cy="369332"/>
          </a:xfrm>
        </p:grpSpPr>
        <p:sp>
          <p:nvSpPr>
            <p:cNvPr id="5" name="Zaoblený obdélník 4"/>
            <p:cNvSpPr/>
            <p:nvPr/>
          </p:nvSpPr>
          <p:spPr>
            <a:xfrm>
              <a:off x="575556" y="6309320"/>
              <a:ext cx="2530281" cy="36004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73578" y="6300028"/>
              <a:ext cx="20702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solidFill>
                    <a:srgbClr val="FF0000"/>
                  </a:solidFill>
                </a:rPr>
                <a:t>Kinyeti 3187 m/m.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263197" y="6309320"/>
            <a:ext cx="3402378" cy="369332"/>
            <a:chOff x="575556" y="6300028"/>
            <a:chExt cx="2530281" cy="369332"/>
          </a:xfrm>
        </p:grpSpPr>
        <p:sp>
          <p:nvSpPr>
            <p:cNvPr id="18" name="Zaoblený obdélník 17"/>
            <p:cNvSpPr/>
            <p:nvPr/>
          </p:nvSpPr>
          <p:spPr>
            <a:xfrm>
              <a:off x="575556" y="6309320"/>
              <a:ext cx="2530281" cy="36004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73577" y="6300028"/>
              <a:ext cx="21716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solidFill>
                    <a:srgbClr val="FF0000"/>
                  </a:solidFill>
                </a:rPr>
                <a:t>Sudd s travnatým porostem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18558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782113" y="2132856"/>
            <a:ext cx="4824536" cy="3283337"/>
            <a:chOff x="3782113" y="2132856"/>
            <a:chExt cx="4824536" cy="3283337"/>
          </a:xfrm>
        </p:grpSpPr>
        <p:sp>
          <p:nvSpPr>
            <p:cNvPr id="8" name="Zaoblený obdélník 7"/>
            <p:cNvSpPr/>
            <p:nvPr/>
          </p:nvSpPr>
          <p:spPr>
            <a:xfrm>
              <a:off x="3782113" y="2132856"/>
              <a:ext cx="4824536" cy="2376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782113" y="2276872"/>
              <a:ext cx="4680522" cy="31393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Klima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dirty="0">
                  <a:solidFill>
                    <a:srgbClr val="002060"/>
                  </a:solidFill>
                </a:rPr>
                <a:t>n</a:t>
              </a:r>
              <a:r>
                <a:rPr lang="cs-CZ" sz="2400" dirty="0" smtClean="0">
                  <a:solidFill>
                    <a:srgbClr val="002060"/>
                  </a:solidFill>
                </a:rPr>
                <a:t>a rozdíl od suchého Súdánu má Jižní Súdán vlhké podnebí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dirty="0">
                  <a:solidFill>
                    <a:srgbClr val="002060"/>
                  </a:solidFill>
                </a:rPr>
                <a:t>t</a:t>
              </a:r>
              <a:r>
                <a:rPr lang="cs-CZ" sz="2400" dirty="0" smtClean="0">
                  <a:solidFill>
                    <a:srgbClr val="002060"/>
                  </a:solidFill>
                </a:rPr>
                <a:t>ropický a rovníkový klimatický pás</a:t>
              </a:r>
            </a:p>
            <a:p>
              <a:pPr marL="342900" indent="-342900">
                <a:buFont typeface="Wingdings" pitchFamily="2" charset="2"/>
                <a:buChar char="q"/>
              </a:pPr>
              <a:endParaRPr lang="cs-CZ" sz="2400" dirty="0" smtClean="0">
                <a:solidFill>
                  <a:srgbClr val="002060"/>
                </a:solidFill>
              </a:endParaRPr>
            </a:p>
            <a:p>
              <a:endParaRPr lang="cs-CZ" dirty="0" smtClean="0">
                <a:solidFill>
                  <a:srgbClr val="FF0000"/>
                </a:solidFill>
              </a:endParaRPr>
            </a:p>
            <a:p>
              <a:endParaRPr lang="cs-CZ" dirty="0" smtClean="0">
                <a:solidFill>
                  <a:srgbClr val="002060"/>
                </a:solidFill>
              </a:endParaRPr>
            </a:p>
            <a:p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3112" y="5593952"/>
            <a:ext cx="7848871" cy="864096"/>
            <a:chOff x="899592" y="5733256"/>
            <a:chExt cx="7848871" cy="864096"/>
          </a:xfrm>
        </p:grpSpPr>
        <p:sp>
          <p:nvSpPr>
            <p:cNvPr id="5" name="Zaoblený obdélník 4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043608" y="5842138"/>
              <a:ext cx="741682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Satelitní obrázek jasně dokumentuje rozdíl mezi suchým Súdánem                       a vlhkým Jižním Súdánem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2" name="Picture 2" descr="Sudan satellit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59" y="2132856"/>
            <a:ext cx="2255374" cy="265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88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22696" y="1754044"/>
            <a:ext cx="4824536" cy="2231740"/>
            <a:chOff x="0" y="2132856"/>
            <a:chExt cx="4824536" cy="2633107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2376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151437"/>
              <a:ext cx="4680522" cy="26145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>
                  <a:solidFill>
                    <a:srgbClr val="FF0000"/>
                  </a:solidFill>
                </a:rPr>
                <a:t>V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odstvo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dirty="0" smtClean="0">
                  <a:solidFill>
                    <a:srgbClr val="002060"/>
                  </a:solidFill>
                </a:rPr>
                <a:t>Bílý Nil – protéká územím od jihu k severu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dirty="0">
                  <a:solidFill>
                    <a:srgbClr val="002060"/>
                  </a:solidFill>
                </a:rPr>
                <a:t>b</a:t>
              </a:r>
              <a:r>
                <a:rPr lang="cs-CZ" sz="2400" dirty="0" smtClean="0">
                  <a:solidFill>
                    <a:srgbClr val="002060"/>
                  </a:solidFill>
                </a:rPr>
                <a:t>ažiny a mokřiny v okolí Bílého Nilu – 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Sudd</a:t>
              </a:r>
            </a:p>
            <a:p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370244" y="4353525"/>
            <a:ext cx="4660063" cy="1372864"/>
            <a:chOff x="-1034397" y="2607501"/>
            <a:chExt cx="4660063" cy="1372864"/>
          </a:xfrm>
        </p:grpSpPr>
        <p:sp>
          <p:nvSpPr>
            <p:cNvPr id="12" name="Zaoblený obdélník 11"/>
            <p:cNvSpPr/>
            <p:nvPr/>
          </p:nvSpPr>
          <p:spPr>
            <a:xfrm>
              <a:off x="-1034397" y="2607501"/>
              <a:ext cx="4660063" cy="13728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-840673" y="2693768"/>
              <a:ext cx="424847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Půdy</a:t>
              </a:r>
            </a:p>
            <a:p>
              <a:pPr marL="342900" indent="-342900" algn="just">
                <a:buFont typeface="Wingdings" pitchFamily="2" charset="2"/>
                <a:buChar char="q"/>
              </a:pPr>
              <a:r>
                <a:rPr lang="cs-CZ" sz="2400" dirty="0">
                  <a:solidFill>
                    <a:srgbClr val="002060"/>
                  </a:solidFill>
                </a:rPr>
                <a:t>z</a:t>
              </a:r>
              <a:r>
                <a:rPr lang="cs-CZ" sz="2400" dirty="0" smtClean="0">
                  <a:solidFill>
                    <a:srgbClr val="002060"/>
                  </a:solidFill>
                </a:rPr>
                <a:t>amokřené půdy (Sudd)</a:t>
              </a:r>
            </a:p>
            <a:p>
              <a:pPr marL="342900" indent="-342900" algn="just">
                <a:buFont typeface="Wingdings" pitchFamily="2" charset="2"/>
                <a:buChar char="q"/>
              </a:pPr>
              <a:r>
                <a:rPr lang="cs-CZ" sz="2400" dirty="0">
                  <a:solidFill>
                    <a:srgbClr val="002060"/>
                  </a:solidFill>
                </a:rPr>
                <a:t>m</a:t>
              </a:r>
              <a:r>
                <a:rPr lang="cs-CZ" sz="2400" dirty="0" smtClean="0">
                  <a:solidFill>
                    <a:srgbClr val="002060"/>
                  </a:solidFill>
                </a:rPr>
                <a:t>noho dalších půdních typů</a:t>
              </a:r>
              <a:endParaRPr lang="cs-CZ" sz="2400" dirty="0">
                <a:solidFill>
                  <a:srgbClr val="002060"/>
                </a:solidFill>
              </a:endParaRPr>
            </a:p>
          </p:txBody>
        </p:sp>
      </p:grpSp>
      <p:pic>
        <p:nvPicPr>
          <p:cNvPr id="1026" name="Picture 2" descr="Juba and the White Nile in South Sud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77920"/>
            <a:ext cx="381000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udan: village along the White Ni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25739"/>
            <a:ext cx="3008965" cy="211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395536" y="6227889"/>
            <a:ext cx="6336703" cy="508043"/>
            <a:chOff x="899592" y="5733256"/>
            <a:chExt cx="7848871" cy="864096"/>
          </a:xfrm>
        </p:grpSpPr>
        <p:sp>
          <p:nvSpPr>
            <p:cNvPr id="20" name="Zaoblený obdélník 19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043608" y="5842138"/>
              <a:ext cx="7416826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Bílý Nil při průtoku hlavním městem Džubou a oblastí Sudd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49228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759392" y="1628545"/>
            <a:ext cx="5457416" cy="1487115"/>
            <a:chOff x="0" y="2132856"/>
            <a:chExt cx="4824536" cy="2823322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2376263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151437"/>
              <a:ext cx="4680522" cy="28047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>
                  <a:solidFill>
                    <a:srgbClr val="FF0000"/>
                  </a:solidFill>
                </a:rPr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iota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geobiom savan a tropických lesů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Sudd – travinatá vegetace se stromy</a:t>
              </a:r>
            </a:p>
            <a:p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851920" y="3194667"/>
            <a:ext cx="1296144" cy="508043"/>
            <a:chOff x="899592" y="5733256"/>
            <a:chExt cx="7848871" cy="864096"/>
          </a:xfrm>
        </p:grpSpPr>
        <p:sp>
          <p:nvSpPr>
            <p:cNvPr id="20" name="Zaoblený obdélník 19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043608" y="5842138"/>
              <a:ext cx="7416826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Papyrus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5" name="Picture 2" descr="http://upload.wikimedia.org/wikipedia/commons/thumb/3/33/Cyperus_papyrus6.jpg/220px-Cyperus_papyrus6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825" y="4096248"/>
            <a:ext cx="1794333" cy="238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7182752" y="5977930"/>
            <a:ext cx="1331222" cy="508043"/>
            <a:chOff x="899592" y="5733256"/>
            <a:chExt cx="7848871" cy="864096"/>
          </a:xfrm>
        </p:grpSpPr>
        <p:sp>
          <p:nvSpPr>
            <p:cNvPr id="23" name="Zaoblený obdélník 22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043608" y="5842138"/>
              <a:ext cx="7416826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Orobinec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19571" y="5977930"/>
            <a:ext cx="1152128" cy="508043"/>
            <a:chOff x="899592" y="5733256"/>
            <a:chExt cx="7848871" cy="864096"/>
          </a:xfrm>
        </p:grpSpPr>
        <p:sp>
          <p:nvSpPr>
            <p:cNvPr id="26" name="Zaoblený obdélník 25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043610" y="5842138"/>
              <a:ext cx="7416825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Rákos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2052" name="Picture 4" descr="http://www.plant-identification.co.uk/images/gramineae/phragmites-communis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08" y="3134731"/>
            <a:ext cx="1402254" cy="2480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laspilitas.com/s/images/plants/603/Typha_domingensis-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156" y="3043829"/>
            <a:ext cx="1434414" cy="271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49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Fg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364323" y="1700807"/>
            <a:ext cx="5312133" cy="748451"/>
            <a:chOff x="0" y="2132856"/>
            <a:chExt cx="4824536" cy="1420952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95744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151437"/>
              <a:ext cx="4680522" cy="14023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Biota - fauna</a:t>
              </a:r>
            </a:p>
            <a:p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300030" y="4228745"/>
            <a:ext cx="1656184" cy="710348"/>
            <a:chOff x="899592" y="5733256"/>
            <a:chExt cx="7848871" cy="1208183"/>
          </a:xfrm>
        </p:grpSpPr>
        <p:sp>
          <p:nvSpPr>
            <p:cNvPr id="20" name="Zaoblený obdélník 19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043605" y="5842138"/>
              <a:ext cx="7416825" cy="10993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Antilopa losí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949326" y="3030644"/>
            <a:ext cx="1331222" cy="508043"/>
            <a:chOff x="899592" y="5733256"/>
            <a:chExt cx="7848871" cy="864096"/>
          </a:xfrm>
        </p:grpSpPr>
        <p:sp>
          <p:nvSpPr>
            <p:cNvPr id="23" name="Zaoblený obdélník 22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043608" y="5842138"/>
              <a:ext cx="7416826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Hyena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343183" y="2449258"/>
            <a:ext cx="1152128" cy="508043"/>
            <a:chOff x="899594" y="5733256"/>
            <a:chExt cx="7848870" cy="864096"/>
          </a:xfrm>
        </p:grpSpPr>
        <p:sp>
          <p:nvSpPr>
            <p:cNvPr id="26" name="Zaoblený obdélník 25"/>
            <p:cNvSpPr/>
            <p:nvPr/>
          </p:nvSpPr>
          <p:spPr>
            <a:xfrm>
              <a:off x="899594" y="5733256"/>
              <a:ext cx="7848870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043610" y="5842138"/>
              <a:ext cx="7416825" cy="6281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>
                  <a:solidFill>
                    <a:srgbClr val="FF0000"/>
                  </a:solidFill>
                </a:rPr>
                <a:t>H</a:t>
              </a:r>
              <a:r>
                <a:rPr lang="cs-CZ" i="1" dirty="0" smtClean="0">
                  <a:solidFill>
                    <a:srgbClr val="FF0000"/>
                  </a:solidFill>
                </a:rPr>
                <a:t>roch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5122" name="Picture 2" descr="Sudan - Nile River Hu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75" y="1700807"/>
            <a:ext cx="2881445" cy="207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thehibbitts.net/troy/namibia/eland.namibia.otavi.07.1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09" y="4162928"/>
            <a:ext cx="2878375" cy="191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awf.org/files/3828_file_wild_dog_Sholle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743" y="2425174"/>
            <a:ext cx="2575157" cy="171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 descr="nile croc smile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837" y="4601169"/>
            <a:ext cx="3345473" cy="1708151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10799999" rev="0"/>
            </a:camera>
            <a:lightRig rig="threePt" dir="t"/>
          </a:scene3d>
        </p:spPr>
      </p:pic>
      <p:grpSp>
        <p:nvGrpSpPr>
          <p:cNvPr id="29" name="Skupina 28"/>
          <p:cNvGrpSpPr/>
          <p:nvPr/>
        </p:nvGrpSpPr>
        <p:grpSpPr>
          <a:xfrm>
            <a:off x="3615474" y="5723845"/>
            <a:ext cx="1892629" cy="710348"/>
            <a:chOff x="899592" y="5733256"/>
            <a:chExt cx="7848871" cy="1208183"/>
          </a:xfrm>
        </p:grpSpPr>
        <p:sp>
          <p:nvSpPr>
            <p:cNvPr id="30" name="Zaoblený obdélník 29"/>
            <p:cNvSpPr/>
            <p:nvPr/>
          </p:nvSpPr>
          <p:spPr>
            <a:xfrm>
              <a:off x="899592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043605" y="5842138"/>
              <a:ext cx="7416823" cy="10993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Krokodýl nilský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731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74189" y="1705665"/>
            <a:ext cx="5248556" cy="5301823"/>
            <a:chOff x="0" y="2132856"/>
            <a:chExt cx="4824536" cy="8949001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71"/>
              <a:ext cx="4680522" cy="8727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>
                  <a:solidFill>
                    <a:srgbClr val="FF0000"/>
                  </a:solidFill>
                </a:rPr>
                <a:t>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byvatelstvo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>
                  <a:solidFill>
                    <a:srgbClr val="002060"/>
                  </a:solidFill>
                </a:rPr>
                <a:t>d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ominují černoši – asi 200 kmenů Nilótské a Súdánské skupiny (Dinkové, Nuerové atd.)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>
                  <a:solidFill>
                    <a:srgbClr val="002060"/>
                  </a:solidFill>
                </a:rPr>
                <a:t>m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ísení křesťanství a animistického náboženství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smutná světová prvenství: 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sz="2400" b="1" dirty="0">
                  <a:solidFill>
                    <a:srgbClr val="002060"/>
                  </a:solidFill>
                </a:rPr>
                <a:t>m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ateřská  úmrtnost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sz="2400" b="1" dirty="0">
                  <a:solidFill>
                    <a:srgbClr val="002060"/>
                  </a:solidFill>
                </a:rPr>
                <a:t>ž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enská negramotnost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sz="2400" b="1" dirty="0">
                  <a:solidFill>
                    <a:srgbClr val="002060"/>
                  </a:solidFill>
                </a:rPr>
                <a:t>v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ysoká  kojenecká úmrtnost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sz="2400" b="1" dirty="0">
                  <a:solidFill>
                    <a:srgbClr val="002060"/>
                  </a:solidFill>
                </a:rPr>
                <a:t>o</a:t>
              </a:r>
              <a:r>
                <a:rPr lang="cs-CZ" sz="2400" b="1" dirty="0" smtClean="0">
                  <a:solidFill>
                    <a:srgbClr val="002060"/>
                  </a:solidFill>
                </a:rPr>
                <a:t>ficiální jazyky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Džubská Arabština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sz="2400" b="1" dirty="0" smtClean="0">
                  <a:solidFill>
                    <a:srgbClr val="002060"/>
                  </a:solidFill>
                </a:rPr>
                <a:t>Angličtina</a:t>
              </a:r>
            </a:p>
            <a:p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564599" y="5770031"/>
            <a:ext cx="2026466" cy="743397"/>
            <a:chOff x="611563" y="5733256"/>
            <a:chExt cx="7848871" cy="864096"/>
          </a:xfrm>
        </p:grpSpPr>
        <p:sp>
          <p:nvSpPr>
            <p:cNvPr id="26" name="Zaoblený obdélník 25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043609" y="5733256"/>
              <a:ext cx="7416825" cy="7512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Žena z kmene </a:t>
              </a:r>
              <a:r>
                <a:rPr lang="cs-CZ" i="1" dirty="0">
                  <a:solidFill>
                    <a:srgbClr val="FF0000"/>
                  </a:solidFill>
                </a:rPr>
                <a:t>D</a:t>
              </a:r>
              <a:r>
                <a:rPr lang="cs-CZ" i="1" dirty="0" smtClean="0">
                  <a:solidFill>
                    <a:srgbClr val="FF0000"/>
                  </a:solidFill>
                </a:rPr>
                <a:t>inka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074" name="Picture 2" descr="http://media.web.britannica.com/eb-media/48/114848-004-B76E36D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947" y="1705665"/>
            <a:ext cx="2328193" cy="350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28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5896" y="1700807"/>
            <a:ext cx="5248556" cy="2115049"/>
            <a:chOff x="0" y="2132856"/>
            <a:chExt cx="4824536" cy="8378948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69"/>
              <a:ext cx="4680522" cy="8047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>
                  <a:solidFill>
                    <a:srgbClr val="FF0000"/>
                  </a:solidFill>
                </a:rPr>
                <a:t>S</a:t>
              </a:r>
              <a:r>
                <a:rPr lang="cs-CZ" b="1" dirty="0" smtClean="0">
                  <a:solidFill>
                    <a:srgbClr val="FF0000"/>
                  </a:solidFill>
                </a:rPr>
                <a:t>ídla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n</a:t>
              </a:r>
              <a:r>
                <a:rPr lang="cs-CZ" b="1" dirty="0" smtClean="0">
                  <a:solidFill>
                    <a:srgbClr val="002060"/>
                  </a:solidFill>
                </a:rPr>
                <a:t>ejvětší města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Džuba (372 tis. obyvatel)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Vau (151 tis. obyvatel)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Malakal (139 tis. obyvatel)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Aveil (100 tis. obyvatel)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v</a:t>
              </a:r>
              <a:r>
                <a:rPr lang="cs-CZ" b="1" dirty="0" smtClean="0">
                  <a:solidFill>
                    <a:srgbClr val="002060"/>
                  </a:solidFill>
                </a:rPr>
                <a:t>ětšina vesnic nemá elektřinu ani tekoucí vodu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83925" y="4181053"/>
            <a:ext cx="3090015" cy="646331"/>
            <a:chOff x="611563" y="5733256"/>
            <a:chExt cx="7848871" cy="889166"/>
          </a:xfrm>
        </p:grpSpPr>
        <p:sp>
          <p:nvSpPr>
            <p:cNvPr id="26" name="Zaoblený obdélník 25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043610" y="5733256"/>
              <a:ext cx="7416824" cy="889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Typická vesnice v Jižním Súdánu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4098" name="Picture 2" descr="http://4.bp.blogspot.com/_kgeva5yeTrs/R9A1RD7J3HI/AAAAAAAAAKI/kKBxGLyeCJk/s400/207+-+south+Sudan+village+-+PICT778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62" y="1693013"/>
            <a:ext cx="3068100" cy="230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hirondelle.org/wp-content/uploads/2011/04/Juba-Cen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194" y="4210877"/>
            <a:ext cx="3619500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1457994" y="5542209"/>
            <a:ext cx="3090015" cy="646331"/>
            <a:chOff x="611563" y="5733256"/>
            <a:chExt cx="7848871" cy="889166"/>
          </a:xfrm>
        </p:grpSpPr>
        <p:sp>
          <p:nvSpPr>
            <p:cNvPr id="18" name="Zaoblený obdélník 17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10" y="5733256"/>
              <a:ext cx="7416824" cy="889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Ulice v hlavním městě Džubě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23254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kateholt.com/journal/uploaded_images/JubaEdit108_RJ-7662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391" y="2579306"/>
            <a:ext cx="5832648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700807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215515" y="1674198"/>
            <a:ext cx="3960440" cy="1810216"/>
            <a:chOff x="0" y="2132856"/>
            <a:chExt cx="4824536" cy="8378948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70"/>
              <a:ext cx="4680523" cy="81202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Situace  v hospodářství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j</a:t>
              </a:r>
              <a:r>
                <a:rPr lang="cs-CZ" b="1" dirty="0" smtClean="0">
                  <a:solidFill>
                    <a:srgbClr val="002060"/>
                  </a:solidFill>
                </a:rPr>
                <a:t>edna  z nejchudších zemí světa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HDP 1 546  USD/obyvatele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90% jihosúdánců žije za méně než 1 USD denně 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m</a:t>
              </a:r>
              <a:r>
                <a:rPr lang="cs-CZ" b="1" dirty="0" smtClean="0">
                  <a:solidFill>
                    <a:srgbClr val="002060"/>
                  </a:solidFill>
                </a:rPr>
                <a:t>ěnou  </a:t>
              </a:r>
              <a:r>
                <a:rPr lang="cs-CZ" b="1" dirty="0">
                  <a:solidFill>
                    <a:srgbClr val="002060"/>
                  </a:solidFill>
                </a:rPr>
                <a:t>J</a:t>
              </a:r>
              <a:r>
                <a:rPr lang="cs-CZ" b="1" dirty="0" smtClean="0">
                  <a:solidFill>
                    <a:srgbClr val="002060"/>
                  </a:solidFill>
                </a:rPr>
                <a:t>ihosúdánská libra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181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164517" y="1829077"/>
            <a:ext cx="3960440" cy="1682794"/>
            <a:chOff x="0" y="2132856"/>
            <a:chExt cx="4824536" cy="9096374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71"/>
              <a:ext cx="4680522" cy="88749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Zemědělství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r</a:t>
              </a:r>
              <a:r>
                <a:rPr lang="cs-CZ" b="1" dirty="0" smtClean="0">
                  <a:solidFill>
                    <a:srgbClr val="002060"/>
                  </a:solidFill>
                </a:rPr>
                <a:t>ozhodující  odvětví  ekonomiky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b</a:t>
              </a:r>
              <a:r>
                <a:rPr lang="cs-CZ" b="1" dirty="0" smtClean="0">
                  <a:solidFill>
                    <a:srgbClr val="002060"/>
                  </a:solidFill>
                </a:rPr>
                <a:t>avlna, proso , čirok,  sezam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 smtClean="0">
                  <a:solidFill>
                    <a:srgbClr val="002060"/>
                  </a:solidFill>
                </a:rPr>
                <a:t>arabská guma (velkoproducent) – stabilizátor  E414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pic>
        <p:nvPicPr>
          <p:cNvPr id="7170" name="Picture 2" descr="http://upload.wikimedia.org/wikipedia/commons/thumb/c/cd/Gum-arabic.png/220px-Gum-arabic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46" y="3840910"/>
            <a:ext cx="2736304" cy="268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Khai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922" y="1648418"/>
            <a:ext cx="2725483" cy="204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File:Acacia-seyal-leave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806" y="4005063"/>
            <a:ext cx="1891801" cy="252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419872" y="4395173"/>
            <a:ext cx="3090015" cy="1200330"/>
            <a:chOff x="611563" y="5733255"/>
            <a:chExt cx="7848871" cy="1651309"/>
          </a:xfrm>
        </p:grpSpPr>
        <p:sp>
          <p:nvSpPr>
            <p:cNvPr id="15" name="Zaoblený obdélník 14"/>
            <p:cNvSpPr/>
            <p:nvPr/>
          </p:nvSpPr>
          <p:spPr>
            <a:xfrm>
              <a:off x="611563" y="5733255"/>
              <a:ext cx="7848871" cy="165130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10" y="5733256"/>
              <a:ext cx="7416824" cy="16513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Akácie senegalská (nahoře) a Akácie  seyelská (dole) z jejichž mízy se dělá arabská guma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0580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0868" y="2093436"/>
            <a:ext cx="3960440" cy="3760163"/>
            <a:chOff x="0" y="2132856"/>
            <a:chExt cx="4824536" cy="8791811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74"/>
              <a:ext cx="4680523" cy="85703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Průmysl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t</a:t>
              </a:r>
              <a:r>
                <a:rPr lang="cs-CZ" b="1" dirty="0" smtClean="0">
                  <a:solidFill>
                    <a:srgbClr val="002060"/>
                  </a:solidFill>
                </a:rPr>
                <a:t>ěžební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>
                  <a:solidFill>
                    <a:srgbClr val="002060"/>
                  </a:solidFill>
                </a:rPr>
                <a:t>t</a:t>
              </a:r>
              <a:r>
                <a:rPr lang="cs-CZ" b="1" dirty="0" smtClean="0">
                  <a:solidFill>
                    <a:srgbClr val="002060"/>
                  </a:solidFill>
                </a:rPr>
                <a:t>ěžba ropy – 98% příjmů ekonomiky, 375 tis. barelů denně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 smtClean="0">
                  <a:solidFill>
                    <a:srgbClr val="002060"/>
                  </a:solidFill>
                </a:rPr>
                <a:t>těžba železné rudy a barevných kovů</a:t>
              </a:r>
            </a:p>
            <a:p>
              <a:pPr marL="800100" lvl="1" indent="-342900">
                <a:buFont typeface="Wingdings" pitchFamily="2" charset="2"/>
                <a:buChar char="§"/>
              </a:pPr>
              <a:r>
                <a:rPr lang="cs-CZ" b="1" dirty="0">
                  <a:solidFill>
                    <a:srgbClr val="002060"/>
                  </a:solidFill>
                </a:rPr>
                <a:t>t</a:t>
              </a:r>
              <a:r>
                <a:rPr lang="cs-CZ" b="1" dirty="0" smtClean="0">
                  <a:solidFill>
                    <a:srgbClr val="002060"/>
                  </a:solidFill>
                </a:rPr>
                <a:t>ěžba dřeva - teak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e</a:t>
              </a:r>
              <a:r>
                <a:rPr lang="cs-CZ" b="1" dirty="0" smtClean="0">
                  <a:solidFill>
                    <a:srgbClr val="002060"/>
                  </a:solidFill>
                </a:rPr>
                <a:t>nergetický  - hydroelektrárny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 smtClean="0">
                  <a:solidFill>
                    <a:srgbClr val="002060"/>
                  </a:solidFill>
                </a:rPr>
                <a:t>zpracovatelský – zaostalý </a:t>
              </a:r>
              <a:r>
                <a:rPr lang="cs-CZ" b="1" dirty="0">
                  <a:solidFill>
                    <a:srgbClr val="002060"/>
                  </a:solidFill>
                </a:rPr>
                <a:t>(</a:t>
              </a:r>
              <a:r>
                <a:rPr lang="cs-CZ" b="1" dirty="0" smtClean="0">
                  <a:solidFill>
                    <a:srgbClr val="002060"/>
                  </a:solidFill>
                </a:rPr>
                <a:t>zpracování zemědělských produktů)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pic>
        <p:nvPicPr>
          <p:cNvPr id="8194" name="Picture 2" descr="http://www.sudanvotes.com/media/articles/o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2113247"/>
            <a:ext cx="3792317" cy="270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4861163" y="4995445"/>
            <a:ext cx="3792317" cy="646331"/>
            <a:chOff x="611563" y="5733256"/>
            <a:chExt cx="7848871" cy="889166"/>
          </a:xfrm>
        </p:grpSpPr>
        <p:sp>
          <p:nvSpPr>
            <p:cNvPr id="18" name="Zaoblený obdélník 17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10" y="5733256"/>
              <a:ext cx="7416824" cy="889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Skladiště ropy v Bentiu na severu Jižního Súdánu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7707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666234" y="1648618"/>
            <a:ext cx="7667516" cy="473927"/>
            <a:chOff x="0" y="2132856"/>
            <a:chExt cx="4824536" cy="8557657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2007" y="2354270"/>
              <a:ext cx="4680523" cy="83362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Průmysl - fotogalerie</a:t>
              </a: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966115" y="5497522"/>
            <a:ext cx="2989577" cy="646331"/>
            <a:chOff x="611563" y="5733256"/>
            <a:chExt cx="7848871" cy="889166"/>
          </a:xfrm>
        </p:grpSpPr>
        <p:sp>
          <p:nvSpPr>
            <p:cNvPr id="18" name="Zaoblený obdélník 17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11" y="5733256"/>
              <a:ext cx="7416823" cy="889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Ropná pole v Jižním Súdánu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9222" name="Picture 6" descr="http://www.envenaro.com/images/img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014" y="2380603"/>
            <a:ext cx="1704949" cy="249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5/5d/Loka_west_teak.jpg/220px-Loka_west_tea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613" y="2841027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5562186" y="5520534"/>
            <a:ext cx="2989577" cy="646331"/>
            <a:chOff x="611563" y="5733256"/>
            <a:chExt cx="7848871" cy="889166"/>
          </a:xfrm>
        </p:grpSpPr>
        <p:sp>
          <p:nvSpPr>
            <p:cNvPr id="21" name="Zaoblený obdélník 20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11" y="5733256"/>
              <a:ext cx="7416823" cy="889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Teak a jeho opracované kmeny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074" name="Picture 2" descr="http://oilinkenya.co.ke/wp-content/woo_custom/127-sudan-oil-field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03" y="2460679"/>
            <a:ext cx="3600400" cy="239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92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3794940" y="4208549"/>
            <a:ext cx="1845250" cy="2308325"/>
            <a:chOff x="611563" y="5733256"/>
            <a:chExt cx="7848871" cy="864455"/>
          </a:xfrm>
        </p:grpSpPr>
        <p:sp>
          <p:nvSpPr>
            <p:cNvPr id="21" name="Zaoblený obdélník 20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09" y="5733256"/>
              <a:ext cx="7416825" cy="86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solidFill>
                    <a:srgbClr val="FF0000"/>
                  </a:solidFill>
                </a:rPr>
                <a:t>Na obrázcích je letiště v Džubě, jihosúdánská železnice a ropovod do přístavu Port Sudan u Rudého moře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95536" y="1896389"/>
            <a:ext cx="5076565" cy="1831746"/>
            <a:chOff x="0" y="2132856"/>
            <a:chExt cx="4824536" cy="8378948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7" y="2354274"/>
              <a:ext cx="4680523" cy="53971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Doprava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z</a:t>
              </a:r>
              <a:r>
                <a:rPr lang="cs-CZ" b="1" dirty="0" smtClean="0">
                  <a:solidFill>
                    <a:srgbClr val="002060"/>
                  </a:solidFill>
                </a:rPr>
                <a:t>aostalá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s</a:t>
              </a:r>
              <a:r>
                <a:rPr lang="cs-CZ" b="1" dirty="0" smtClean="0">
                  <a:solidFill>
                    <a:srgbClr val="002060"/>
                  </a:solidFill>
                </a:rPr>
                <a:t>ilniční  - neexistují zpevněné  cesty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ž</a:t>
              </a:r>
              <a:r>
                <a:rPr lang="cs-CZ" b="1" dirty="0" smtClean="0">
                  <a:solidFill>
                    <a:srgbClr val="002060"/>
                  </a:solidFill>
                </a:rPr>
                <a:t>elezniční  - pouze 280 km kolejí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l</a:t>
              </a:r>
              <a:r>
                <a:rPr lang="cs-CZ" b="1" dirty="0" smtClean="0">
                  <a:solidFill>
                    <a:srgbClr val="002060"/>
                  </a:solidFill>
                </a:rPr>
                <a:t>etecká  - lety jen do sousedních zemí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v</a:t>
              </a:r>
              <a:r>
                <a:rPr lang="cs-CZ" b="1" dirty="0" smtClean="0">
                  <a:solidFill>
                    <a:srgbClr val="002060"/>
                  </a:solidFill>
                </a:rPr>
                <a:t>odní  - Bílý Nil, omezená </a:t>
              </a:r>
            </a:p>
          </p:txBody>
        </p:sp>
      </p:grpSp>
      <p:pic>
        <p:nvPicPr>
          <p:cNvPr id="10242" name="Picture 2" descr="http://static.panoramio.com/photos/original/32056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805" y="1669262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www.gurtong.net/Portals/0/GlobalResources/EN/images/Editorial/Train%20in%20WauED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24868"/>
            <a:ext cx="3168352" cy="221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http://www.gurtong.net/Portals/0/GlobalResources/EN/images/Editorial/oil%20pipeline%20p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48" y="4185210"/>
            <a:ext cx="3008919" cy="237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19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2528601" y="1784079"/>
            <a:ext cx="4392488" cy="1316587"/>
            <a:chOff x="0" y="2132856"/>
            <a:chExt cx="4824536" cy="8378948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7" y="2354277"/>
              <a:ext cx="4680523" cy="76390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Cestovní ruch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n</a:t>
              </a:r>
              <a:r>
                <a:rPr lang="cs-CZ" b="1" dirty="0" smtClean="0">
                  <a:solidFill>
                    <a:srgbClr val="002060"/>
                  </a:solidFill>
                </a:rPr>
                <a:t>eexistuje, před cestou varují místní              i zahraniční organizace (únosy, terorismus)</a:t>
              </a:r>
            </a:p>
          </p:txBody>
        </p:sp>
      </p:grpSp>
      <p:pic>
        <p:nvPicPr>
          <p:cNvPr id="11268" name="Picture 4" descr="http://shezaf.net/images/phocagallery/Sudan/thumbs/phoca_thumb_l_rebel%20dinka%20in%20south%20sudan-3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01007"/>
            <a:ext cx="3848950" cy="258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Ozbrojenci v Kongu zaútočili na vrtulník OS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929" y="3633522"/>
            <a:ext cx="3983775" cy="232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77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431543" y="1694235"/>
            <a:ext cx="3637115" cy="1726040"/>
            <a:chOff x="0" y="2132856"/>
            <a:chExt cx="4824536" cy="9623348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8" y="2354277"/>
              <a:ext cx="4680523" cy="9401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Školství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p</a:t>
              </a:r>
              <a:r>
                <a:rPr lang="cs-CZ" b="1" dirty="0" smtClean="0">
                  <a:solidFill>
                    <a:srgbClr val="002060"/>
                  </a:solidFill>
                </a:rPr>
                <a:t>rakticky  zničeno občanskými  válkami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v</a:t>
              </a:r>
              <a:r>
                <a:rPr lang="cs-CZ" b="1" dirty="0" smtClean="0">
                  <a:solidFill>
                    <a:srgbClr val="002060"/>
                  </a:solidFill>
                </a:rPr>
                <a:t>elká negramotnost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u</a:t>
              </a:r>
              <a:r>
                <a:rPr lang="cs-CZ" b="1" dirty="0" smtClean="0">
                  <a:solidFill>
                    <a:srgbClr val="002060"/>
                  </a:solidFill>
                </a:rPr>
                <a:t>niverzita v Džubě</a:t>
              </a:r>
            </a:p>
          </p:txBody>
        </p:sp>
      </p:grpSp>
      <p:pic>
        <p:nvPicPr>
          <p:cNvPr id="12290" name="Picture 2" descr="http://www.sudanesevideo.net/pdata/6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40" y="3420275"/>
            <a:ext cx="3551518" cy="266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www.sudanvotes.com/media/articles/Juba_Un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45657"/>
            <a:ext cx="4050092" cy="288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804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431543" y="1694235"/>
            <a:ext cx="3637115" cy="1517042"/>
            <a:chOff x="0" y="2132856"/>
            <a:chExt cx="4824536" cy="8458102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8" y="2354277"/>
              <a:ext cx="4680523" cy="82366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Zdravotnictví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v</a:t>
              </a:r>
              <a:r>
                <a:rPr lang="cs-CZ" b="1" dirty="0" smtClean="0">
                  <a:solidFill>
                    <a:srgbClr val="002060"/>
                  </a:solidFill>
                </a:rPr>
                <a:t>elmi zaostalé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j</a:t>
              </a:r>
              <a:r>
                <a:rPr lang="cs-CZ" b="1" dirty="0" smtClean="0">
                  <a:solidFill>
                    <a:srgbClr val="002060"/>
                  </a:solidFill>
                </a:rPr>
                <a:t>en tři nemocnice, někde až 500 tis. obyvatel na jednoho lékaře</a:t>
              </a:r>
            </a:p>
          </p:txBody>
        </p:sp>
      </p:grpSp>
      <p:pic>
        <p:nvPicPr>
          <p:cNvPr id="13314" name="Picture 2" descr="As South Sudan’s Independence Day approaches . . 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435" y="3718340"/>
            <a:ext cx="2738330" cy="200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akobocpd.com/DSC0014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180" y="1694235"/>
            <a:ext cx="2211183" cy="1658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654057" y="5963721"/>
            <a:ext cx="6023434" cy="369332"/>
            <a:chOff x="611563" y="5733256"/>
            <a:chExt cx="7848871" cy="864096"/>
          </a:xfrm>
        </p:grpSpPr>
        <p:sp>
          <p:nvSpPr>
            <p:cNvPr id="15" name="Zaoblený obdélník 14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10" y="5733256"/>
              <a:ext cx="7416824" cy="5080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Nemocnice  v městě Akobo v Jižním Súdánu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3318" name="Picture 6" descr="http://akobocpd.com/DSC0013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846" y="3681682"/>
            <a:ext cx="2726356" cy="204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87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5111347" y="2276872"/>
            <a:ext cx="3637115" cy="1517042"/>
            <a:chOff x="0" y="2132856"/>
            <a:chExt cx="4824536" cy="8458102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8" y="2354277"/>
              <a:ext cx="4680523" cy="82366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Kultura a sport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m</a:t>
              </a:r>
              <a:r>
                <a:rPr lang="cs-CZ" b="1" dirty="0" smtClean="0">
                  <a:solidFill>
                    <a:srgbClr val="002060"/>
                  </a:solidFill>
                </a:rPr>
                <a:t>nožství  kultur jednotlivých kmenů (animismus)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t</a:t>
              </a:r>
              <a:r>
                <a:rPr lang="cs-CZ" b="1" dirty="0" smtClean="0">
                  <a:solidFill>
                    <a:srgbClr val="002060"/>
                  </a:solidFill>
                </a:rPr>
                <a:t>radiční zápasení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b="1" dirty="0">
                  <a:solidFill>
                    <a:srgbClr val="002060"/>
                  </a:solidFill>
                </a:rPr>
                <a:t>b</a:t>
              </a:r>
              <a:r>
                <a:rPr lang="cs-CZ" b="1" dirty="0" smtClean="0">
                  <a:solidFill>
                    <a:srgbClr val="002060"/>
                  </a:solidFill>
                </a:rPr>
                <a:t>asketbal, fotbal</a:t>
              </a: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165633" y="4293096"/>
            <a:ext cx="3701609" cy="1268876"/>
            <a:chOff x="5187342" y="1253671"/>
            <a:chExt cx="4823404" cy="4108854"/>
          </a:xfrm>
        </p:grpSpPr>
        <p:sp>
          <p:nvSpPr>
            <p:cNvPr id="15" name="Zaoblený obdélník 14"/>
            <p:cNvSpPr/>
            <p:nvPr/>
          </p:nvSpPr>
          <p:spPr>
            <a:xfrm>
              <a:off x="5187342" y="1253671"/>
              <a:ext cx="4823404" cy="410885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352108" y="1414045"/>
              <a:ext cx="4433128" cy="3886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i="1" dirty="0" smtClean="0">
                  <a:solidFill>
                    <a:srgbClr val="FF0000"/>
                  </a:solidFill>
                </a:rPr>
                <a:t>Luol Deng, Dinka narozený v Jižním Súdánu, patří již řadu sezón pevně do sestavy Chicago Bulls 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4338" name="Picture 2" descr="File:Luol Deng Wizard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52" y="1802777"/>
            <a:ext cx="4382064" cy="419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68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 charakteristika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611560" y="1916832"/>
            <a:ext cx="4392488" cy="4565384"/>
            <a:chOff x="0" y="2132856"/>
            <a:chExt cx="4824536" cy="8378948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9" y="2354277"/>
              <a:ext cx="4680523" cy="77951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Historie  a  současnost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>
                  <a:solidFill>
                    <a:srgbClr val="002060"/>
                  </a:solidFill>
                </a:rPr>
                <a:t>p</a:t>
              </a:r>
              <a:r>
                <a:rPr lang="cs-CZ" dirty="0" smtClean="0">
                  <a:solidFill>
                    <a:srgbClr val="002060"/>
                  </a:solidFill>
                </a:rPr>
                <a:t>říchod kmenů od 9. stol.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Od 19. století </a:t>
              </a:r>
              <a:r>
                <a:rPr lang="cs-CZ" b="1" dirty="0" smtClean="0">
                  <a:solidFill>
                    <a:srgbClr val="002060"/>
                  </a:solidFill>
                </a:rPr>
                <a:t>britská kolonie</a:t>
              </a:r>
              <a:r>
                <a:rPr lang="cs-CZ" dirty="0" smtClean="0">
                  <a:solidFill>
                    <a:srgbClr val="002060"/>
                  </a:solidFill>
                </a:rPr>
                <a:t>, území spravuje Egypt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1947 spojení severního a jižního Súdánu v jeden celek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1955 – 1972 </a:t>
              </a:r>
              <a:r>
                <a:rPr lang="cs-CZ" b="1" dirty="0" smtClean="0">
                  <a:solidFill>
                    <a:srgbClr val="002060"/>
                  </a:solidFill>
                </a:rPr>
                <a:t>první občanská válka </a:t>
              </a:r>
              <a:r>
                <a:rPr lang="cs-CZ" dirty="0" smtClean="0">
                  <a:solidFill>
                    <a:srgbClr val="002060"/>
                  </a:solidFill>
                </a:rPr>
                <a:t>za nezávislost jihu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1956 vznik nezávislého Súdánu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1983 – 2005 </a:t>
              </a:r>
              <a:r>
                <a:rPr lang="cs-CZ" b="1" dirty="0" smtClean="0">
                  <a:solidFill>
                    <a:srgbClr val="002060"/>
                  </a:solidFill>
                </a:rPr>
                <a:t>druhá občanská válka </a:t>
              </a:r>
              <a:r>
                <a:rPr lang="cs-CZ" dirty="0" smtClean="0">
                  <a:solidFill>
                    <a:srgbClr val="002060"/>
                  </a:solidFill>
                </a:rPr>
                <a:t>za nezávislost  Jižního Súdánu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2011 – po referendu vyhlášen 9. 7. 2011 </a:t>
              </a:r>
              <a:r>
                <a:rPr lang="cs-CZ" b="1" dirty="0" smtClean="0">
                  <a:solidFill>
                    <a:srgbClr val="002060"/>
                  </a:solidFill>
                </a:rPr>
                <a:t>samostatný</a:t>
              </a:r>
              <a:r>
                <a:rPr lang="cs-CZ" dirty="0" smtClean="0">
                  <a:solidFill>
                    <a:srgbClr val="002060"/>
                  </a:solidFill>
                </a:rPr>
                <a:t> </a:t>
              </a:r>
              <a:r>
                <a:rPr lang="cs-CZ" b="1" dirty="0" smtClean="0">
                  <a:solidFill>
                    <a:srgbClr val="002060"/>
                  </a:solidFill>
                </a:rPr>
                <a:t>Jižní Súdán</a:t>
              </a:r>
            </a:p>
            <a:p>
              <a:pPr marL="342900" indent="-342900">
                <a:buFont typeface="Wingdings" pitchFamily="2" charset="2"/>
                <a:buChar char="q"/>
              </a:pPr>
              <a:r>
                <a:rPr lang="cs-CZ" dirty="0" smtClean="0">
                  <a:solidFill>
                    <a:srgbClr val="002060"/>
                  </a:solidFill>
                </a:rPr>
                <a:t>spory se Súdánem o vytěženou ropu a území </a:t>
              </a:r>
              <a:r>
                <a:rPr lang="cs-CZ" b="1" dirty="0" smtClean="0">
                  <a:solidFill>
                    <a:srgbClr val="002060"/>
                  </a:solidFill>
                </a:rPr>
                <a:t>Abyei</a:t>
              </a:r>
              <a:r>
                <a:rPr lang="cs-CZ" dirty="0" smtClean="0">
                  <a:solidFill>
                    <a:srgbClr val="002060"/>
                  </a:solidFill>
                </a:rPr>
                <a:t> </a:t>
              </a:r>
            </a:p>
          </p:txBody>
        </p:sp>
      </p:grpSp>
      <p:pic>
        <p:nvPicPr>
          <p:cNvPr id="15362" name="Picture 2" descr="http://sudantribune.com/IMG/jpg/kiir_gos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976" y="2037476"/>
            <a:ext cx="25717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5245214" y="5963721"/>
            <a:ext cx="3719274" cy="369332"/>
            <a:chOff x="611563" y="5733256"/>
            <a:chExt cx="7848871" cy="864096"/>
          </a:xfrm>
        </p:grpSpPr>
        <p:sp>
          <p:nvSpPr>
            <p:cNvPr id="18" name="Zaoblený obdélník 17"/>
            <p:cNvSpPr/>
            <p:nvPr/>
          </p:nvSpPr>
          <p:spPr>
            <a:xfrm>
              <a:off x="611563" y="5733256"/>
              <a:ext cx="7848871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10" y="5733256"/>
              <a:ext cx="7416824" cy="8640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i="1" dirty="0" smtClean="0">
                  <a:solidFill>
                    <a:srgbClr val="FF0000"/>
                  </a:solidFill>
                </a:rPr>
                <a:t>Prezident  Salva Kiir  </a:t>
              </a:r>
              <a:r>
                <a:rPr lang="cs-CZ" i="1" dirty="0">
                  <a:solidFill>
                    <a:srgbClr val="FF0000"/>
                  </a:solidFill>
                </a:rPr>
                <a:t>M</a:t>
              </a:r>
              <a:r>
                <a:rPr lang="cs-CZ" i="1" dirty="0" smtClean="0">
                  <a:solidFill>
                    <a:srgbClr val="FF0000"/>
                  </a:solidFill>
                </a:rPr>
                <a:t>ayardit  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60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ZDROJE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79512" y="1669262"/>
            <a:ext cx="8856985" cy="7082937"/>
            <a:chOff x="179512" y="1669262"/>
            <a:chExt cx="8856985" cy="7082937"/>
          </a:xfrm>
        </p:grpSpPr>
        <p:sp>
          <p:nvSpPr>
            <p:cNvPr id="24" name="Zaoblený obdélník 23"/>
            <p:cNvSpPr/>
            <p:nvPr/>
          </p:nvSpPr>
          <p:spPr>
            <a:xfrm>
              <a:off x="179512" y="1669262"/>
              <a:ext cx="8856985" cy="481295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3093" y="1796449"/>
              <a:ext cx="8592603" cy="69557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KOLEKTIV AUTORŮ. </a:t>
              </a:r>
              <a:r>
                <a:rPr lang="cs-CZ" sz="1400" i="1" dirty="0"/>
                <a:t>Zeměpis světa</a:t>
              </a:r>
              <a:r>
                <a:rPr lang="cs-CZ" sz="1400" dirty="0"/>
                <a:t>. Praha: </a:t>
              </a:r>
              <a:r>
                <a:rPr lang="cs-CZ" sz="1400" dirty="0" err="1"/>
                <a:t>Columbus</a:t>
              </a:r>
              <a:r>
                <a:rPr lang="cs-CZ" sz="1400" dirty="0"/>
                <a:t>, 2002, ISBN 80-901727-6-8.</a:t>
              </a:r>
              <a:endParaRPr lang="cs-CZ" sz="1400" dirty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Jižní Súdán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http://cs.wikipedia.org/wiki/Ji%C5%BEn%C3%AD_S%C3%BAd%C3%A1n </a:t>
              </a:r>
              <a:endParaRPr lang="cs-CZ" sz="1400" dirty="0" smtClean="0">
                <a:hlinkClick r:id="rId3"/>
              </a:endParaRPr>
            </a:p>
            <a:p>
              <a:r>
                <a:rPr lang="en-US" sz="1400" dirty="0"/>
                <a:t>AUTOR NEUVEDEN. </a:t>
              </a:r>
              <a:r>
                <a:rPr lang="en-US" sz="1400" i="1" dirty="0"/>
                <a:t>South Sudan</a:t>
              </a:r>
              <a:r>
                <a:rPr lang="en-US" sz="1400" dirty="0"/>
                <a:t> [online]. [cit. </a:t>
              </a:r>
              <a:r>
                <a:rPr lang="en-US" sz="1400" dirty="0" smtClean="0"/>
                <a:t>1</a:t>
              </a:r>
              <a:r>
                <a:rPr lang="cs-CZ" sz="1400" dirty="0" smtClean="0"/>
                <a:t>5</a:t>
              </a:r>
              <a:r>
                <a:rPr lang="en-US" sz="1400" dirty="0" smtClean="0"/>
                <a:t>.</a:t>
              </a:r>
              <a:r>
                <a:rPr lang="cs-CZ" sz="1400" dirty="0" smtClean="0"/>
                <a:t>6</a:t>
              </a:r>
              <a:r>
                <a:rPr lang="en-US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en-US" sz="1400" dirty="0" smtClean="0"/>
                <a:t>]. </a:t>
              </a:r>
              <a:r>
                <a:rPr lang="en-US" sz="1400" dirty="0" err="1"/>
                <a:t>Dostupný</a:t>
              </a:r>
              <a:r>
                <a:rPr lang="en-US" sz="1400" dirty="0"/>
                <a:t> </a:t>
              </a:r>
              <a:r>
                <a:rPr lang="en-US" sz="1400" dirty="0" err="1"/>
                <a:t>na</a:t>
              </a:r>
              <a:r>
                <a:rPr lang="en-US" sz="1400" dirty="0"/>
                <a:t> WWW: http://en.wikipedia.org/wiki/South_Sudan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upload.wikimedia.org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https://upload.wikimedia.org/wikipedia/commons/thumb/b/bb/Flag_map_of_South_Sudan.svg/471px-Flag_map_of_South_Sudan.svg.png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Pavan </a:t>
              </a:r>
              <a:r>
                <a:rPr lang="cs-CZ" sz="1400" i="1" dirty="0" err="1"/>
                <a:t>Mickey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http://pavanmickey.blogspot.cz/2012/09/largest-swamp-in-world.html</a:t>
              </a:r>
              <a:endParaRPr lang="cs-CZ" sz="1400" dirty="0" smtClean="0"/>
            </a:p>
            <a:p>
              <a:r>
                <a:rPr lang="cs-CZ" sz="1400" dirty="0" smtClean="0"/>
                <a:t>AUTOR </a:t>
              </a:r>
              <a:r>
                <a:rPr lang="cs-CZ" sz="1400" dirty="0"/>
                <a:t>NEUVEDEN. </a:t>
              </a:r>
              <a:r>
                <a:rPr lang="cs-CZ" sz="1400" i="1" dirty="0"/>
                <a:t>postconflict.unep.ch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http://postconflict.unep.ch/sudanreport/sudan_website/doccatcher/data/photos/Darfur%20June06/to18june_ii/JB%20Forestry%20Resources/Relatively%20intact%20younger%20teak%20stands%20and%20fireline.jpg </a:t>
              </a:r>
              <a:endParaRPr lang="cs-CZ" sz="1400" dirty="0" smtClean="0">
                <a:hlinkClick r:id="rId3"/>
              </a:endParaRPr>
            </a:p>
            <a:p>
              <a:r>
                <a:rPr lang="pt-BR" sz="1400" dirty="0"/>
                <a:t>AUTOR NEUVEDEN. </a:t>
              </a:r>
              <a:r>
                <a:rPr lang="pt-BR" sz="1400" i="1" dirty="0"/>
                <a:t>www.defenceweb.co.za</a:t>
              </a:r>
              <a:r>
                <a:rPr lang="pt-BR" sz="1400" dirty="0"/>
                <a:t> [online]. [cit. </a:t>
              </a:r>
              <a:r>
                <a:rPr lang="pt-BR" sz="1400" dirty="0" smtClean="0"/>
                <a:t>1</a:t>
              </a:r>
              <a:r>
                <a:rPr lang="cs-CZ" sz="1400" dirty="0" smtClean="0"/>
                <a:t>5</a:t>
              </a:r>
              <a:r>
                <a:rPr lang="pt-BR" sz="1400" dirty="0" smtClean="0"/>
                <a:t>.</a:t>
              </a:r>
              <a:r>
                <a:rPr lang="cs-CZ" sz="1400" dirty="0" smtClean="0"/>
                <a:t>6</a:t>
              </a:r>
              <a:r>
                <a:rPr lang="pt-BR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pt-BR" sz="1400" dirty="0" smtClean="0"/>
                <a:t>]. </a:t>
              </a:r>
              <a:r>
                <a:rPr lang="pt-BR" sz="1400" dirty="0"/>
                <a:t>Dostupný na WWW: http://www.defenceweb.co.za/images/stories/JOINT/JOINT_NEW/Sudan/South_sudanese.jpg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flagsflag.com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http://flagsflag.com/wp-content/uploads/2011/07/South_Sudan.svg_.png </a:t>
              </a:r>
              <a:endParaRPr lang="cs-CZ" sz="1400" dirty="0" smtClean="0">
                <a:hlinkClick r:id="rId3"/>
              </a:endParaRPr>
            </a:p>
            <a:p>
              <a:r>
                <a:rPr lang="pt-BR" sz="1400" dirty="0"/>
                <a:t>NAO - CHA. </a:t>
              </a:r>
              <a:r>
                <a:rPr lang="pt-BR" sz="1400" i="1" dirty="0"/>
                <a:t>Wikimedia Commons</a:t>
              </a:r>
              <a:r>
                <a:rPr lang="pt-BR" sz="1400" dirty="0"/>
                <a:t> [online]. [cit. </a:t>
              </a:r>
              <a:r>
                <a:rPr lang="pt-BR" sz="1400" dirty="0" smtClean="0"/>
                <a:t>1</a:t>
              </a:r>
              <a:r>
                <a:rPr lang="cs-CZ" sz="1400" dirty="0" smtClean="0"/>
                <a:t>5</a:t>
              </a:r>
              <a:r>
                <a:rPr lang="pt-BR" sz="1400" dirty="0" smtClean="0"/>
                <a:t>.</a:t>
              </a:r>
              <a:r>
                <a:rPr lang="cs-CZ" sz="1400" dirty="0" smtClean="0"/>
                <a:t>6</a:t>
              </a:r>
              <a:r>
                <a:rPr lang="pt-BR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pt-BR" sz="1400" dirty="0" smtClean="0"/>
                <a:t>]. </a:t>
              </a:r>
              <a:r>
                <a:rPr lang="pt-BR" sz="1400" dirty="0"/>
                <a:t>Dostupný na WWW: http://commons.wikimedia.org/wiki/File:Shoebill-2.jpg</a:t>
              </a:r>
              <a:endParaRPr lang="cs-CZ" sz="1400" dirty="0" smtClean="0"/>
            </a:p>
            <a:p>
              <a:r>
                <a:rPr lang="cs-CZ" sz="1400" dirty="0" smtClean="0"/>
                <a:t>GEOATLAS.COM</a:t>
              </a:r>
              <a:r>
                <a:rPr lang="cs-CZ" sz="1400" dirty="0"/>
                <a:t>. </a:t>
              </a:r>
              <a:r>
                <a:rPr lang="cs-CZ" sz="1400" i="1" dirty="0"/>
                <a:t>geoatlas.com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http://www.geoatlas.com/medias/maps/countries/south%20sudan/ce455rp9/south%20sudan_road.jpg</a:t>
              </a:r>
              <a:endParaRPr lang="cs-CZ" sz="1400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r>
                <a:rPr lang="cs-CZ" dirty="0" smtClean="0">
                  <a:hlinkClick r:id="rId3"/>
                </a:rPr>
                <a:t> </a:t>
              </a:r>
              <a:endParaRPr lang="cs-CZ" dirty="0">
                <a:hlinkClick r:id="rId3"/>
              </a:endParaRPr>
            </a:p>
            <a:p>
              <a:r>
                <a:rPr lang="cs-CZ" dirty="0" smtClean="0">
                  <a:solidFill>
                    <a:srgbClr val="002060"/>
                  </a:solidFill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536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ZDROJE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179512" y="1669262"/>
            <a:ext cx="8856985" cy="10553069"/>
            <a:chOff x="179512" y="1669262"/>
            <a:chExt cx="8856985" cy="10553069"/>
          </a:xfrm>
        </p:grpSpPr>
        <p:sp>
          <p:nvSpPr>
            <p:cNvPr id="24" name="Zaoblený obdélník 23"/>
            <p:cNvSpPr/>
            <p:nvPr/>
          </p:nvSpPr>
          <p:spPr>
            <a:xfrm>
              <a:off x="179512" y="1669262"/>
              <a:ext cx="8856985" cy="481295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24671" y="1865650"/>
              <a:ext cx="8592603" cy="103566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/>
                <a:t>NASA. </a:t>
              </a:r>
              <a:r>
                <a:rPr lang="cs-CZ" sz="1100" i="1" dirty="0"/>
                <a:t>commons.wikimedia.org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https://commons.wikimedia.org/wiki/File:Sudan_Kinyeti.jpg </a:t>
              </a:r>
              <a:endParaRPr lang="cs-CZ" sz="1100" dirty="0" smtClean="0">
                <a:hlinkClick r:id="rId3"/>
              </a:endParaRPr>
            </a:p>
            <a:p>
              <a:r>
                <a:rPr lang="pt-BR" sz="1100" dirty="0"/>
                <a:t>AUTOR NEUVEDEN. </a:t>
              </a:r>
              <a:r>
                <a:rPr lang="pt-BR" sz="1100" i="1" dirty="0"/>
                <a:t>www.airboatafrika.com</a:t>
              </a:r>
              <a:r>
                <a:rPr lang="pt-BR" sz="1100" dirty="0"/>
                <a:t> [online]. [cit. </a:t>
              </a:r>
              <a:r>
                <a:rPr lang="pt-BR" sz="1100" dirty="0" smtClean="0"/>
                <a:t>1</a:t>
              </a:r>
              <a:r>
                <a:rPr lang="cs-CZ" sz="1100" dirty="0" smtClean="0"/>
                <a:t>5</a:t>
              </a:r>
              <a:r>
                <a:rPr lang="pt-BR" sz="1100" dirty="0" smtClean="0"/>
                <a:t>.</a:t>
              </a:r>
              <a:r>
                <a:rPr lang="cs-CZ" sz="1100" dirty="0" smtClean="0"/>
                <a:t>6</a:t>
              </a:r>
              <a:r>
                <a:rPr lang="pt-BR" sz="1100" dirty="0" smtClean="0"/>
                <a:t>.201</a:t>
              </a:r>
              <a:r>
                <a:rPr lang="cs-CZ" sz="1100" dirty="0" smtClean="0"/>
                <a:t>3</a:t>
              </a:r>
              <a:r>
                <a:rPr lang="pt-BR" sz="1100" dirty="0" smtClean="0"/>
                <a:t>]. </a:t>
              </a:r>
              <a:r>
                <a:rPr lang="pt-BR" sz="1100" dirty="0"/>
                <a:t>Dostupný na WWW: http://www.airboatafrika.com/wp-content/uploads/2009/03/sudan-05.jpg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 err="1"/>
                <a:t>Understanding</a:t>
              </a:r>
              <a:r>
                <a:rPr lang="cs-CZ" sz="1100" i="1" dirty="0"/>
                <a:t> </a:t>
              </a:r>
              <a:r>
                <a:rPr lang="cs-CZ" sz="1100" i="1" dirty="0" err="1"/>
                <a:t>Sudan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http://understandingsudan.org/ </a:t>
              </a:r>
              <a:endParaRPr lang="cs-CZ" sz="1100" dirty="0" smtClean="0"/>
            </a:p>
            <a:p>
              <a:r>
                <a:rPr lang="en-US" sz="1100" dirty="0" smtClean="0"/>
                <a:t>AUTOR </a:t>
              </a:r>
              <a:r>
                <a:rPr lang="en-US" sz="1100" dirty="0"/>
                <a:t>NEUVEDEN. </a:t>
              </a:r>
              <a:r>
                <a:rPr lang="en-US" sz="1100" i="1" dirty="0"/>
                <a:t>Do It In Africa</a:t>
              </a:r>
              <a:r>
                <a:rPr lang="en-US" sz="1100" dirty="0"/>
                <a:t> [online]. [cit. </a:t>
              </a:r>
              <a:r>
                <a:rPr lang="en-US" sz="1100" dirty="0" smtClean="0"/>
                <a:t>1</a:t>
              </a:r>
              <a:r>
                <a:rPr lang="cs-CZ" sz="1100" dirty="0" smtClean="0"/>
                <a:t>5</a:t>
              </a:r>
              <a:r>
                <a:rPr lang="en-US" sz="1100" dirty="0" smtClean="0"/>
                <a:t>.</a:t>
              </a:r>
              <a:r>
                <a:rPr lang="cs-CZ" sz="1100" dirty="0" smtClean="0"/>
                <a:t>6</a:t>
              </a:r>
              <a:r>
                <a:rPr lang="en-US" sz="1100" dirty="0" smtClean="0"/>
                <a:t>.201</a:t>
              </a:r>
              <a:r>
                <a:rPr lang="cs-CZ" sz="1100" dirty="0" smtClean="0"/>
                <a:t>3</a:t>
              </a:r>
              <a:r>
                <a:rPr lang="en-US" sz="1100" dirty="0" smtClean="0"/>
                <a:t>]. </a:t>
              </a:r>
              <a:r>
                <a:rPr lang="en-US" sz="1100" dirty="0" err="1"/>
                <a:t>Dostupný</a:t>
              </a:r>
              <a:r>
                <a:rPr lang="en-US" sz="1100" dirty="0"/>
                <a:t> </a:t>
              </a:r>
              <a:r>
                <a:rPr lang="en-US" sz="1100" dirty="0" err="1"/>
                <a:t>na</a:t>
              </a:r>
              <a:r>
                <a:rPr lang="en-US" sz="1100" dirty="0"/>
                <a:t> WWW: http://www.doitinafrica.com/south-sudan/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ARNOLD, Peter. </a:t>
              </a:r>
              <a:r>
                <a:rPr lang="cs-CZ" sz="1100" i="1" dirty="0" err="1"/>
                <a:t>Encyclopedia</a:t>
              </a:r>
              <a:r>
                <a:rPr lang="cs-CZ" sz="1100" i="1" dirty="0"/>
                <a:t> </a:t>
              </a:r>
              <a:r>
                <a:rPr lang="cs-CZ" sz="1100" i="1" dirty="0" err="1"/>
                <a:t>Britannica</a:t>
              </a:r>
              <a:r>
                <a:rPr lang="cs-CZ" sz="1100" i="1" dirty="0"/>
                <a:t> </a:t>
              </a:r>
              <a:r>
                <a:rPr lang="cs-CZ" sz="1100" i="1" dirty="0" err="1"/>
                <a:t>Kids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http://kids.britannica.com/comptons/art-158169/A-village-sits-along-the-White-Nile-River-in-the </a:t>
              </a:r>
              <a:endParaRPr lang="cs-CZ" sz="1100" dirty="0" smtClean="0">
                <a:hlinkClick r:id="rId3"/>
              </a:endParaRPr>
            </a:p>
            <a:p>
              <a:r>
                <a:rPr lang="pt-BR" sz="1100" dirty="0"/>
                <a:t>AUTOR NEUVEDEN. </a:t>
              </a:r>
              <a:r>
                <a:rPr lang="pt-BR" sz="1100" i="1" dirty="0"/>
                <a:t>www.plant-identification.co.uk</a:t>
              </a:r>
              <a:r>
                <a:rPr lang="pt-BR" sz="1100" dirty="0"/>
                <a:t> [online]. [cit. </a:t>
              </a:r>
              <a:r>
                <a:rPr lang="pt-BR" sz="1100" dirty="0" smtClean="0"/>
                <a:t>1</a:t>
              </a:r>
              <a:r>
                <a:rPr lang="cs-CZ" sz="1100" dirty="0" smtClean="0"/>
                <a:t>5</a:t>
              </a:r>
              <a:r>
                <a:rPr lang="pt-BR" sz="1100" dirty="0" smtClean="0"/>
                <a:t>.</a:t>
              </a:r>
              <a:r>
                <a:rPr lang="cs-CZ" sz="1100" dirty="0" smtClean="0"/>
                <a:t>6</a:t>
              </a:r>
              <a:r>
                <a:rPr lang="pt-BR" sz="1100" dirty="0" smtClean="0"/>
                <a:t>.201</a:t>
              </a:r>
              <a:r>
                <a:rPr lang="cs-CZ" sz="1100" dirty="0" smtClean="0"/>
                <a:t>3</a:t>
              </a:r>
              <a:r>
                <a:rPr lang="pt-BR" sz="1100" dirty="0" smtClean="0"/>
                <a:t>]. </a:t>
              </a:r>
              <a:r>
                <a:rPr lang="pt-BR" sz="1100" dirty="0"/>
                <a:t>Dostupný na WWW: http://www.plant-identification.co.uk/images/gramineae/phragmites-communis-2.jpg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/>
                <a:t>upload.wikimedia.org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http://upload.wikimedia.org/wikipedia/commons/thumb/3/33/Cyperus_papyrus6.jpg/220px-Cyperus_papyrus6.jpg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/>
                <a:t>laspilitas.com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http://www.laspilitas.com/s/images/plants/603/Typha_domingensis-1.jpg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TRAVELTHEWHOLWWORLD.COM. </a:t>
              </a:r>
              <a:r>
                <a:rPr lang="cs-CZ" sz="1100" i="1" dirty="0"/>
                <a:t>Travelthewholwworld.com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http://www.travelthewholeworld.com/africa_wildlife.html </a:t>
              </a:r>
              <a:endParaRPr lang="cs-CZ" sz="1100" dirty="0" smtClean="0">
                <a:hlinkClick r:id="rId3"/>
              </a:endParaRPr>
            </a:p>
            <a:p>
              <a:r>
                <a:rPr lang="pt-BR" sz="1100" dirty="0"/>
                <a:t>AUTOR NEUVEDEN. </a:t>
              </a:r>
              <a:r>
                <a:rPr lang="pt-BR" sz="1100" i="1" dirty="0"/>
                <a:t>www.thehibbitts.net/</a:t>
              </a:r>
              <a:r>
                <a:rPr lang="pt-BR" sz="1100" dirty="0"/>
                <a:t> [online]. [cit. </a:t>
              </a:r>
              <a:r>
                <a:rPr lang="pt-BR" sz="1100" dirty="0" smtClean="0"/>
                <a:t>1</a:t>
              </a:r>
              <a:r>
                <a:rPr lang="cs-CZ" sz="1100" dirty="0" smtClean="0"/>
                <a:t>5</a:t>
              </a:r>
              <a:r>
                <a:rPr lang="pt-BR" sz="1100" dirty="0" smtClean="0"/>
                <a:t>.</a:t>
              </a:r>
              <a:r>
                <a:rPr lang="cs-CZ" sz="1100" dirty="0" smtClean="0"/>
                <a:t>6</a:t>
              </a:r>
              <a:r>
                <a:rPr lang="pt-BR" sz="1100" dirty="0" smtClean="0"/>
                <a:t>.201</a:t>
              </a:r>
              <a:r>
                <a:rPr lang="cs-CZ" sz="1100" dirty="0" smtClean="0"/>
                <a:t>3</a:t>
              </a:r>
              <a:r>
                <a:rPr lang="pt-BR" sz="1100" dirty="0" smtClean="0"/>
                <a:t>]. </a:t>
              </a:r>
              <a:r>
                <a:rPr lang="pt-BR" sz="1100" dirty="0"/>
                <a:t>Dostupný na WWW: http://www.thehibbitts.net/troy/namibia/eland.namibia.otavi.07.1a.jpg </a:t>
              </a:r>
              <a:endParaRPr lang="cs-CZ" sz="1100" dirty="0" smtClean="0">
                <a:hlinkClick r:id="rId3"/>
              </a:endParaRPr>
            </a:p>
            <a:p>
              <a:r>
                <a:rPr lang="pt-BR" sz="1100" dirty="0"/>
                <a:t>AUTOR NEUVEDEN. </a:t>
              </a:r>
              <a:r>
                <a:rPr lang="pt-BR" sz="1100" i="1" dirty="0"/>
                <a:t>www.awf.org</a:t>
              </a:r>
              <a:r>
                <a:rPr lang="pt-BR" sz="1100" dirty="0"/>
                <a:t> [online]. [cit. </a:t>
              </a:r>
              <a:r>
                <a:rPr lang="pt-BR" sz="1100" dirty="0" smtClean="0"/>
                <a:t>1</a:t>
              </a:r>
              <a:r>
                <a:rPr lang="cs-CZ" sz="1100" dirty="0" smtClean="0"/>
                <a:t>5</a:t>
              </a:r>
              <a:r>
                <a:rPr lang="pt-BR" sz="1100" dirty="0" smtClean="0"/>
                <a:t>.</a:t>
              </a:r>
              <a:r>
                <a:rPr lang="cs-CZ" sz="1100" dirty="0" smtClean="0"/>
                <a:t>6</a:t>
              </a:r>
              <a:r>
                <a:rPr lang="pt-BR" sz="1100" dirty="0" smtClean="0"/>
                <a:t>.201</a:t>
              </a:r>
              <a:r>
                <a:rPr lang="cs-CZ" sz="1100" dirty="0" smtClean="0"/>
                <a:t>3</a:t>
              </a:r>
              <a:r>
                <a:rPr lang="pt-BR" sz="1100" dirty="0" smtClean="0"/>
                <a:t>]. </a:t>
              </a:r>
              <a:r>
                <a:rPr lang="pt-BR" sz="1100" dirty="0"/>
                <a:t>Dostupný na WWW: http://www.awf.org/files/3828_file_wild_dog_Sholley.jpg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/>
                <a:t>FactZoo.com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15.6.2012]. </a:t>
              </a:r>
              <a:r>
                <a:rPr lang="cs-CZ" sz="1100" dirty="0"/>
                <a:t>Dostupný na WWW: http://www.factzoo.com/reptiles/nile-crocodile-smile-top-predator.html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 err="1"/>
                <a:t>Encyclopedia</a:t>
              </a:r>
              <a:r>
                <a:rPr lang="cs-CZ" sz="1100" i="1" dirty="0"/>
                <a:t> </a:t>
              </a:r>
              <a:r>
                <a:rPr lang="cs-CZ" sz="1100" i="1" dirty="0" err="1"/>
                <a:t>Britannica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15.6.2012]. </a:t>
              </a:r>
              <a:r>
                <a:rPr lang="cs-CZ" sz="1100" dirty="0"/>
                <a:t>Dostupný na WWW: http://media.web.britannica.com/eb-media/48/114848-004-B76E36D5.jpg </a:t>
              </a:r>
              <a:endParaRPr lang="cs-CZ" sz="1100" dirty="0" smtClean="0">
                <a:hlinkClick r:id="rId3"/>
              </a:endParaRPr>
            </a:p>
            <a:p>
              <a:r>
                <a:rPr lang="cs-CZ" sz="1100" dirty="0"/>
                <a:t>AUTOR NEUVEDEN. </a:t>
              </a:r>
              <a:r>
                <a:rPr lang="cs-CZ" sz="1100" i="1" dirty="0"/>
                <a:t>4.bp.blogspot.com</a:t>
              </a:r>
              <a:r>
                <a:rPr lang="cs-CZ" sz="1100" dirty="0"/>
                <a:t> [online]. [cit. </a:t>
              </a:r>
              <a:r>
                <a:rPr lang="cs-CZ" sz="1100" dirty="0" smtClean="0"/>
                <a:t>15.6.2013]. </a:t>
              </a:r>
              <a:r>
                <a:rPr lang="cs-CZ" sz="1100" dirty="0"/>
                <a:t>Dostupný na WWW: http://4.bp.blogspot.com/_kgeva5yeTrs/R9A1RD7J3HI/AAAAAAAAAKI/kKBxGLyeCJk/s</a:t>
              </a:r>
              <a:endParaRPr lang="cs-CZ" sz="1100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r>
                <a:rPr lang="cs-CZ" dirty="0" smtClean="0">
                  <a:hlinkClick r:id="rId3"/>
                </a:rPr>
                <a:t> </a:t>
              </a:r>
              <a:endParaRPr lang="cs-CZ" dirty="0">
                <a:hlinkClick r:id="rId3"/>
              </a:endParaRPr>
            </a:p>
            <a:p>
              <a:r>
                <a:rPr lang="cs-CZ" dirty="0" smtClean="0">
                  <a:solidFill>
                    <a:srgbClr val="002060"/>
                  </a:solidFill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5091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ZDROJE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Zaoblený obdélník 23"/>
          <p:cNvSpPr/>
          <p:nvPr/>
        </p:nvSpPr>
        <p:spPr>
          <a:xfrm>
            <a:off x="179512" y="1669262"/>
            <a:ext cx="8856985" cy="48129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10893" y="1805662"/>
            <a:ext cx="8592603" cy="10649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50" dirty="0"/>
              <a:t>AUTOR NEUVEDEN. </a:t>
            </a:r>
            <a:r>
              <a:rPr lang="cs-CZ" sz="1250" i="1" dirty="0"/>
              <a:t>4.bp.blogspot.com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http://4.bp.blogspot.com/_kgeva5yeTrs/R9A1RD7J3HI/AAAAAAAAAKI/kKBxGLyeCJk/s400/207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AUTOR NEUVEDEN. </a:t>
            </a:r>
            <a:r>
              <a:rPr lang="cs-CZ" sz="1250" i="1" dirty="0"/>
              <a:t>hirondelle.org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http://www.hirondelle.org/wp-content/uploads/2011/04/Juba-Cene.jpg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AUTOR NEUVEDEN. </a:t>
            </a:r>
            <a:r>
              <a:rPr lang="cs-CZ" sz="1250" i="1" dirty="0"/>
              <a:t>katehold.com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http://kateholt.com/journal/uploaded_images/JubaEdit108_RJ-766294.JPG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JTAYLORFRIEDMAN. </a:t>
            </a:r>
            <a:r>
              <a:rPr lang="cs-CZ" sz="1250" i="1" dirty="0"/>
              <a:t>en.wikipedia.org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http://en.wikipedia.org/wiki/File:Gum-arabic.png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AUTOR NEUVEDEN. </a:t>
            </a:r>
            <a:r>
              <a:rPr lang="cs-CZ" sz="1250" i="1" dirty="0"/>
              <a:t>en.wikipedia.org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http://upload.wikimedia.org/wikipedia/commons/4/41/Khair.JPG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APPEL, </a:t>
            </a:r>
            <a:r>
              <a:rPr lang="cs-CZ" sz="1250" dirty="0" err="1"/>
              <a:t>Björn</a:t>
            </a:r>
            <a:r>
              <a:rPr lang="cs-CZ" sz="1250" dirty="0"/>
              <a:t>. </a:t>
            </a:r>
            <a:r>
              <a:rPr lang="cs-CZ" sz="1250" i="1" dirty="0"/>
              <a:t>en.m.wikipedia.org</a:t>
            </a:r>
            <a:r>
              <a:rPr lang="cs-CZ" sz="1250" dirty="0"/>
              <a:t> [online]. [cit. </a:t>
            </a:r>
            <a:r>
              <a:rPr lang="cs-CZ" sz="1250" dirty="0" smtClean="0"/>
              <a:t>15.6.2016]. </a:t>
            </a:r>
            <a:r>
              <a:rPr lang="cs-CZ" sz="1250" dirty="0"/>
              <a:t>Dostupný na WWW: http://en.m.wikipedia.org/wiki/File:Acacia-seyal-leaves.jpg </a:t>
            </a:r>
            <a:endParaRPr lang="cs-CZ" sz="1250" dirty="0" smtClean="0">
              <a:hlinkClick r:id="rId3"/>
            </a:endParaRPr>
          </a:p>
          <a:p>
            <a:r>
              <a:rPr lang="pt-BR" sz="1250" dirty="0"/>
              <a:t>AUTOR NEUVEDEN. </a:t>
            </a:r>
            <a:r>
              <a:rPr lang="pt-BR" sz="1250" i="1" dirty="0"/>
              <a:t>www.theniles.org/</a:t>
            </a:r>
            <a:r>
              <a:rPr lang="pt-BR" sz="1250" dirty="0"/>
              <a:t> [online]. [cit. </a:t>
            </a:r>
            <a:r>
              <a:rPr lang="pt-BR" sz="1250" dirty="0" smtClean="0"/>
              <a:t>1</a:t>
            </a:r>
            <a:r>
              <a:rPr lang="cs-CZ" sz="1250" dirty="0" smtClean="0"/>
              <a:t>5</a:t>
            </a:r>
            <a:r>
              <a:rPr lang="pt-BR" sz="1250" dirty="0" smtClean="0"/>
              <a:t>.</a:t>
            </a:r>
            <a:r>
              <a:rPr lang="cs-CZ" sz="1250" dirty="0" smtClean="0"/>
              <a:t>6</a:t>
            </a:r>
            <a:r>
              <a:rPr lang="pt-BR" sz="1250" dirty="0" smtClean="0"/>
              <a:t>.201</a:t>
            </a:r>
            <a:r>
              <a:rPr lang="cs-CZ" sz="1250" dirty="0" smtClean="0"/>
              <a:t>3</a:t>
            </a:r>
            <a:r>
              <a:rPr lang="pt-BR" sz="1250" dirty="0" smtClean="0"/>
              <a:t>]. </a:t>
            </a:r>
            <a:r>
              <a:rPr lang="pt-BR" sz="1250" dirty="0"/>
              <a:t>Dostupný na WWW: http://www.sudanvotes.com/media/articles/oil.JPG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AUTOR NEUVEDEN. </a:t>
            </a:r>
            <a:r>
              <a:rPr lang="cs-CZ" sz="1250" i="1" dirty="0" err="1"/>
              <a:t>Oil</a:t>
            </a:r>
            <a:r>
              <a:rPr lang="cs-CZ" sz="1250" i="1" dirty="0"/>
              <a:t> in </a:t>
            </a:r>
            <a:r>
              <a:rPr lang="cs-CZ" sz="1250" i="1" dirty="0" err="1"/>
              <a:t>Kenya</a:t>
            </a:r>
            <a:r>
              <a:rPr lang="cs-CZ" sz="1250" dirty="0"/>
              <a:t> [online]. [cit. </a:t>
            </a:r>
            <a:r>
              <a:rPr lang="cs-CZ" sz="1250" dirty="0" smtClean="0"/>
              <a:t>15.6.2016]. </a:t>
            </a:r>
            <a:r>
              <a:rPr lang="cs-CZ" sz="1250" dirty="0"/>
              <a:t>Dostupný na WWW: http://oilinkenya.co.ke/more-oil-fields-in-south-sudan-come-back-on-stream/</a:t>
            </a:r>
            <a:endParaRPr lang="cs-CZ" sz="1250" dirty="0" smtClean="0"/>
          </a:p>
          <a:p>
            <a:r>
              <a:rPr lang="pt-BR" sz="1250" dirty="0" smtClean="0"/>
              <a:t>AUTOR </a:t>
            </a:r>
            <a:r>
              <a:rPr lang="pt-BR" sz="1250" dirty="0"/>
              <a:t>NEUVEDEN. </a:t>
            </a:r>
            <a:r>
              <a:rPr lang="pt-BR" sz="1250" i="1" dirty="0"/>
              <a:t>www.envenaro.com</a:t>
            </a:r>
            <a:r>
              <a:rPr lang="pt-BR" sz="1250" dirty="0"/>
              <a:t> [online]. [cit. </a:t>
            </a:r>
            <a:r>
              <a:rPr lang="pt-BR" sz="1250" dirty="0" smtClean="0"/>
              <a:t>1</a:t>
            </a:r>
            <a:r>
              <a:rPr lang="cs-CZ" sz="1250" dirty="0" smtClean="0"/>
              <a:t>5</a:t>
            </a:r>
            <a:r>
              <a:rPr lang="pt-BR" sz="1250" dirty="0" smtClean="0"/>
              <a:t>.</a:t>
            </a:r>
            <a:r>
              <a:rPr lang="cs-CZ" sz="1250" dirty="0" smtClean="0"/>
              <a:t>6</a:t>
            </a:r>
            <a:r>
              <a:rPr lang="pt-BR" sz="1250" dirty="0" smtClean="0"/>
              <a:t>.201</a:t>
            </a:r>
            <a:r>
              <a:rPr lang="cs-CZ" sz="1250" dirty="0" smtClean="0"/>
              <a:t>3</a:t>
            </a:r>
            <a:r>
              <a:rPr lang="pt-BR" sz="1250" dirty="0" smtClean="0"/>
              <a:t>]. </a:t>
            </a:r>
            <a:r>
              <a:rPr lang="pt-BR" sz="1250" dirty="0"/>
              <a:t>Dostupný na WWW: http://www.envenaro.com/images/img17.jpg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POJULU. </a:t>
            </a:r>
            <a:r>
              <a:rPr lang="cs-CZ" sz="1250" i="1" dirty="0"/>
              <a:t>upload.wikimedia.org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http://upload.wikimedia.org/wikipedia/commons/thumb/5/5d/Loka_west_teak.jpg/220px-Loka_west_teak.jpg </a:t>
            </a:r>
            <a:endParaRPr lang="cs-CZ" sz="1250" dirty="0" smtClean="0"/>
          </a:p>
          <a:p>
            <a:r>
              <a:rPr lang="pt-BR" sz="1250" dirty="0" smtClean="0"/>
              <a:t>AUTOR </a:t>
            </a:r>
            <a:r>
              <a:rPr lang="pt-BR" sz="1250" dirty="0"/>
              <a:t>NEUVEDEN. </a:t>
            </a:r>
            <a:r>
              <a:rPr lang="pt-BR" sz="1250" i="1" dirty="0"/>
              <a:t>www.gurtong.net</a:t>
            </a:r>
            <a:r>
              <a:rPr lang="pt-BR" sz="1250" dirty="0"/>
              <a:t> [online]. [cit. </a:t>
            </a:r>
            <a:r>
              <a:rPr lang="pt-BR" sz="1250" dirty="0" smtClean="0"/>
              <a:t>1</a:t>
            </a:r>
            <a:r>
              <a:rPr lang="cs-CZ" sz="1250" dirty="0" smtClean="0"/>
              <a:t>5</a:t>
            </a:r>
            <a:r>
              <a:rPr lang="pt-BR" sz="1250" dirty="0" smtClean="0"/>
              <a:t>.</a:t>
            </a:r>
            <a:r>
              <a:rPr lang="cs-CZ" sz="1250" dirty="0" smtClean="0"/>
              <a:t>6</a:t>
            </a:r>
            <a:r>
              <a:rPr lang="pt-BR" sz="1250" dirty="0" smtClean="0"/>
              <a:t>.201</a:t>
            </a:r>
            <a:r>
              <a:rPr lang="cs-CZ" sz="1250" dirty="0" smtClean="0"/>
              <a:t>3</a:t>
            </a:r>
            <a:r>
              <a:rPr lang="pt-BR" sz="1250" dirty="0" smtClean="0"/>
              <a:t>]. </a:t>
            </a:r>
            <a:r>
              <a:rPr lang="pt-BR" sz="1250" dirty="0"/>
              <a:t>Dostupný na WWW: http://www.gurtong.net/Portals/0/GlobalResources/EN/images/Editorial/Train%20in%20WauEDT.jpg </a:t>
            </a:r>
            <a:endParaRPr lang="cs-CZ" sz="1250" dirty="0" smtClean="0">
              <a:hlinkClick r:id="rId3"/>
            </a:endParaRPr>
          </a:p>
          <a:p>
            <a:r>
              <a:rPr lang="cs-CZ" sz="1250" dirty="0"/>
              <a:t>AUTOR NEUVEDEN. </a:t>
            </a:r>
            <a:r>
              <a:rPr lang="cs-CZ" sz="1250" i="1" dirty="0"/>
              <a:t>static.panoramio.com</a:t>
            </a:r>
            <a:r>
              <a:rPr lang="cs-CZ" sz="1250" dirty="0"/>
              <a:t> [online]. [cit. </a:t>
            </a:r>
            <a:r>
              <a:rPr lang="cs-CZ" sz="1250" dirty="0" smtClean="0"/>
              <a:t>15.6.2013]. </a:t>
            </a:r>
            <a:r>
              <a:rPr lang="cs-CZ" sz="1250" dirty="0"/>
              <a:t>Dostupný na WWW: http://static.panoramio.com/photos/original/3205635.jpg </a:t>
            </a:r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endParaRPr lang="cs-CZ" sz="1250" dirty="0" smtClean="0">
              <a:hlinkClick r:id="rId3"/>
            </a:endParaRPr>
          </a:p>
          <a:p>
            <a:r>
              <a:rPr lang="cs-CZ" sz="1250" dirty="0" smtClean="0">
                <a:hlinkClick r:id="rId3"/>
              </a:rPr>
              <a:t> </a:t>
            </a:r>
            <a:endParaRPr lang="cs-CZ" sz="1250" dirty="0">
              <a:hlinkClick r:id="rId3"/>
            </a:endParaRPr>
          </a:p>
          <a:p>
            <a:r>
              <a:rPr lang="cs-CZ" sz="1250" dirty="0" smtClean="0">
                <a:solidFill>
                  <a:srgbClr val="00206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9730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ZDROJE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79512" y="1669262"/>
            <a:ext cx="8856985" cy="15392905"/>
            <a:chOff x="179512" y="1669262"/>
            <a:chExt cx="8856985" cy="15392905"/>
          </a:xfrm>
        </p:grpSpPr>
        <p:sp>
          <p:nvSpPr>
            <p:cNvPr id="24" name="Zaoblený obdélník 23"/>
            <p:cNvSpPr/>
            <p:nvPr/>
          </p:nvSpPr>
          <p:spPr>
            <a:xfrm>
              <a:off x="179512" y="1669262"/>
              <a:ext cx="8856985" cy="481295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5536" y="1796449"/>
              <a:ext cx="8592603" cy="15265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1400" dirty="0"/>
                <a:t>AUTOR NEUVEDEN. </a:t>
              </a:r>
              <a:r>
                <a:rPr lang="pt-BR" sz="1400" i="1" dirty="0"/>
                <a:t>www.gurtong.net</a:t>
              </a:r>
              <a:r>
                <a:rPr lang="pt-BR" sz="1400" dirty="0"/>
                <a:t> [online]. [cit. </a:t>
              </a:r>
              <a:r>
                <a:rPr lang="pt-BR" sz="1400" dirty="0" smtClean="0"/>
                <a:t>1</a:t>
              </a:r>
              <a:r>
                <a:rPr lang="cs-CZ" sz="1400" dirty="0" smtClean="0"/>
                <a:t>5</a:t>
              </a:r>
              <a:r>
                <a:rPr lang="pt-BR" sz="1400" dirty="0" smtClean="0"/>
                <a:t>.</a:t>
              </a:r>
              <a:r>
                <a:rPr lang="cs-CZ" sz="1400" dirty="0" smtClean="0"/>
                <a:t>6</a:t>
              </a:r>
              <a:r>
                <a:rPr lang="pt-BR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pt-BR" sz="1400" dirty="0" smtClean="0"/>
                <a:t>]. </a:t>
              </a:r>
              <a:r>
                <a:rPr lang="pt-BR" sz="1400" dirty="0"/>
                <a:t>Dostupný na WWW: http://www.gurtong.net/Portals/0/GlobalResources/EN/images/Editorial/oil%20pipeline%20ps.jpg </a:t>
              </a:r>
              <a:endParaRPr lang="cs-CZ" sz="1400" dirty="0" smtClean="0">
                <a:hlinkClick r:id="rId3"/>
              </a:endParaRPr>
            </a:p>
            <a:p>
              <a:r>
                <a:rPr lang="pt-BR" sz="1400" dirty="0"/>
                <a:t>AUTOR NEUVEDEN. </a:t>
              </a:r>
              <a:r>
                <a:rPr lang="pt-BR" sz="1400" i="1" dirty="0"/>
                <a:t>http://shezaf.net/</a:t>
              </a:r>
              <a:r>
                <a:rPr lang="pt-BR" sz="1400" dirty="0"/>
                <a:t> [online]. [cit. </a:t>
              </a:r>
              <a:r>
                <a:rPr lang="pt-BR" sz="1400" dirty="0" smtClean="0"/>
                <a:t>1</a:t>
              </a:r>
              <a:r>
                <a:rPr lang="cs-CZ" sz="1400" dirty="0" smtClean="0"/>
                <a:t>5</a:t>
              </a:r>
              <a:r>
                <a:rPr lang="pt-BR" sz="1400" dirty="0" smtClean="0"/>
                <a:t>.</a:t>
              </a:r>
              <a:r>
                <a:rPr lang="cs-CZ" sz="1400" dirty="0" smtClean="0"/>
                <a:t>6</a:t>
              </a:r>
              <a:r>
                <a:rPr lang="pt-BR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pt-BR" sz="1400" dirty="0" smtClean="0"/>
                <a:t>]. </a:t>
              </a:r>
              <a:r>
                <a:rPr lang="pt-BR" sz="1400" dirty="0"/>
                <a:t>Dostupný na WWW: http://shezaf.net/images/phocagallery/Sudan/thumbs/phoca_thumb_l_rebel%20dinka%20in%20south%20sudan-37.jpg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EPA. </a:t>
              </a:r>
              <a:r>
                <a:rPr lang="cs-CZ" sz="1400" i="1" dirty="0"/>
                <a:t>Hlas Ruska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http://czech.ruvr.ru/2013_10_18/Ozbrojenci-v-Kongu-zautocili-na-vrtulnik-OSN/</a:t>
              </a:r>
              <a:endParaRPr lang="cs-CZ" sz="1400" dirty="0" smtClean="0"/>
            </a:p>
            <a:p>
              <a:r>
                <a:rPr lang="pt-BR" sz="1400" dirty="0" smtClean="0"/>
                <a:t>AUTOR </a:t>
              </a:r>
              <a:r>
                <a:rPr lang="pt-BR" sz="1400" dirty="0"/>
                <a:t>NEUVEDEN. </a:t>
              </a:r>
              <a:r>
                <a:rPr lang="pt-BR" sz="1400" i="1" dirty="0"/>
                <a:t>www.sudanesevideo.net</a:t>
              </a:r>
              <a:r>
                <a:rPr lang="pt-BR" sz="1400" dirty="0"/>
                <a:t> [online]. [cit. </a:t>
              </a:r>
              <a:r>
                <a:rPr lang="pt-BR" sz="1400" dirty="0" smtClean="0"/>
                <a:t>1</a:t>
              </a:r>
              <a:r>
                <a:rPr lang="cs-CZ" sz="1400" dirty="0" smtClean="0"/>
                <a:t>5</a:t>
              </a:r>
              <a:r>
                <a:rPr lang="pt-BR" sz="1400" dirty="0" smtClean="0"/>
                <a:t>.</a:t>
              </a:r>
              <a:r>
                <a:rPr lang="cs-CZ" sz="1400" dirty="0" smtClean="0"/>
                <a:t>6</a:t>
              </a:r>
              <a:r>
                <a:rPr lang="pt-BR" sz="1400" dirty="0" smtClean="0"/>
                <a:t>.201</a:t>
              </a:r>
              <a:r>
                <a:rPr lang="cs-CZ" sz="1400" dirty="0" smtClean="0"/>
                <a:t>3</a:t>
              </a:r>
              <a:r>
                <a:rPr lang="pt-BR" sz="1400" dirty="0" smtClean="0"/>
                <a:t>]. </a:t>
              </a:r>
              <a:r>
                <a:rPr lang="pt-BR" sz="1400" dirty="0"/>
                <a:t>Dostupný na WWW: http://www.sudanesevideo.net/pdata/66.jpg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KAMYKOVAS. </a:t>
              </a:r>
              <a:r>
                <a:rPr lang="cs-CZ" sz="1400" i="1" dirty="0"/>
                <a:t>wikimapia.org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http://wikimapia.org/11927405/University-of-Juba#/photo/2586048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akobocpd.com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http://akobocpd.com/DSC00130.JPG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akobocpd.com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http://akobocpd.com/DSC00146.JPG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AUTOR NEUVEDEN. </a:t>
              </a:r>
              <a:r>
                <a:rPr lang="cs-CZ" sz="1400" i="1" dirty="0"/>
                <a:t>MBF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http://www.mbfoundation.org/news.php?a=138 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ALLISON, </a:t>
              </a:r>
              <a:r>
                <a:rPr lang="cs-CZ" sz="1400" dirty="0" err="1"/>
                <a:t>Keith</a:t>
              </a:r>
              <a:r>
                <a:rPr lang="cs-CZ" sz="1400" dirty="0"/>
                <a:t>. </a:t>
              </a:r>
              <a:r>
                <a:rPr lang="cs-CZ" sz="1400" i="1" dirty="0"/>
                <a:t>commons.wikimedia.org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http://http://commons.wikimedia.org/wiki/File:Luol_Deng_Wizards.jpg/wiki/File:Luol_Deng_Wizards</a:t>
              </a:r>
              <a:endParaRPr lang="cs-CZ" sz="1400" dirty="0" smtClean="0">
                <a:hlinkClick r:id="rId3"/>
              </a:endParaRPr>
            </a:p>
            <a:p>
              <a:r>
                <a:rPr lang="cs-CZ" sz="1400" dirty="0"/>
                <a:t>REUTERS. </a:t>
              </a:r>
              <a:r>
                <a:rPr lang="cs-CZ" sz="1400" i="1" dirty="0" err="1"/>
                <a:t>Sudan</a:t>
              </a:r>
              <a:r>
                <a:rPr lang="cs-CZ" sz="1400" i="1" dirty="0"/>
                <a:t> Tribune</a:t>
              </a:r>
              <a:r>
                <a:rPr lang="cs-CZ" sz="1400" dirty="0"/>
                <a:t> [online]. [cit. </a:t>
              </a:r>
              <a:r>
                <a:rPr lang="cs-CZ" sz="1400" dirty="0" smtClean="0"/>
                <a:t>15.6.2013]. </a:t>
              </a:r>
              <a:r>
                <a:rPr lang="cs-CZ" sz="1400" dirty="0"/>
                <a:t>Dostupný na WWW: http://sudantribune.com/IMG/jpg/kiir_goss.jpg</a:t>
              </a:r>
              <a:endParaRPr lang="cs-CZ" sz="1400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endParaRPr lang="cs-CZ" dirty="0" smtClean="0">
                <a:hlinkClick r:id="rId3"/>
              </a:endParaRPr>
            </a:p>
            <a:p>
              <a:r>
                <a:rPr lang="cs-CZ" dirty="0" smtClean="0">
                  <a:hlinkClick r:id="rId3"/>
                </a:rPr>
                <a:t> </a:t>
              </a:r>
              <a:endParaRPr lang="cs-CZ" dirty="0">
                <a:hlinkClick r:id="rId3"/>
              </a:endParaRPr>
            </a:p>
            <a:p>
              <a:r>
                <a:rPr lang="cs-CZ" dirty="0" smtClean="0">
                  <a:solidFill>
                    <a:srgbClr val="002060"/>
                  </a:solidFill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6544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NEJMLADŠÍ STÁT SVĚTA 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JIŽNÍ SÚDÁN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5576" y="1669262"/>
            <a:ext cx="3744416" cy="460851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330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111"/>
            <a:ext cx="1800199" cy="105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755576" y="1669262"/>
            <a:ext cx="7776864" cy="963290"/>
            <a:chOff x="0" y="2132856"/>
            <a:chExt cx="4824536" cy="8378948"/>
          </a:xfrm>
        </p:grpSpPr>
        <p:sp>
          <p:nvSpPr>
            <p:cNvPr id="24" name="Zaoblený obdélník 23"/>
            <p:cNvSpPr/>
            <p:nvPr/>
          </p:nvSpPr>
          <p:spPr>
            <a:xfrm>
              <a:off x="0" y="2132856"/>
              <a:ext cx="4824536" cy="83789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2009" y="2354275"/>
              <a:ext cx="4680523" cy="51161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solidFill>
                    <a:srgbClr val="FF0000"/>
                  </a:solidFill>
                </a:rPr>
                <a:t>DĚKUJI ZA POZORNOST.</a:t>
              </a:r>
            </a:p>
          </p:txBody>
        </p:sp>
      </p:grpSp>
      <p:pic>
        <p:nvPicPr>
          <p:cNvPr id="16386" name="Picture 2" descr="http://www.hrw.org/sites/default/files/media/images/photographs/2011_SouthSudan_celebr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150" y="2852936"/>
            <a:ext cx="5407715" cy="325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40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838</TotalTime>
  <Words>1758</Words>
  <Application>Microsoft Office PowerPoint</Application>
  <PresentationFormat>Předvádění na obrazovce (4:3)</PresentationFormat>
  <Paragraphs>336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Prezentace aplikace PowerPoint</vt:lpstr>
      <vt:lpstr>NEJMLADŠÍ STÁT SVĚTA</vt:lpstr>
      <vt:lpstr>NEJMLADŠÍ STÁT SVĚTA</vt:lpstr>
      <vt:lpstr>ZÁKLADNÍ ÚDAJE</vt:lpstr>
      <vt:lpstr>Fg charakteristika </vt:lpstr>
      <vt:lpstr>Fg charakteristika </vt:lpstr>
      <vt:lpstr>Fg charakteristika </vt:lpstr>
      <vt:lpstr>Fg charakteristika </vt:lpstr>
      <vt:lpstr>Fg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SE charakteristika </vt:lpstr>
      <vt:lpstr>ZDROJE </vt:lpstr>
      <vt:lpstr>ZDROJE </vt:lpstr>
      <vt:lpstr>ZDROJE </vt:lpstr>
      <vt:lpstr>ZDROJE </vt:lpstr>
      <vt:lpstr>NEJMLADŠÍ STÁT SVĚTA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104</cp:revision>
  <dcterms:created xsi:type="dcterms:W3CDTF">2011-11-12T14:22:23Z</dcterms:created>
  <dcterms:modified xsi:type="dcterms:W3CDTF">2014-03-31T17:06:50Z</dcterms:modified>
</cp:coreProperties>
</file>