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2" r:id="rId2"/>
    <p:sldId id="263" r:id="rId3"/>
    <p:sldId id="268" r:id="rId4"/>
    <p:sldId id="256" r:id="rId5"/>
    <p:sldId id="270" r:id="rId6"/>
    <p:sldId id="271" r:id="rId7"/>
    <p:sldId id="272" r:id="rId8"/>
    <p:sldId id="273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783D"/>
    <a:srgbClr val="00EA6A"/>
    <a:srgbClr val="FF4343"/>
    <a:srgbClr val="9C5BCD"/>
    <a:srgbClr val="FC5408"/>
    <a:srgbClr val="25C6FF"/>
    <a:srgbClr val="FF4B4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CC53186-C227-4B32-B4B7-AEB44FF5477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CDCE752-A692-49C5-8EC7-9AAA938FA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008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A6C4E-3B0E-48EC-AC33-FB1070BA0DC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C5974-E7EA-4108-B86A-9EA20AC11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773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C061E-91DE-4224-85C8-6FB870F3BCC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A30373-2580-47C9-A3B9-87628E58D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796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9A907FD-6E35-4080-BA4D-1A314029726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A05D059-D71A-47C1-A0F1-89D70C778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7315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B5E18AB-4442-4663-9588-62FDDB29F9C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D2A3E80-FF4A-47A6-9154-5154D5B70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0421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94545-3186-404E-9272-1C027B58D4B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B7CC2-10B8-4324-81DD-88FAAA169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963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7BCAC-7D4F-4AC2-B8BF-0E701F8D791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FFE690B-F81C-4CEF-9625-29729AA83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1235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A77C3-6ABE-468F-9755-D7DB7DAE8EE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E774E-A6A0-41B8-B7C0-E3FDAB08E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405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DEB0294-8939-478A-89D0-090A2FA111E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230A66AA-926F-480C-B958-731C4AA86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698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B4B38-0150-4A41-8FDB-63E98524072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3791B-172A-4AD2-ABDB-358B5223A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2200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1E2F8E-F552-4311-8BA7-014AF9A66D5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FC52A9-6CDC-4E30-B39F-014DEE69D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7869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E1E48B9-25FD-48AD-91B3-E62246B7121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EE5F4308-CFB5-4FE0-AB02-EE057EF58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3" r:id="rId2"/>
    <p:sldLayoutId id="2147483978" r:id="rId3"/>
    <p:sldLayoutId id="2147483979" r:id="rId4"/>
    <p:sldLayoutId id="2147483980" r:id="rId5"/>
    <p:sldLayoutId id="2147483974" r:id="rId6"/>
    <p:sldLayoutId id="2147483981" r:id="rId7"/>
    <p:sldLayoutId id="2147483975" r:id="rId8"/>
    <p:sldLayoutId id="2147483982" r:id="rId9"/>
    <p:sldLayoutId id="2147483976" r:id="rId10"/>
    <p:sldLayoutId id="21474839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p:oleObj spid="_x0000_s9232" name="Picture" r:id="rId3" imgW="1476756" imgH="1077468" progId="Word.Picture.8">
              <p:embed/>
            </p:oleObj>
          </a:graphicData>
        </a:graphic>
      </p:graphicFrame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50" y="2286000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700"/>
              </a:spcBef>
              <a:buClr>
                <a:schemeClr val="accent2"/>
              </a:buClr>
              <a:buSzPct val="60000"/>
              <a:buFont typeface="Wingdings" pitchFamily="2" charset="2"/>
              <a:buChar char=""/>
              <a:defRPr sz="2900">
                <a:solidFill>
                  <a:schemeClr val="tx1"/>
                </a:solidFill>
                <a:latin typeface="Tw Cen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SzPct val="70000"/>
              <a:buFont typeface="Wingdings 2" pitchFamily="18" charset="2"/>
              <a:buChar char=""/>
              <a:defRPr sz="2600">
                <a:solidFill>
                  <a:schemeClr val="tx1"/>
                </a:solidFill>
                <a:latin typeface="Tw Cen MT" pitchFamily="34" charset="-18"/>
              </a:defRPr>
            </a:lvl2pPr>
            <a:lvl3pPr marL="1143000" indent="-228600" eaLnBrk="0" hangingPunct="0">
              <a:spcBef>
                <a:spcPts val="500"/>
              </a:spcBef>
              <a:buClr>
                <a:schemeClr val="accent2"/>
              </a:buClr>
              <a:buSzPct val="75000"/>
              <a:buFont typeface="Wingdings" pitchFamily="2" charset="2"/>
              <a:buChar char=""/>
              <a:defRPr sz="2300">
                <a:solidFill>
                  <a:schemeClr val="tx1"/>
                </a:solidFill>
                <a:latin typeface="Tw Cen MT" pitchFamily="34" charset="-18"/>
              </a:defRPr>
            </a:lvl3pPr>
            <a:lvl4pPr marL="1600200" indent="-228600" eaLnBrk="0" hangingPunct="0">
              <a:spcBef>
                <a:spcPts val="400"/>
              </a:spcBef>
              <a:buClr>
                <a:srgbClr val="A5AB81"/>
              </a:buClr>
              <a:buSzPct val="7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4pPr>
            <a:lvl5pPr marL="2057400" indent="-228600" eaLnBrk="0" hangingPunct="0">
              <a:spcBef>
                <a:spcPts val="400"/>
              </a:spcBef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Georgia" pitchFamily="18" charset="0"/>
            </a:endParaRPr>
          </a:p>
        </p:txBody>
      </p:sp>
      <p:sp>
        <p:nvSpPr>
          <p:cNvPr id="9221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ts val="700"/>
              </a:spcBef>
              <a:buClr>
                <a:schemeClr val="accent2"/>
              </a:buClr>
              <a:buSzPct val="60000"/>
              <a:buFont typeface="Wingdings" pitchFamily="2" charset="2"/>
              <a:buChar char=""/>
              <a:defRPr sz="2900">
                <a:solidFill>
                  <a:schemeClr val="tx1"/>
                </a:solidFill>
                <a:latin typeface="Tw Cen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SzPct val="70000"/>
              <a:buFont typeface="Wingdings 2" pitchFamily="18" charset="2"/>
              <a:buChar char=""/>
              <a:defRPr sz="2600">
                <a:solidFill>
                  <a:schemeClr val="tx1"/>
                </a:solidFill>
                <a:latin typeface="Tw Cen MT" pitchFamily="34" charset="-18"/>
              </a:defRPr>
            </a:lvl2pPr>
            <a:lvl3pPr marL="1143000" indent="-228600" eaLnBrk="0" hangingPunct="0">
              <a:spcBef>
                <a:spcPts val="500"/>
              </a:spcBef>
              <a:buClr>
                <a:schemeClr val="accent2"/>
              </a:buClr>
              <a:buSzPct val="75000"/>
              <a:buFont typeface="Wingdings" pitchFamily="2" charset="2"/>
              <a:buChar char=""/>
              <a:defRPr sz="2300">
                <a:solidFill>
                  <a:schemeClr val="tx1"/>
                </a:solidFill>
                <a:latin typeface="Tw Cen MT" pitchFamily="34" charset="-18"/>
              </a:defRPr>
            </a:lvl3pPr>
            <a:lvl4pPr marL="1600200" indent="-228600" eaLnBrk="0" hangingPunct="0">
              <a:spcBef>
                <a:spcPts val="400"/>
              </a:spcBef>
              <a:buClr>
                <a:srgbClr val="A5AB81"/>
              </a:buClr>
              <a:buSzPct val="7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4pPr>
            <a:lvl5pPr marL="2057400" indent="-228600" eaLnBrk="0" hangingPunct="0">
              <a:spcBef>
                <a:spcPts val="400"/>
              </a:spcBef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9222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700"/>
              </a:spcBef>
              <a:buClr>
                <a:schemeClr val="accent2"/>
              </a:buClr>
              <a:buSzPct val="60000"/>
              <a:buFont typeface="Wingdings" pitchFamily="2" charset="2"/>
              <a:buChar char=""/>
              <a:defRPr sz="2900">
                <a:solidFill>
                  <a:schemeClr val="tx1"/>
                </a:solidFill>
                <a:latin typeface="Tw Cen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SzPct val="70000"/>
              <a:buFont typeface="Wingdings 2" pitchFamily="18" charset="2"/>
              <a:buChar char=""/>
              <a:defRPr sz="2600">
                <a:solidFill>
                  <a:schemeClr val="tx1"/>
                </a:solidFill>
                <a:latin typeface="Tw Cen MT" pitchFamily="34" charset="-18"/>
              </a:defRPr>
            </a:lvl2pPr>
            <a:lvl3pPr marL="1143000" indent="-228600" eaLnBrk="0" hangingPunct="0">
              <a:spcBef>
                <a:spcPts val="500"/>
              </a:spcBef>
              <a:buClr>
                <a:schemeClr val="accent2"/>
              </a:buClr>
              <a:buSzPct val="75000"/>
              <a:buFont typeface="Wingdings" pitchFamily="2" charset="2"/>
              <a:buChar char=""/>
              <a:defRPr sz="2300">
                <a:solidFill>
                  <a:schemeClr val="tx1"/>
                </a:solidFill>
                <a:latin typeface="Tw Cen MT" pitchFamily="34" charset="-18"/>
              </a:defRPr>
            </a:lvl3pPr>
            <a:lvl4pPr marL="1600200" indent="-228600" eaLnBrk="0" hangingPunct="0">
              <a:spcBef>
                <a:spcPts val="400"/>
              </a:spcBef>
              <a:buClr>
                <a:srgbClr val="A5AB81"/>
              </a:buClr>
              <a:buSzPct val="7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4pPr>
            <a:lvl5pPr marL="2057400" indent="-228600" eaLnBrk="0" hangingPunct="0">
              <a:spcBef>
                <a:spcPts val="400"/>
              </a:spcBef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-1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4535163"/>
              </p:ext>
            </p:extLst>
          </p:nvPr>
        </p:nvGraphicFramePr>
        <p:xfrm>
          <a:off x="1835150" y="620713"/>
          <a:ext cx="5476875" cy="55502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a její aplikace/Matematika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15.2.2014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17.2.2014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VY_32_INOVACE_M.6.58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6. – 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Početní operace s čísly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Dělitelnost, dělitel, dělení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0651336"/>
              </p:ext>
            </p:extLst>
          </p:nvPr>
        </p:nvGraphicFramePr>
        <p:xfrm>
          <a:off x="900113" y="1916113"/>
          <a:ext cx="7488237" cy="4022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010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6" marB="33306"/>
                </a:tc>
              </a:tr>
              <a:tr h="3120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6.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6" marB="33306"/>
                </a:tc>
              </a:tr>
              <a:tr h="3119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6" marB="33306"/>
                </a:tc>
              </a:tr>
              <a:tr h="6023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a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podporuje aktivní procvičování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6" marB="33306"/>
                </a:tc>
              </a:tr>
              <a:tr h="19016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5,6 – žáci aktivně společně s učitelem opakují dělení přirozených čísel -  pojmy zapisují do sešitu a vyvozují závěry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 – žáci pracují podle prezentace – kliknutím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8  – učitel klikáním postupně rozkrývá věty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o dělitelnosti přirozených čísel – zápis do sešitu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 – procvičování – žáci pracují do sešitu podle zadání - kontrolu správnosti provedou kliknutím myši (odkryje se barevná lišta)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6" marB="33306"/>
                </a:tc>
              </a:tr>
              <a:tr h="4933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6" marB="33306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chápe pojem dělitel a umí najít všechny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dělitele </a:t>
                      </a:r>
                      <a:r>
                        <a:rPr kumimoji="0" lang="cs-CZ" sz="1400" kern="120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přirozených čísel.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6" marB="33306"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Dělitel</a:t>
            </a:r>
            <a:endParaRPr lang="cs-CZ" dirty="0"/>
          </a:p>
        </p:txBody>
      </p:sp>
      <p:sp>
        <p:nvSpPr>
          <p:cNvPr id="12291" name="Podnadpis 2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Dělitelnost přirozených čísel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Připomeň si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8153400" cy="44958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Dělení přirozených čísel beze zbytku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64211" y="2936709"/>
            <a:ext cx="252028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96  : 8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20395" y="2936709"/>
            <a:ext cx="36004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1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80435" y="2936709"/>
            <a:ext cx="36004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2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64211" y="3512773"/>
            <a:ext cx="28803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52243" y="3512773"/>
            <a:ext cx="30603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52243" y="4088837"/>
            <a:ext cx="30603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0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3357728" y="2983767"/>
                <a:ext cx="40588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⌟</m:t>
                      </m:r>
                    </m:oMath>
                  </m:oMathPara>
                </a14:m>
                <a:endParaRPr lang="cs-CZ" sz="40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7728" y="2983767"/>
                <a:ext cx="405882" cy="5760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Obdélník 11"/>
              <p:cNvSpPr/>
              <p:nvPr/>
            </p:nvSpPr>
            <p:spPr>
              <a:xfrm>
                <a:off x="3622095" y="2983767"/>
                <a:ext cx="40588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⌟</m:t>
                      </m:r>
                    </m:oMath>
                  </m:oMathPara>
                </a14:m>
                <a:endParaRPr lang="cs-CZ" sz="40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2095" y="2983767"/>
                <a:ext cx="405882" cy="57606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 flipH="1" flipV="1">
            <a:off x="3180041" y="2792693"/>
            <a:ext cx="472202" cy="19107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404177" y="2648677"/>
            <a:ext cx="0" cy="33509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380435" y="2792693"/>
            <a:ext cx="504056" cy="19107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971600" y="2432653"/>
            <a:ext cx="2208441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DĚLENEC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488284" y="2204864"/>
            <a:ext cx="1947811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DĚLITEL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78541" y="2432652"/>
            <a:ext cx="1872208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PODÍL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300336" y="4664901"/>
            <a:ext cx="6480720" cy="1440160"/>
          </a:xfrm>
          <a:prstGeom prst="rect">
            <a:avLst/>
          </a:prstGeom>
          <a:solidFill>
            <a:schemeClr val="accent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ČTEME: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Číslo 96 je dělitelné osmi.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Číslo 8 je dělitelem čísla 96.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4825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2" grpId="0" animBg="1"/>
      <p:bldP spid="23" grpId="0"/>
      <p:bldP spid="24" grpId="0"/>
      <p:bldP spid="25" grpId="0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Připomeň si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8153400" cy="44958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Dělení přirozených čísel se zbytkem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64211" y="2936709"/>
            <a:ext cx="252028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90  : 8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20395" y="2936709"/>
            <a:ext cx="36004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1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80435" y="2936709"/>
            <a:ext cx="36004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64211" y="3512773"/>
            <a:ext cx="28803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52243" y="3512773"/>
            <a:ext cx="30603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52243" y="4088837"/>
            <a:ext cx="30603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3357728" y="2983767"/>
                <a:ext cx="40588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⌟</m:t>
                      </m:r>
                    </m:oMath>
                  </m:oMathPara>
                </a14:m>
                <a:endParaRPr lang="cs-CZ" sz="40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7728" y="2983767"/>
                <a:ext cx="405882" cy="5760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Obdélník 11"/>
              <p:cNvSpPr/>
              <p:nvPr/>
            </p:nvSpPr>
            <p:spPr>
              <a:xfrm>
                <a:off x="3622095" y="2983767"/>
                <a:ext cx="40588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⌟</m:t>
                      </m:r>
                    </m:oMath>
                  </m:oMathPara>
                </a14:m>
                <a:endParaRPr lang="cs-CZ" sz="40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2095" y="2983767"/>
                <a:ext cx="405882" cy="57606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 flipH="1" flipV="1">
            <a:off x="3180041" y="2792693"/>
            <a:ext cx="472202" cy="19107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404177" y="2648677"/>
            <a:ext cx="0" cy="33509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380435" y="2792693"/>
            <a:ext cx="504056" cy="19107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043608" y="2432653"/>
            <a:ext cx="2136433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DĚLENEC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488284" y="2204864"/>
            <a:ext cx="1947811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DĚLITEL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78540" y="2432652"/>
            <a:ext cx="3013940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NEÚPLNÝ PODÍL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300336" y="4664901"/>
            <a:ext cx="6480720" cy="1440160"/>
          </a:xfrm>
          <a:prstGeom prst="rect">
            <a:avLst/>
          </a:prstGeom>
          <a:solidFill>
            <a:schemeClr val="accent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ČTEME: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Číslo 90 není dělitelné osmi.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Číslo </a:t>
            </a:r>
            <a:r>
              <a:rPr lang="cs-CZ" sz="2800" b="1" smtClean="0">
                <a:solidFill>
                  <a:srgbClr val="FF0000"/>
                </a:solidFill>
              </a:rPr>
              <a:t>8 není </a:t>
            </a:r>
            <a:r>
              <a:rPr lang="cs-CZ" sz="2800" b="1" dirty="0" smtClean="0">
                <a:solidFill>
                  <a:srgbClr val="FF0000"/>
                </a:solidFill>
              </a:rPr>
              <a:t>dělitelem </a:t>
            </a:r>
            <a:r>
              <a:rPr lang="cs-CZ" sz="2800" b="1" smtClean="0">
                <a:solidFill>
                  <a:srgbClr val="FF0000"/>
                </a:solidFill>
              </a:rPr>
              <a:t>čísla 90.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15477" y="4149080"/>
            <a:ext cx="1872208" cy="4555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ZBYTEK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027977" y="4376869"/>
            <a:ext cx="487500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4065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2" grpId="0" animBg="1"/>
      <p:bldP spid="23" grpId="0"/>
      <p:bldP spid="24" grpId="0"/>
      <p:bldP spid="25" grpId="0"/>
      <p:bldP spid="26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 přirozeného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Vypiš čísla, kterými je dělitelné číslo 5.</a:t>
            </a:r>
          </a:p>
          <a:p>
            <a:r>
              <a:rPr lang="cs-CZ" dirty="0" smtClean="0"/>
              <a:t>Číslo 5 je dělitelné číslem 1 a 5.</a:t>
            </a:r>
          </a:p>
          <a:p>
            <a:r>
              <a:rPr lang="cs-CZ" dirty="0" smtClean="0"/>
              <a:t>Číslo 5 má 2 dělitele: 1 a 5.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Zapisujeme: D</a:t>
            </a:r>
            <a:r>
              <a:rPr lang="cs-CZ" b="1" baseline="-25000" dirty="0" smtClean="0">
                <a:solidFill>
                  <a:srgbClr val="FF0000"/>
                </a:solidFill>
              </a:rPr>
              <a:t>5</a:t>
            </a:r>
            <a:r>
              <a:rPr lang="cs-CZ" b="1" dirty="0" smtClean="0">
                <a:solidFill>
                  <a:srgbClr val="FF0000"/>
                </a:solidFill>
              </a:rPr>
              <a:t> = { 1; 5 }</a:t>
            </a:r>
          </a:p>
          <a:p>
            <a:pPr marL="0" indent="0">
              <a:buNone/>
            </a:pPr>
            <a:r>
              <a:rPr lang="cs-CZ" dirty="0" smtClean="0"/>
              <a:t>2) Vypiš čísla, kterými je dělitelné číslo 8.</a:t>
            </a:r>
          </a:p>
          <a:p>
            <a:r>
              <a:rPr lang="cs-CZ" dirty="0"/>
              <a:t>Číslo </a:t>
            </a:r>
            <a:r>
              <a:rPr lang="cs-CZ" dirty="0" smtClean="0"/>
              <a:t>8 </a:t>
            </a:r>
            <a:r>
              <a:rPr lang="cs-CZ" dirty="0"/>
              <a:t>je dělitelné číslem </a:t>
            </a:r>
            <a:r>
              <a:rPr lang="cs-CZ" dirty="0" smtClean="0"/>
              <a:t>1, 2, 4 </a:t>
            </a:r>
            <a:r>
              <a:rPr lang="cs-CZ" dirty="0"/>
              <a:t>a </a:t>
            </a:r>
            <a:r>
              <a:rPr lang="cs-CZ" dirty="0" smtClean="0"/>
              <a:t>8.</a:t>
            </a:r>
            <a:endParaRPr lang="cs-CZ" dirty="0"/>
          </a:p>
          <a:p>
            <a:r>
              <a:rPr lang="cs-CZ" dirty="0"/>
              <a:t>Číslo </a:t>
            </a:r>
            <a:r>
              <a:rPr lang="cs-CZ" dirty="0" smtClean="0"/>
              <a:t>8 </a:t>
            </a:r>
            <a:r>
              <a:rPr lang="cs-CZ" dirty="0"/>
              <a:t>má </a:t>
            </a:r>
            <a:r>
              <a:rPr lang="cs-CZ" dirty="0" smtClean="0"/>
              <a:t>4 dělitele: 1, 2, 4 </a:t>
            </a:r>
            <a:r>
              <a:rPr lang="cs-CZ" dirty="0"/>
              <a:t>a </a:t>
            </a:r>
            <a:r>
              <a:rPr lang="cs-CZ" dirty="0" smtClean="0"/>
              <a:t>8.</a:t>
            </a:r>
            <a:endParaRPr lang="cs-CZ" dirty="0"/>
          </a:p>
          <a:p>
            <a:r>
              <a:rPr lang="cs-CZ" b="1" dirty="0">
                <a:solidFill>
                  <a:srgbClr val="FF0000"/>
                </a:solidFill>
              </a:rPr>
              <a:t>Zapisujeme: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baseline="-25000" dirty="0" smtClean="0">
                <a:solidFill>
                  <a:srgbClr val="FF0000"/>
                </a:solidFill>
              </a:rPr>
              <a:t>8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= { 1; </a:t>
            </a:r>
            <a:r>
              <a:rPr lang="cs-CZ" b="1" dirty="0" smtClean="0">
                <a:solidFill>
                  <a:srgbClr val="FF0000"/>
                </a:solidFill>
              </a:rPr>
              <a:t>2 ; 4 ; 8 </a:t>
            </a:r>
            <a:r>
              <a:rPr lang="cs-CZ" b="1" dirty="0">
                <a:solidFill>
                  <a:srgbClr val="FF0000"/>
                </a:solidFill>
              </a:rPr>
              <a:t>}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840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Každé přirozené číslo je dělitelné číslem 1.</a:t>
            </a:r>
          </a:p>
          <a:p>
            <a:r>
              <a:rPr lang="cs-CZ" b="1" dirty="0" smtClean="0"/>
              <a:t>Každé přirozené číslo je dělitelné samo sebou.</a:t>
            </a:r>
          </a:p>
          <a:p>
            <a:r>
              <a:rPr lang="cs-CZ" b="1" dirty="0" smtClean="0"/>
              <a:t>Číslo 1 je dělitelné pouze číslem 1.</a:t>
            </a:r>
          </a:p>
          <a:p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 přirozeného čísla</a:t>
            </a:r>
            <a:endParaRPr lang="cs-CZ" dirty="0"/>
          </a:p>
        </p:txBody>
      </p:sp>
      <p:sp>
        <p:nvSpPr>
          <p:cNvPr id="5" name="Popisek se šipkou nahoru 4"/>
          <p:cNvSpPr/>
          <p:nvPr/>
        </p:nvSpPr>
        <p:spPr>
          <a:xfrm>
            <a:off x="395536" y="3356992"/>
            <a:ext cx="8352928" cy="2520280"/>
          </a:xfrm>
          <a:prstGeom prst="upArrowCallout">
            <a:avLst/>
          </a:prstGeom>
          <a:solidFill>
            <a:srgbClr val="FFC0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Každé přirozené číslo větší než jedna má alespoň dva různé dělitele: číslo 1 a samo sebe.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71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Vypiš všechny dělitele daných přirozených čísel:</a:t>
            </a:r>
          </a:p>
          <a:p>
            <a:pPr marL="0" indent="0">
              <a:buNone/>
            </a:pPr>
            <a:r>
              <a:rPr lang="cs-CZ" dirty="0" smtClean="0"/>
              <a:t>A) 9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B) 10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C) 16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D) 20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E) 27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2051720" y="2115344"/>
            <a:ext cx="3744416" cy="576064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</a:t>
            </a:r>
            <a:r>
              <a:rPr lang="cs-CZ" sz="2800" baseline="-25000" dirty="0" smtClean="0">
                <a:solidFill>
                  <a:srgbClr val="002060"/>
                </a:solidFill>
              </a:rPr>
              <a:t>9</a:t>
            </a:r>
            <a:r>
              <a:rPr lang="cs-CZ" sz="2800" dirty="0" smtClean="0">
                <a:solidFill>
                  <a:srgbClr val="002060"/>
                </a:solidFill>
              </a:rPr>
              <a:t> = {1;3;9}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2051720" y="2115344"/>
            <a:ext cx="3744416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úhelník 6"/>
          <p:cNvSpPr/>
          <p:nvPr/>
        </p:nvSpPr>
        <p:spPr>
          <a:xfrm>
            <a:off x="2048542" y="2878088"/>
            <a:ext cx="3744416" cy="576064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</a:t>
            </a:r>
            <a:r>
              <a:rPr lang="cs-CZ" sz="2800" baseline="-25000" dirty="0" smtClean="0">
                <a:solidFill>
                  <a:srgbClr val="002060"/>
                </a:solidFill>
              </a:rPr>
              <a:t>10</a:t>
            </a:r>
            <a:r>
              <a:rPr lang="cs-CZ" sz="2800" dirty="0" smtClean="0">
                <a:solidFill>
                  <a:srgbClr val="002060"/>
                </a:solidFill>
              </a:rPr>
              <a:t> = {1;2;5;10}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2051720" y="3645024"/>
            <a:ext cx="3744416" cy="576064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</a:t>
            </a:r>
            <a:r>
              <a:rPr lang="cs-CZ" sz="2800" baseline="-25000" dirty="0" smtClean="0">
                <a:solidFill>
                  <a:srgbClr val="002060"/>
                </a:solidFill>
              </a:rPr>
              <a:t>16</a:t>
            </a:r>
            <a:r>
              <a:rPr lang="cs-CZ" sz="2800" dirty="0" smtClean="0">
                <a:solidFill>
                  <a:srgbClr val="002060"/>
                </a:solidFill>
              </a:rPr>
              <a:t> = {1;2;4;8;16}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2048542" y="4413515"/>
            <a:ext cx="3744416" cy="576064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</a:t>
            </a:r>
            <a:r>
              <a:rPr lang="cs-CZ" sz="2800" baseline="-25000" dirty="0" smtClean="0">
                <a:solidFill>
                  <a:srgbClr val="002060"/>
                </a:solidFill>
              </a:rPr>
              <a:t>20</a:t>
            </a:r>
            <a:r>
              <a:rPr lang="cs-CZ" sz="2800" dirty="0" smtClean="0">
                <a:solidFill>
                  <a:srgbClr val="002060"/>
                </a:solidFill>
              </a:rPr>
              <a:t> = {1;2;4;5;10;20}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2051720" y="5229200"/>
            <a:ext cx="3744416" cy="576064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</a:t>
            </a:r>
            <a:r>
              <a:rPr lang="cs-CZ" sz="2800" baseline="-25000" dirty="0" smtClean="0">
                <a:solidFill>
                  <a:srgbClr val="002060"/>
                </a:solidFill>
              </a:rPr>
              <a:t>27</a:t>
            </a:r>
            <a:r>
              <a:rPr lang="cs-CZ" sz="2800" dirty="0" smtClean="0">
                <a:solidFill>
                  <a:srgbClr val="002060"/>
                </a:solidFill>
              </a:rPr>
              <a:t> = {1;3;9;27}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2048542" y="5229200"/>
            <a:ext cx="3744416" cy="576064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úhelník 9"/>
          <p:cNvSpPr/>
          <p:nvPr/>
        </p:nvSpPr>
        <p:spPr>
          <a:xfrm>
            <a:off x="2051720" y="4413515"/>
            <a:ext cx="3744416" cy="576064"/>
          </a:xfrm>
          <a:prstGeom prst="homeP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úhelník 7"/>
          <p:cNvSpPr/>
          <p:nvPr/>
        </p:nvSpPr>
        <p:spPr>
          <a:xfrm>
            <a:off x="2051720" y="3645024"/>
            <a:ext cx="3744416" cy="57606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/>
          <p:cNvSpPr/>
          <p:nvPr/>
        </p:nvSpPr>
        <p:spPr>
          <a:xfrm>
            <a:off x="2051720" y="2878088"/>
            <a:ext cx="3744416" cy="576064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99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0" grpId="0" animBg="1"/>
      <p:bldP spid="8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0825" y="1700213"/>
            <a:ext cx="850423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7688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7B70"/>
              </a:buClr>
              <a:buSzPct val="70000"/>
              <a:buFont typeface="Wingdings" pitchFamily="2" charset="2"/>
              <a:buChar char="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cs-CZ" sz="1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800" dirty="0" smtClean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800" dirty="0" smtClean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800" dirty="0" smtClean="0"/>
          </a:p>
          <a:p>
            <a:pPr algn="ctr" eaLnBrk="1" hangingPunct="1"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203</TotalTime>
  <Words>486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Medián</vt:lpstr>
      <vt:lpstr>Picture</vt:lpstr>
      <vt:lpstr>Snímek 1</vt:lpstr>
      <vt:lpstr>Snímek 2</vt:lpstr>
      <vt:lpstr>ANOTACE</vt:lpstr>
      <vt:lpstr>Dělitel</vt:lpstr>
      <vt:lpstr>Připomeň si </vt:lpstr>
      <vt:lpstr>Připomeň si </vt:lpstr>
      <vt:lpstr>Dělitel přirozeného čísla</vt:lpstr>
      <vt:lpstr>Dělitel přirozeného čísla</vt:lpstr>
      <vt:lpstr>Procvičování 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 čísla</dc:title>
  <dc:creator>Honzik</dc:creator>
  <cp:lastModifiedBy>Dum</cp:lastModifiedBy>
  <cp:revision>44</cp:revision>
  <dcterms:created xsi:type="dcterms:W3CDTF">2012-09-30T17:20:01Z</dcterms:created>
  <dcterms:modified xsi:type="dcterms:W3CDTF">2014-02-17T16:35:19Z</dcterms:modified>
</cp:coreProperties>
</file>