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32"/>
  </p:notesMasterIdLst>
  <p:sldIdLst>
    <p:sldId id="278" r:id="rId2"/>
    <p:sldId id="279" r:id="rId3"/>
    <p:sldId id="256" r:id="rId4"/>
    <p:sldId id="280" r:id="rId5"/>
    <p:sldId id="281" r:id="rId6"/>
    <p:sldId id="284" r:id="rId7"/>
    <p:sldId id="283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82" r:id="rId16"/>
    <p:sldId id="292" r:id="rId17"/>
    <p:sldId id="294" r:id="rId18"/>
    <p:sldId id="295" r:id="rId19"/>
    <p:sldId id="296" r:id="rId20"/>
    <p:sldId id="293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259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CCFFFF"/>
    <a:srgbClr val="CCCCF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247" autoAdjust="0"/>
  </p:normalViewPr>
  <p:slideViewPr>
    <p:cSldViewPr>
      <p:cViewPr>
        <p:scale>
          <a:sx n="82" d="100"/>
          <a:sy n="82" d="100"/>
        </p:scale>
        <p:origin x="-252" y="-4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D33722-34E9-495B-82F2-2474785E3D61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EEE1F-A895-45DE-8437-26AF701574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474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EEE1F-A895-45DE-8437-26AF701574A0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799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751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667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076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904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794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960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843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977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45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690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205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82326-B53C-4DDD-8DE1-C816F78F22EC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259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7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slide" Target="slide22.xml"/><Relationship Id="rId7" Type="http://schemas.openxmlformats.org/officeDocument/2006/relationships/slide" Target="slide27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6.xml"/><Relationship Id="rId5" Type="http://schemas.openxmlformats.org/officeDocument/2006/relationships/slide" Target="slide24.xml"/><Relationship Id="rId10" Type="http://schemas.openxmlformats.org/officeDocument/2006/relationships/slide" Target="slide30.xml"/><Relationship Id="rId4" Type="http://schemas.openxmlformats.org/officeDocument/2006/relationships/slide" Target="slide23.xml"/><Relationship Id="rId9" Type="http://schemas.openxmlformats.org/officeDocument/2006/relationships/slide" Target="slide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3/Fragile_x_syndrom.png/202px-Fragile_x_syndrom.png?uselang=cs" TargetMode="External"/><Relationship Id="rId13" Type="http://schemas.openxmlformats.org/officeDocument/2006/relationships/hyperlink" Target="http://upload.wikimedia.org/wikipedia/commons/thumb/f/fd/Polydactyly_01_Lhand_AP-vectorized-16color.svg/198px-Polydactyly_01_Lhand_AP-vectorized-16color.svg.png" TargetMode="External"/><Relationship Id="rId3" Type="http://schemas.openxmlformats.org/officeDocument/2006/relationships/hyperlink" Target="http://upload.wikimedia.org/wikipedia/commons/thumb/0/03/Boy_with_Down_Syndrome.JPG/360px-Boy_with_Down_Syndrome.JPG" TargetMode="External"/><Relationship Id="rId7" Type="http://schemas.openxmlformats.org/officeDocument/2006/relationships/hyperlink" Target="http://upload.wikimedia.org/wikipedia/commons/thumb/0/0a/Bodymorphproj_mkg_modA001_20070407_posA06.jpg/289px-Bodymorphproj_mkg_modA001_20070407_posA06.jpg" TargetMode="External"/><Relationship Id="rId12" Type="http://schemas.openxmlformats.org/officeDocument/2006/relationships/hyperlink" Target="http://commons.wikimedia.org/wiki/File:Albinistic_girl_papua_new_guine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2/Neck_Turner.JPG" TargetMode="External"/><Relationship Id="rId11" Type="http://schemas.openxmlformats.org/officeDocument/2006/relationships/hyperlink" Target="http://upload.wikimedia.org/wikipedia/commons/9/92/Sicklecells.jpg" TargetMode="External"/><Relationship Id="rId5" Type="http://schemas.openxmlformats.org/officeDocument/2006/relationships/hyperlink" Target="http://commons.wikimedia.org/wiki/File:Patauface.PNG" TargetMode="External"/><Relationship Id="rId15" Type="http://schemas.openxmlformats.org/officeDocument/2006/relationships/hyperlink" Target="http://commons.wikimedia.org/wiki/File:Paganinidaug.png" TargetMode="External"/><Relationship Id="rId10" Type="http://schemas.openxmlformats.org/officeDocument/2006/relationships/hyperlink" Target="http://upload.wikimedia.org/wikipedia/commons/thumb/9/9e/Blausen_0286_CysticFibrosis.png/360px-Blausen_0286_CysticFibrosis.png" TargetMode="External"/><Relationship Id="rId4" Type="http://schemas.openxmlformats.org/officeDocument/2006/relationships/hyperlink" Target="http://commons.wikimedia.org/wiki/File:Overlapping_fingers.JPG" TargetMode="External"/><Relationship Id="rId9" Type="http://schemas.openxmlformats.org/officeDocument/2006/relationships/hyperlink" Target="http://upload.wikimedia.org/wikipedia/commons/a/a9/XrayRicketsLegssmall.jpg" TargetMode="External"/><Relationship Id="rId14" Type="http://schemas.openxmlformats.org/officeDocument/2006/relationships/hyperlink" Target="http://upload.wikimedia.org/wikipedia/commons/thumb/5/58/Polydactyly_01_Rfoot_AP.jpg/242px-Polydactyly_01_Rfoot_A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334319"/>
            <a:ext cx="7489825" cy="15696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Genetika člověka – dědičná onemocnění a vady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</a:t>
            </a:r>
            <a:r>
              <a:rPr lang="cs-CZ" dirty="0" smtClean="0"/>
              <a:t>4. 1. </a:t>
            </a:r>
            <a:r>
              <a:rPr lang="cs-CZ" smtClean="0"/>
              <a:t>2014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12846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745694"/>
              </p:ext>
            </p:extLst>
          </p:nvPr>
        </p:nvGraphicFramePr>
        <p:xfrm>
          <a:off x="1475656" y="908720"/>
          <a:ext cx="6696744" cy="414570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–</a:t>
                      </a:r>
                      <a:r>
                        <a:rPr lang="cs-CZ" sz="1100" baseline="0" dirty="0" smtClean="0">
                          <a:effectLst/>
                        </a:rPr>
                        <a:t> 40_genetika člověka III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 člověka – dědičná onemocnění a vady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Tematická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 stručný přehled nejfrekventovanějších  dědičných vad a onemocnění. Seznam je uspořádán podle  rozsahu  změny genomu.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</a:t>
                      </a:r>
                      <a:r>
                        <a:rPr lang="cs-CZ" sz="1100" dirty="0" smtClean="0">
                          <a:effectLst/>
                        </a:rPr>
                        <a:t>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080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7875" y="260648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 - opakování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908720"/>
            <a:ext cx="80648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gonozom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pohlavní chromozom (X, Y), 23. pár</a:t>
            </a: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autozom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somatický chromozom, 1. – 22. pár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kvantitativní znak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vlastnost organismu podmíněná větším počtem genů 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malého účinku = 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>polygenní systém</a:t>
            </a:r>
            <a:endParaRPr lang="cs-CZ" sz="20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- fenotypový projev je vytvářen aktivními alelami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- na fenotypový projev má velký vliv prostředí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kvalitativní znak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vlastnost organismu podmíněná malým počtem genů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velkého účinku = </a:t>
            </a: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monogenní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 systém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- prostředí se většinou na fenotypovém projevu nepodílí                    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</a:p>
          <a:p>
            <a:pPr>
              <a:spcAft>
                <a:spcPts val="600"/>
              </a:spcAft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mutace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změna ve stavbě DNA, struktuře nebo počtu chromozomů </a:t>
            </a:r>
          </a:p>
        </p:txBody>
      </p:sp>
    </p:spTree>
    <p:extLst>
      <p:ext uri="{BB962C8B-B14F-4D97-AF65-F5344CB8AC3E}">
        <p14:creationId xmlns:p14="http://schemas.microsoft.com/office/powerpoint/2010/main" val="165282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8354" y="271773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dědičné onemocnění      x      vrozená vývojová vada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038" y="1052736"/>
            <a:ext cx="446449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onemocnění, jehož příčinou je chybný gen, chromozom nebo jiná podobná změna v DNA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nese ji jedna nebo obě pohlavní buňky rodičů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mohou být dále předávané potomkům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některé umíme diagnostikovat ještě v prenatální fázi vývoje, v případě IVF ještě před implantací embrya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nelze je vyléčit, jsou doživotní, ale někdy je možná chirurgická úprava fenotypu nebo léčba příznaků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prevence je velmi obtížná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052736"/>
            <a:ext cx="4176464" cy="5555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vada, která vzniká chybou v průběhu ontogenetického vývoje</a:t>
            </a: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působením vnějších faktorů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teratogenů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chemické (cytostatika, alkohol, pervitin, thalidomid …)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biologické (zarděnky, syfilis,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toxoplazma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diabetes …)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mechanické (různé záření ...)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nedědí se, ani se nepředávají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možná prevence vzniku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z genetických příčin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c) kombinací obou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hnutá šipka 7"/>
          <p:cNvSpPr/>
          <p:nvPr/>
        </p:nvSpPr>
        <p:spPr>
          <a:xfrm rot="16200000">
            <a:off x="3515949" y="4931560"/>
            <a:ext cx="383914" cy="1584177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Levá složená závorka 8"/>
          <p:cNvSpPr/>
          <p:nvPr/>
        </p:nvSpPr>
        <p:spPr>
          <a:xfrm>
            <a:off x="4572000" y="5589240"/>
            <a:ext cx="170785" cy="60973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51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uiExpand="1" build="p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Dědičné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908720"/>
            <a:ext cx="80648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Choroby s dědičnou dispozicí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dědí se pouze předpoklad pro vznik nemoci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často rodinný výskyt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většinou kvantitativní znak podmíněný polygenním systémem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vznik nemoci je podmíněn vnějším spouštěcím faktorem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možné preventivní působení proti spouštěcímu faktoru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např. astma, senná rýma, esenciální hypertenze, deprese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  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Vlastní dědičné choroby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podkladem je nejčastěji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genová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chromozomová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genomová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mutace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prostředí má jen malý vliv na rozvoj nemoci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platí Mendelovská pravidla dědičnosti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800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842493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podkladem je nesprávný počet chromozomů = numerické aberace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často doprovázené i strukturními aberacemi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polyploidie nejsou slučitelné se životem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aneuploidie jsou často příčinou velkých a komplexních změn v organismu =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syndromů</a:t>
            </a:r>
            <a:endParaRPr lang="cs-CZ" sz="2000" u="sng" dirty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aneuploidie autozomů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" action="ppaction://hlinkshowjump?jump=nextslide"/>
              </a:rPr>
              <a:t>Downův syndrom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Edwardsův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 syndrom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Patauův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 syndrom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69225" y="3156771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aneuploidie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gonozomů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Turnerův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 syndrom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Klinefelterův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 syndrom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XXX syndrom</a:t>
            </a:r>
          </a:p>
          <a:p>
            <a:pPr marL="800100" lvl="1" indent="-342900">
              <a:spcAft>
                <a:spcPts val="600"/>
              </a:spcAft>
              <a:buFontTx/>
              <a:buChar char="-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XYY syndrom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rafovaná šipka doprava 5">
            <a:hlinkClick r:id="rId7" action="ppaction://hlinksldjump"/>
          </p:cNvPr>
          <p:cNvSpPr/>
          <p:nvPr/>
        </p:nvSpPr>
        <p:spPr>
          <a:xfrm>
            <a:off x="7092280" y="5733256"/>
            <a:ext cx="1296144" cy="86409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70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build="allAtOnce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8280920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trisomie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21. chromozomu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různá míra projevu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typický vzhled těla a obličeje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mentální retardace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souvislost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věkem matky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v ČR 1 : 1 500 živě narozených dětí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http://upload.wikimedia.org/wikipedia/commons/thumb/0/0d/Maternal_age-specific_live_birth_prevalence_of_Down%27s_syndrome_in_the_United_States_1990-2010.png/640px-Maternal_age-specific_live_birth_prevalence_of_Down%27s_syndrome_in_the_United_States_1990-2010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4" r="3892"/>
          <a:stretch/>
        </p:blipFill>
        <p:spPr bwMode="auto">
          <a:xfrm>
            <a:off x="253295" y="3492555"/>
            <a:ext cx="5139159" cy="336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0/03/Boy_with_Down_Syndrome.JPG/360px-Boy_with_Down_Syndrom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98984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Začátek 5">
            <a:hlinkClick r:id="rId4" action="ppaction://hlinksldjump" highlightClick="1"/>
          </p:cNvPr>
          <p:cNvSpPr/>
          <p:nvPr/>
        </p:nvSpPr>
        <p:spPr>
          <a:xfrm>
            <a:off x="8289032" y="6165304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764704"/>
            <a:ext cx="244669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spcBef>
                <a:spcPts val="600"/>
              </a:spcBef>
            </a:pP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 Downův syndrom</a:t>
            </a:r>
          </a:p>
        </p:txBody>
      </p:sp>
    </p:spTree>
    <p:extLst>
      <p:ext uri="{BB962C8B-B14F-4D97-AF65-F5344CB8AC3E}">
        <p14:creationId xmlns:p14="http://schemas.microsoft.com/office/powerpoint/2010/main" val="228159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trisomie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18. chromozomu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těžké vývojové postižení, časté srdeční vady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vysoké procento úmrtnosti (80 % narozených dětí do 1 roku umírá)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6 000 živě narozených dětí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ile:Overlapping fing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756" y="2941691"/>
            <a:ext cx="4426540" cy="332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ačátek 4">
            <a:hlinkClick r:id="rId3" action="ppaction://hlinksldjump" highlightClick="1"/>
          </p:cNvPr>
          <p:cNvSpPr/>
          <p:nvPr/>
        </p:nvSpPr>
        <p:spPr>
          <a:xfrm>
            <a:off x="8244408" y="6165304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836712"/>
            <a:ext cx="28522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  </a:t>
            </a:r>
            <a:r>
              <a:rPr lang="cs-CZ" sz="20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Edwardsův</a:t>
            </a: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syndrom</a:t>
            </a:r>
          </a:p>
        </p:txBody>
      </p:sp>
    </p:spTree>
    <p:extLst>
      <p:ext uri="{BB962C8B-B14F-4D97-AF65-F5344CB8AC3E}">
        <p14:creationId xmlns:p14="http://schemas.microsoft.com/office/powerpoint/2010/main" val="235399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28092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trisomie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13. chromozomu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těžké vývojové postižení, časté abnormality ve stavbě mozku, hlavy, očí, často polydaktylie, rozštěp v obličeji  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25 000 živě narozených dětí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velmi špatná prognóza přežití</a:t>
            </a:r>
          </a:p>
          <a:p>
            <a:pPr>
              <a:spcBef>
                <a:spcPts val="600"/>
              </a:spcBef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File:Pataufac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654636" cy="35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ačátek 4">
            <a:hlinkClick r:id="rId3" action="ppaction://hlinksldjump" highlightClick="1"/>
          </p:cNvPr>
          <p:cNvSpPr/>
          <p:nvPr/>
        </p:nvSpPr>
        <p:spPr>
          <a:xfrm>
            <a:off x="8280412" y="6237312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836712"/>
            <a:ext cx="25092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  </a:t>
            </a:r>
            <a:r>
              <a:rPr lang="cs-CZ" sz="20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Patauův</a:t>
            </a: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syndrom</a:t>
            </a:r>
          </a:p>
        </p:txBody>
      </p:sp>
    </p:spTree>
    <p:extLst>
      <p:ext uri="{BB962C8B-B14F-4D97-AF65-F5344CB8AC3E}">
        <p14:creationId xmlns:p14="http://schemas.microsoft.com/office/powerpoint/2010/main" val="2242699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8280920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monozomie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23. chromozomu (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opožděný růst a hlavně dospívání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menší postava, dětské chování i vzhled zachován do  dospělosti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intelekt nebývá ovlivněn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často sterilita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2 500 živě narozených dívek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projevy lze ovlivnit podáváním růstového hormonu v dětství a estrogenů v době nástupu puberty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File:Neck Turne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3635896" y="4031965"/>
            <a:ext cx="4408707" cy="247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ačátek 4">
            <a:hlinkClick r:id="rId3" action="ppaction://hlinksldjump" highlightClick="1"/>
          </p:cNvPr>
          <p:cNvSpPr/>
          <p:nvPr/>
        </p:nvSpPr>
        <p:spPr>
          <a:xfrm>
            <a:off x="8300296" y="6165304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836712"/>
            <a:ext cx="26381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   </a:t>
            </a:r>
            <a:r>
              <a:rPr lang="cs-CZ" sz="20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Turnerův</a:t>
            </a: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syndrom</a:t>
            </a:r>
          </a:p>
        </p:txBody>
      </p:sp>
    </p:spTree>
    <p:extLst>
      <p:ext uri="{BB962C8B-B14F-4D97-AF65-F5344CB8AC3E}">
        <p14:creationId xmlns:p14="http://schemas.microsoft.com/office/powerpoint/2010/main" val="345172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8280920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trisomie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23. chromozomu (XXY)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dětství se projevuje se poměrně nespecificky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nízká hladina testosteronu a vysoká FSH a LH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opožděný nástup puberty,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mikrogenitalismus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gynekomastie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intelekt nebývá ovlivněn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často sterilita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1 000 živě narozených chlapců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projevy lze zmírnit až odstranit </a:t>
            </a:r>
          </a:p>
          <a:p>
            <a:pPr>
              <a:spcBef>
                <a:spcPts val="600"/>
              </a:spcBef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dodáváním testosteronu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http://upload.wikimedia.org/wikipedia/commons/thumb/0/0a/Bodymorphproj_mkg_modA001_20070407_posA06.jpg/289px-Bodymorphproj_mkg_modA001_20070407_posA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33056"/>
            <a:ext cx="329496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ačátek 4">
            <a:hlinkClick r:id="rId3" action="ppaction://hlinksldjump" highlightClick="1"/>
          </p:cNvPr>
          <p:cNvSpPr/>
          <p:nvPr/>
        </p:nvSpPr>
        <p:spPr>
          <a:xfrm>
            <a:off x="8280412" y="6210160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764704"/>
            <a:ext cx="30462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   </a:t>
            </a:r>
            <a:r>
              <a:rPr lang="cs-CZ" sz="20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Klinefelterův</a:t>
            </a: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syndrom</a:t>
            </a:r>
          </a:p>
        </p:txBody>
      </p:sp>
    </p:spTree>
    <p:extLst>
      <p:ext uri="{BB962C8B-B14F-4D97-AF65-F5344CB8AC3E}">
        <p14:creationId xmlns:p14="http://schemas.microsoft.com/office/powerpoint/2010/main" val="192990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39999">
              <a:schemeClr val="accent4">
                <a:lumMod val="40000"/>
                <a:lumOff val="60000"/>
              </a:schemeClr>
            </a:gs>
            <a:gs pos="70000">
              <a:schemeClr val="accent4">
                <a:lumMod val="20000"/>
                <a:lumOff val="80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trisomie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23. chromozomu (XXX)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minimální fenotypový projev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problémy s reprodukcí (snížená plodnost)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1 000 živě narozených dívek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56992"/>
            <a:ext cx="8280920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trisomie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23. chromozomu (XYY)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malý fenotypový projev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možné mentální retardace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dříve udávaná vyšší agresivita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problémy s reprodukcí (snížená plodnost)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1 000 živě narozených chlapců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201343" y="6093296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836712"/>
            <a:ext cx="37258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6.   XXX syndrom (</a:t>
            </a:r>
            <a:r>
              <a:rPr lang="cs-CZ" sz="20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superfemale</a:t>
            </a: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cs-CZ" sz="2000" u="sng" dirty="0"/>
          </a:p>
        </p:txBody>
      </p:sp>
      <p:sp>
        <p:nvSpPr>
          <p:cNvPr id="7" name="Obdélník 6"/>
          <p:cNvSpPr/>
          <p:nvPr/>
        </p:nvSpPr>
        <p:spPr>
          <a:xfrm>
            <a:off x="611560" y="2996952"/>
            <a:ext cx="351763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7.   XYY syndrom (</a:t>
            </a:r>
            <a:r>
              <a:rPr lang="cs-CZ" sz="2000" b="1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supermale</a:t>
            </a:r>
            <a:r>
              <a:rPr lang="cs-CZ" sz="20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cs-CZ" sz="2000" u="sng" dirty="0"/>
          </a:p>
        </p:txBody>
      </p:sp>
    </p:spTree>
    <p:extLst>
      <p:ext uri="{BB962C8B-B14F-4D97-AF65-F5344CB8AC3E}">
        <p14:creationId xmlns:p14="http://schemas.microsoft.com/office/powerpoint/2010/main" val="3580681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  <p:bldP spid="5" grpId="0" animBg="1"/>
      <p:bldP spid="7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chemeClr val="bg1"/>
            </a:gs>
            <a:gs pos="48000">
              <a:srgbClr val="F0EBD5"/>
            </a:gs>
            <a:gs pos="84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Chromozomová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8424935" cy="4632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podkladem je nesprávný tvar některých chromozomů = strukturní aberace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některé chromozomy jsou náchylnější ke zlomům více než jiné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Filadelfský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chomozom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translokace (výměna) koncových částí mezi chromozomy 9 a 22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následkem je chronická myeloidní leukémie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2.  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Cri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Chat (syndrom kočičího křiku)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delece raménka chromozomu 5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postupná psychomotorická a mentální retardace 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možné abnormality v utváření hrtanu, vývojové vady srdce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prvním příznakem je charakteristický pláč novorozence</a:t>
            </a:r>
          </a:p>
        </p:txBody>
      </p:sp>
    </p:spTree>
    <p:extLst>
      <p:ext uri="{BB962C8B-B14F-4D97-AF65-F5344CB8AC3E}">
        <p14:creationId xmlns:p14="http://schemas.microsoft.com/office/powerpoint/2010/main" val="399228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9000">
              <a:schemeClr val="bg1"/>
            </a:gs>
            <a:gs pos="56000">
              <a:srgbClr val="F0EBD5"/>
            </a:gs>
            <a:gs pos="82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Chromozomová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8424935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3.  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DiGeorgův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syndrom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mikrodelece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koncové části chromozomu 22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projevuje se omezením vývoje brzlíku a příštítných tělísek, štítné žlázy a vrozenými vadami srdce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následkem je nedostatek T-lymfocytů a parathormonu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časté také malformace v obličejové krajině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116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779" y="980728"/>
            <a:ext cx="8343693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chybě dojde jen v jednom genu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následkem je neschopnost syntetizovat určitou látku = </a:t>
            </a:r>
            <a:r>
              <a:rPr lang="cs-CZ" sz="2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molekulární choroba</a:t>
            </a:r>
          </a:p>
          <a:p>
            <a:pPr marL="800100" lvl="1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pokud tato látka má v organismu funkci enzymu = </a:t>
            </a:r>
            <a:r>
              <a:rPr lang="cs-CZ" sz="2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metabolická choroba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geny mohou ležet na </a:t>
            </a:r>
            <a:r>
              <a:rPr lang="cs-CZ" sz="2000" u="sng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gonozomech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cs-CZ" sz="2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autozomech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mohou se projevovat </a:t>
            </a:r>
            <a:r>
              <a:rPr lang="cs-CZ" sz="2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dominantně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cs-CZ" sz="20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recesivně</a:t>
            </a:r>
          </a:p>
          <a:p>
            <a:pPr marL="800100" lvl="1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většina nemocí je děděna recesivně = onemocnění se projeví jen u recesivního homozygota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18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rgbClr val="E6E6E6"/>
            </a:gs>
            <a:gs pos="47000">
              <a:srgbClr val="E6E6E6"/>
            </a:gs>
            <a:gs pos="98000">
              <a:srgbClr val="7D849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gonozomálně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X-vázaná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4536504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Hemofylie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612000" lvl="1" indent="-1800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poruchy srážlivosti krve</a:t>
            </a:r>
          </a:p>
          <a:p>
            <a:pPr marL="612000" lvl="1" indent="-1800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více variant</a:t>
            </a:r>
          </a:p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Daltonismus</a:t>
            </a:r>
          </a:p>
          <a:p>
            <a:pPr marL="612000" lvl="1" indent="-1800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dědičná barvoslepost</a:t>
            </a:r>
          </a:p>
          <a:p>
            <a:pPr marL="612000" lvl="1" indent="-1800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neschopnost rozlišit červenou a zelenou barvu</a:t>
            </a:r>
          </a:p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" action="ppaction://hlinkshowjump?jump=nextslide"/>
              </a:rPr>
              <a:t>Svalové dystrofie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Syndrom fragilního X chromozomu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1916832"/>
            <a:ext cx="435597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 startAt="5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Vitamin D rezistentní rachitis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484784"/>
            <a:ext cx="14350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recesivní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16016" y="1484784"/>
            <a:ext cx="16273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dominantní</a:t>
            </a:r>
          </a:p>
        </p:txBody>
      </p:sp>
      <p:sp>
        <p:nvSpPr>
          <p:cNvPr id="8" name="Šrafovaná šipka doprava 7">
            <a:hlinkClick r:id="rId4" action="ppaction://hlinksldjump"/>
          </p:cNvPr>
          <p:cNvSpPr/>
          <p:nvPr/>
        </p:nvSpPr>
        <p:spPr>
          <a:xfrm>
            <a:off x="7740352" y="5949280"/>
            <a:ext cx="1080120" cy="64807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25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8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9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rgbClr val="E6E6E6"/>
            </a:gs>
            <a:gs pos="47000">
              <a:srgbClr val="E6E6E6"/>
            </a:gs>
            <a:gs pos="98000">
              <a:srgbClr val="7D849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gonozomálně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X-vázaná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24354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3.   Svalové dystrofie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7" y="1700808"/>
            <a:ext cx="8434171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progresivní atrofie kosterního svalstva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příčinou je poškozená strukturní bílkovina svalů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dystrofin</a:t>
            </a: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jeho špatnou funkcí sval nedokonale regeneruje a postupně je nahrazován vazivem  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projevuje se již v dětství (2 – 5 let) a různou rychlostí postupuje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postižený umírá na respirační nebo srdeční selhání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zatím neléčitelné – kortikosteroidy jen zpomalují průběh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3500 živě narozených chlapců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 dívek se téměř nevyskytuje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dvě formy: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Duchenova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rychlejší, průměrné dožití 25 let</a:t>
            </a:r>
          </a:p>
          <a:p>
            <a:pPr marL="1714500" lvl="3" indent="-342900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Beckerova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pomalejší, variabilnější průběh, dožití 60 let</a:t>
            </a:r>
          </a:p>
          <a:p>
            <a:pPr marL="1714500" lvl="3" indent="-342900">
              <a:spcBef>
                <a:spcPts val="600"/>
              </a:spcBef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Bef>
                <a:spcPts val="600"/>
              </a:spcBef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rgbClr val="E6E6E6"/>
            </a:gs>
            <a:gs pos="47000">
              <a:srgbClr val="E6E6E6"/>
            </a:gs>
            <a:gs pos="98000">
              <a:srgbClr val="7D849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gonozomálně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X-vázaná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44041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4.  Syndrom fragilního X chromozomu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8280920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zmnožení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trinukleotidových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repetic na určitém místě 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projevem je mentální retardace, hyperaktivita, charakteristický vzhled</a:t>
            </a:r>
          </a:p>
          <a:p>
            <a:pPr marL="800100" lvl="1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čím více repetic, tím těžší forma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93296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upload.wikimedia.org/wikipedia/commons/thumb/b/b3/Fragile_x_syndrom.png/202px-Fragile_x_syndrom.pn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2644130" cy="314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rgbClr val="E6E6E6"/>
            </a:gs>
            <a:gs pos="47000">
              <a:srgbClr val="E6E6E6"/>
            </a:gs>
            <a:gs pos="98000">
              <a:srgbClr val="7D849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gonozomálně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X-vázaná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37358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5.  Vitamin D rezistentní rachitis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00808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vrozená chyba metabolismu fosfátů a vápníku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kosti obsahují malé množství minerálních látek, jsou měkké a deformují se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tělo nereaguje na dodávání vitaminu D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postihuje chlapce i dívky</a:t>
            </a:r>
          </a:p>
          <a:p>
            <a:pPr>
              <a:spcBef>
                <a:spcPts val="600"/>
              </a:spcBef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upload.wikimedia.org/wikipedia/commons/a/a9/XrayRicketsLegssma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58194"/>
            <a:ext cx="243840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49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A5D6E3"/>
            </a:gs>
            <a:gs pos="5000">
              <a:schemeClr val="bg1"/>
            </a:gs>
            <a:gs pos="77000">
              <a:schemeClr val="accent5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5" y="1412776"/>
            <a:ext cx="3816425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recesivní </a:t>
            </a:r>
          </a:p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Cystická fibróza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Srpkovitá anémie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Metabolické nemoci:</a:t>
            </a:r>
          </a:p>
          <a:p>
            <a:pPr marL="457200" indent="-457200">
              <a:spcAft>
                <a:spcPts val="600"/>
              </a:spcAft>
              <a:buFontTx/>
              <a:buAutoNum type="arabicPeriod"/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Galaktosemie</a:t>
            </a:r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Fenylketonurie</a:t>
            </a:r>
          </a:p>
          <a:p>
            <a:pPr lvl="1">
              <a:spcAft>
                <a:spcPts val="600"/>
              </a:spcAft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Tyrosinemie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  <a:hlinkClick r:id="rId5" action="ppaction://hlinksldjump"/>
            </a:endParaRPr>
          </a:p>
          <a:p>
            <a:pPr lvl="1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Alkaptonurie</a:t>
            </a:r>
          </a:p>
          <a:p>
            <a:pPr lvl="1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Albinismus</a:t>
            </a:r>
          </a:p>
          <a:p>
            <a:pPr lvl="1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Kretenismus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17239" y="1412776"/>
            <a:ext cx="3816425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dominantní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 startAt="5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6" action="ppaction://hlinksldjump"/>
              </a:rPr>
              <a:t>Polydaktylie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Font typeface="+mj-lt"/>
              <a:buAutoNum type="arabicPeriod" startAt="5"/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  <a:hlinkClick r:id="rId7" action="ppaction://hlinksldjump"/>
              </a:rPr>
              <a:t>Huntingtonova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7" action="ppaction://hlinksldjump"/>
              </a:rPr>
              <a:t> choroba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Font typeface="+mj-lt"/>
              <a:buAutoNum type="arabicPeriod" startAt="5"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8" action="ppaction://hlinksldjump"/>
              </a:rPr>
              <a:t>Leidenská mutace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Font typeface="+mj-lt"/>
              <a:buAutoNum type="arabicPeriod" startAt="5"/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  <a:hlinkClick r:id="rId9" action="ppaction://hlinksldjump"/>
              </a:rPr>
              <a:t>Marfanův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9" action="ppaction://hlinksldjump"/>
              </a:rPr>
              <a:t> syndrom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 startAt="5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 startAt="5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rafovaná šipka doprava 5">
            <a:hlinkClick r:id="rId10" action="ppaction://hlinksldjump"/>
          </p:cNvPr>
          <p:cNvSpPr/>
          <p:nvPr/>
        </p:nvSpPr>
        <p:spPr>
          <a:xfrm>
            <a:off x="7740352" y="5949280"/>
            <a:ext cx="1080120" cy="64807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46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A5D6E3"/>
            </a:gs>
            <a:gs pos="5000">
              <a:schemeClr val="bg1"/>
            </a:gs>
            <a:gs pos="77000">
              <a:schemeClr val="accent5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268760"/>
            <a:ext cx="23054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1. Cystická fibróza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00808"/>
            <a:ext cx="525658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nefunkční protein, který se účastní transportu iontů přes membránu buněk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postižená je hlavně dýchací a trávicí soustava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velmi slaný pot, nadměrná tvorba hlenu v dýchacích cestách, tvorba cyst ve slinivce, poruchy trávení, přetrvávající bakteriální infekce dýchacích cest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způsobuje omezení plodnosti až neplodnost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léčba jen zmírňuje obtíže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2 500 narozených dětí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dožití cca 30 let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recesivně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9/9e/Blausen_0286_CysticFibrosis.png/360px-Blausen_0286_CysticFibrosi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085376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10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A5D6E3"/>
            </a:gs>
            <a:gs pos="5000">
              <a:schemeClr val="bg1"/>
            </a:gs>
            <a:gs pos="77000">
              <a:schemeClr val="accent5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268760"/>
            <a:ext cx="23695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2. Srpkovitá anémie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7" y="1700808"/>
            <a:ext cx="8434171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v molekule hemoglobinu došlo na základě bodové mutace k nahrazení jedné aminokyseliny jinou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červené krvinky mají v důsledku toho jiný tvar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hůře přenášejí kyslík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mohou ucpávat drobné kapiláry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rychleji odumírají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heterozygoti jsou imunní vůči malárii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recesivně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://upload.wikimedia.org/wikipedia/commons/9/92/Sicklecel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2376264" cy="277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79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A5D6E3"/>
            </a:gs>
            <a:gs pos="5000">
              <a:schemeClr val="bg1"/>
            </a:gs>
            <a:gs pos="77000">
              <a:schemeClr val="accent5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268760"/>
            <a:ext cx="3672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Galaktosemie</a:t>
            </a:r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1700808"/>
            <a:ext cx="8434171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chybí enzym na štěpení mléčného cukru galaktózy</a:t>
            </a:r>
          </a:p>
          <a:p>
            <a:pPr marL="800100" lvl="1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 je metabolizována jen zčásti a hromadí se v organismu</a:t>
            </a:r>
          </a:p>
          <a:p>
            <a:pPr marL="800100" lvl="1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poškozuje játra, mozek, ledviny, oči, neléčená vede ke smrti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utno diagnostikovat včas – novorozenecký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screening</a:t>
            </a: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léčba – jen vyloučit mléko z potravy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60 000 živě narozených dětí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recesivně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9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A5D6E3"/>
            </a:gs>
            <a:gs pos="5000">
              <a:schemeClr val="bg1"/>
            </a:gs>
            <a:gs pos="77000">
              <a:schemeClr val="accent5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268760"/>
            <a:ext cx="51845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4. Fenylketonurie</a:t>
            </a:r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  <a:p>
            <a:pPr marL="252000">
              <a:spcAft>
                <a:spcPts val="600"/>
              </a:spcAft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Tyrosinemie</a:t>
            </a:r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  <a:p>
            <a:pPr marL="2520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Alkaptonurie</a:t>
            </a:r>
          </a:p>
          <a:p>
            <a:pPr marL="2520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Albinismus</a:t>
            </a:r>
          </a:p>
          <a:p>
            <a:pPr marL="2520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Kretenismus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74580" y="1468891"/>
            <a:ext cx="5721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různé úrovně poruchy v kaskádě metabolismu aminokyseliny fenylalaninu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recesivně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87722" y="2564904"/>
            <a:ext cx="1845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fenylalanin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6831" y="3469070"/>
            <a:ext cx="1845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tyrosin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14707" y="4389205"/>
            <a:ext cx="27496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 –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hydroxyfenylpyruvát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87723" y="5265664"/>
            <a:ext cx="1845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homogenistát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76958" y="6267885"/>
            <a:ext cx="229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maleylacetoacetát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3909394" y="3022891"/>
            <a:ext cx="157403" cy="391978"/>
          </a:xfrm>
          <a:prstGeom prst="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910850" y="3885651"/>
            <a:ext cx="157403" cy="391978"/>
          </a:xfrm>
          <a:prstGeom prst="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3910851" y="4875394"/>
            <a:ext cx="157403" cy="391978"/>
          </a:xfrm>
          <a:prstGeom prst="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3933938" y="5824194"/>
            <a:ext cx="157403" cy="391978"/>
          </a:xfrm>
          <a:prstGeom prst="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á složená závorka 14"/>
          <p:cNvSpPr/>
          <p:nvPr/>
        </p:nvSpPr>
        <p:spPr>
          <a:xfrm>
            <a:off x="2424177" y="1468891"/>
            <a:ext cx="226063" cy="160006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Násobení 16"/>
          <p:cNvSpPr/>
          <p:nvPr/>
        </p:nvSpPr>
        <p:spPr>
          <a:xfrm>
            <a:off x="3688190" y="3074144"/>
            <a:ext cx="602723" cy="195989"/>
          </a:xfrm>
          <a:prstGeom prst="mathMultiply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225288" y="2564904"/>
            <a:ext cx="1382461" cy="6058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607749" y="2268925"/>
            <a:ext cx="19609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Fenylketonurie</a:t>
            </a:r>
          </a:p>
        </p:txBody>
      </p:sp>
      <p:sp>
        <p:nvSpPr>
          <p:cNvPr id="21" name="Násobení 20"/>
          <p:cNvSpPr/>
          <p:nvPr/>
        </p:nvSpPr>
        <p:spPr>
          <a:xfrm>
            <a:off x="3688190" y="3983645"/>
            <a:ext cx="602723" cy="195989"/>
          </a:xfrm>
          <a:prstGeom prst="mathMultiply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3709082" y="5866964"/>
            <a:ext cx="602723" cy="195989"/>
          </a:xfrm>
          <a:prstGeom prst="mathMultiply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1907704" y="3883433"/>
            <a:ext cx="1192987" cy="2962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850396" y="4129527"/>
            <a:ext cx="1691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Tyrosinemie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823775" y="5874907"/>
            <a:ext cx="17449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Alkaptonurie</a:t>
            </a:r>
          </a:p>
        </p:txBody>
      </p:sp>
      <p:cxnSp>
        <p:nvCxnSpPr>
          <p:cNvPr id="27" name="Přímá spojnice se šipkou 26"/>
          <p:cNvCxnSpPr>
            <a:endCxn id="26" idx="1"/>
          </p:cNvCxnSpPr>
          <p:nvPr/>
        </p:nvCxnSpPr>
        <p:spPr>
          <a:xfrm>
            <a:off x="4225288" y="5964958"/>
            <a:ext cx="1598487" cy="110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prava 15"/>
          <p:cNvSpPr/>
          <p:nvPr/>
        </p:nvSpPr>
        <p:spPr>
          <a:xfrm>
            <a:off x="4617239" y="3585624"/>
            <a:ext cx="458817" cy="200055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flipH="1">
            <a:off x="2967021" y="3569097"/>
            <a:ext cx="458817" cy="200055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106530" y="3470631"/>
            <a:ext cx="13581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melanin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552401" y="3444810"/>
            <a:ext cx="1392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tyroxin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Násobení 30"/>
          <p:cNvSpPr/>
          <p:nvPr/>
        </p:nvSpPr>
        <p:spPr>
          <a:xfrm rot="16200000">
            <a:off x="2897323" y="3571129"/>
            <a:ext cx="602723" cy="195989"/>
          </a:xfrm>
          <a:prstGeom prst="mathMultiply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79181" y="3983645"/>
            <a:ext cx="1691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Kretenismus </a:t>
            </a:r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4258214" y="4129527"/>
            <a:ext cx="1565561" cy="148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Násobení 34"/>
          <p:cNvSpPr/>
          <p:nvPr/>
        </p:nvSpPr>
        <p:spPr>
          <a:xfrm rot="16200000">
            <a:off x="4497770" y="3587832"/>
            <a:ext cx="602723" cy="195989"/>
          </a:xfrm>
          <a:prstGeom prst="mathMultiply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se šipkou 35"/>
          <p:cNvCxnSpPr>
            <a:endCxn id="38" idx="1"/>
          </p:cNvCxnSpPr>
          <p:nvPr/>
        </p:nvCxnSpPr>
        <p:spPr>
          <a:xfrm flipV="1">
            <a:off x="4854350" y="3177866"/>
            <a:ext cx="1192704" cy="2869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047054" y="2977811"/>
            <a:ext cx="17449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Albinismus</a:t>
            </a:r>
          </a:p>
        </p:txBody>
      </p:sp>
    </p:spTree>
    <p:extLst>
      <p:ext uri="{BB962C8B-B14F-4D97-AF65-F5344CB8AC3E}">
        <p14:creationId xmlns:p14="http://schemas.microsoft.com/office/powerpoint/2010/main" val="7766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8" grpId="0"/>
      <p:bldP spid="9" grpId="0"/>
      <p:bldP spid="10" grpId="0"/>
      <p:bldP spid="11" grpId="0"/>
      <p:bldP spid="6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20" grpId="0"/>
      <p:bldP spid="21" grpId="0" animBg="1"/>
      <p:bldP spid="23" grpId="0" animBg="1"/>
      <p:bldP spid="25" grpId="0"/>
      <p:bldP spid="26" grpId="0"/>
      <p:bldP spid="16" grpId="0" animBg="1"/>
      <p:bldP spid="28" grpId="0" animBg="1"/>
      <p:bldP spid="29" grpId="0"/>
      <p:bldP spid="30" grpId="0"/>
      <p:bldP spid="31" grpId="0" animBg="1"/>
      <p:bldP spid="32" grpId="0"/>
      <p:bldP spid="35" grpId="0" animBg="1"/>
      <p:bldP spid="3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A5D6E3"/>
            </a:gs>
            <a:gs pos="5000">
              <a:schemeClr val="bg1"/>
            </a:gs>
            <a:gs pos="77000">
              <a:schemeClr val="accent5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617772"/>
            <a:ext cx="40324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Tyrosinemie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6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Hromadící se tyrosin poškozuje játra a ledviny</a:t>
            </a:r>
          </a:p>
          <a:p>
            <a:pPr marL="360000" lvl="1" indent="-180000">
              <a:buFontTx/>
              <a:buChar char="-"/>
            </a:pP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výskty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1 : 100 000</a:t>
            </a:r>
          </a:p>
          <a:p>
            <a:pPr marL="36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bez léčby dožití cca 10 let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419319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Fenylketonurie</a:t>
            </a:r>
          </a:p>
          <a:p>
            <a:pPr marL="54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hromadící se fenylalanin způsobuje poškození mozku a NS, epilepsie</a:t>
            </a:r>
          </a:p>
          <a:p>
            <a:pPr marL="54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málo pigmentu</a:t>
            </a:r>
          </a:p>
          <a:p>
            <a:pPr marL="54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léčba dietou bez bílkovin</a:t>
            </a:r>
          </a:p>
          <a:p>
            <a:pPr marL="54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10 000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4350628"/>
            <a:ext cx="47730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Alkaptonurie</a:t>
            </a:r>
          </a:p>
          <a:p>
            <a:pPr marL="342900" indent="-342900">
              <a:buFontTx/>
              <a:buChar char="-"/>
            </a:pP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homogenistát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krystalizuje v kloubech a močových cestách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způsobuje skvrny v očním bělmu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200 000</a:t>
            </a:r>
          </a:p>
          <a:p>
            <a:pPr marL="540000" lvl="1" indent="-180000"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016141"/>
            <a:ext cx="41931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Kretenismus </a:t>
            </a:r>
          </a:p>
          <a:p>
            <a:pPr marL="36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důsledku chybění hormonu tyroxinu se rozvíjí mentální i fyzická retardace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55333"/>
            <a:ext cx="44279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Albinismus</a:t>
            </a:r>
          </a:p>
          <a:p>
            <a:pPr marL="36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zcela chybí barvivo melanin</a:t>
            </a:r>
          </a:p>
          <a:p>
            <a:pPr marL="360000" lvl="1" indent="-18000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bílé vlasy, chlupy, pleť + červené oči</a:t>
            </a:r>
          </a:p>
        </p:txBody>
      </p:sp>
      <p:pic>
        <p:nvPicPr>
          <p:cNvPr id="1028" name="Picture 4" descr="File:Albinistic girl papua new guine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70996"/>
            <a:ext cx="3381375" cy="26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Začátek 8">
            <a:hlinkClick r:id="rId3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60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000">
              <a:schemeClr val="tx2">
                <a:lumMod val="20000"/>
                <a:lumOff val="80000"/>
              </a:schemeClr>
            </a:gs>
            <a:gs pos="5000">
              <a:schemeClr val="bg1"/>
            </a:gs>
            <a:gs pos="77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dominantně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3672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5. polydaktylie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668870"/>
            <a:ext cx="832961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porucha v počtu prstů na končetinách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často součástí rozsáhlejších syndromů</a:t>
            </a:r>
          </a:p>
          <a:p>
            <a:pPr marL="997200" lvl="2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různé možnosti příčin vzniku</a:t>
            </a:r>
          </a:p>
        </p:txBody>
      </p:sp>
      <p:pic>
        <p:nvPicPr>
          <p:cNvPr id="3074" name="Picture 2" descr="http://upload.wikimedia.org/wikipedia/commons/thumb/f/fd/Polydactyly_01_Lhand_AP-vectorized-16color.svg/198px-Polydactyly_01_Lhand_AP-vectorized-16color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56992"/>
            <a:ext cx="2462014" cy="297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5/58/Polydactyly_01_Rfoot_AP.jpg/242px-Polydactyly_01_Rfoot_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51398"/>
            <a:ext cx="2161034" cy="427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Začátek 6">
            <a:hlinkClick r:id="rId4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48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tx2">
                <a:lumMod val="20000"/>
                <a:lumOff val="80000"/>
              </a:schemeClr>
            </a:gs>
            <a:gs pos="5000">
              <a:schemeClr val="bg1"/>
            </a:gs>
            <a:gs pos="77000">
              <a:schemeClr val="accent1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dominantně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3672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Huntingtonova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choroba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668870"/>
            <a:ext cx="8329613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neurodegenerativní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onemocnění CNS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nástup nemoci je mezi 25. – 35. rokem věku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široká škála postižení a rychlosti postupu nemoci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příčinou je zmnožení CAG tripletů v genu na 4. chromozomu</a:t>
            </a:r>
          </a:p>
          <a:p>
            <a:pPr marL="997200" lvl="2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normální je 4 – 34 opakování, vše navíc způsobuje nemoc</a:t>
            </a:r>
          </a:p>
          <a:p>
            <a:pPr marL="997200" lvl="2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čím více opakování, tím dříve a rychleji nemoc postupuje</a:t>
            </a: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70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tx2">
                <a:lumMod val="20000"/>
                <a:lumOff val="80000"/>
              </a:schemeClr>
            </a:gs>
            <a:gs pos="5000">
              <a:schemeClr val="bg1"/>
            </a:gs>
            <a:gs pos="77000">
              <a:schemeClr val="accent1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dominantně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3672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7. Leidenská mutace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668870"/>
            <a:ext cx="8329613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dědičná trombofilie = zvýšená srážlivost krve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příčinou je záměna jedné aminokyseliny za jinou v jednom z faktorů hemokoagulační kaskády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heterozygoti mají zvýšenou pravděpodobnost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tromboembolie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(5 – 10 x)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homozygoti ještě více (80 x)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frekvence výskytu v populaci je 3 – 10 %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0000" lvl="1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Hormonální antikoncepce s obsahem estrogenů je rizikovým faktorem pro vznik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tromboembolií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70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tx2">
                <a:lumMod val="20000"/>
                <a:lumOff val="80000"/>
              </a:schemeClr>
            </a:gs>
            <a:gs pos="5000">
              <a:schemeClr val="bg1"/>
            </a:gs>
            <a:gs pos="77000">
              <a:schemeClr val="accent1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779" y="2606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Genová dědičná onemocnění a vady – děděná autozomálně dominantně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36724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Marfanův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syndrom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086" y="1844824"/>
            <a:ext cx="4936002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porucha v tvorbě pojivových tkání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široké spektrum příznaků:</a:t>
            </a:r>
          </a:p>
          <a:p>
            <a:pPr lvl="1" indent="-97200">
              <a:spcBef>
                <a:spcPts val="600"/>
              </a:spcBef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protáhlá, štíhlá postava, dlouhé končetiny a prsty,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hypermobilita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kloubů, anomálie ve stavbě srdce a cév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kratší doba dožití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léčba neexistuje</a:t>
            </a:r>
          </a:p>
          <a:p>
            <a:pPr marL="540000" lvl="1" indent="-180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výskyt 1 : 10 000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File:Paganinidau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08965"/>
            <a:ext cx="3048000" cy="519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Začátek 5">
            <a:hlinkClick r:id="rId3" action="ppaction://hlinksldjump" highlightClick="1"/>
          </p:cNvPr>
          <p:cNvSpPr/>
          <p:nvPr/>
        </p:nvSpPr>
        <p:spPr>
          <a:xfrm>
            <a:off x="8172400" y="6021288"/>
            <a:ext cx="648072" cy="504056"/>
          </a:xfrm>
          <a:prstGeom prst="actionButtonBeginning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70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4"/>
          </a:xfrm>
        </p:spPr>
        <p:txBody>
          <a:bodyPr>
            <a:normAutofit lnSpcReduction="10000"/>
          </a:bodyPr>
          <a:lstStyle/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upload.wikimedia.org/wikipedia/commons/thumb/0/0d/Maternal_age-specific_live_birth_prevalence_of_Down%27s_syndrome_in_the_United_States_1990-2010.png/640px-Maternal_age-specific_live_birth_prevalence_of_Down%27s_syndrome_in_the_United_States_1990-2010.png</a:t>
            </a:r>
          </a:p>
          <a:p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upload.wikimedia.org/wikipedia/commons/thumb/0/03/Boy_with_Down_Syndrome.JPG/360px-Boy_with_Down_Syndrome.JPG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commons.wikimedia.org/wiki/File:Overlapping_fingers.JPG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commons.wikimedia.org/wiki/File:Patauface.PNG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upload.wikimedia.org/wikipedia/commons/2/22/Neck_Turner.JPG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upload.wikimedia.org/wikipedia/commons/thumb/0/0a/Bodymorphproj_mkg_modA001_20070407_posA06.jpg/289px-Bodymorphproj_mkg_modA001_20070407_posA06.jpg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upload.wikimedia.org/wikipedia/commons/thumb/b/b3/Fragile_x_syndrom.png/202px-Fragile_x_syndrom.png?uselang=cs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upload.wikimedia.org/wikipedia/commons/a/a9/XrayRicketsLegssmall.jpg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upload.wikimedia.org/wikipedia/commons/thumb/9/9e/Blausen_0286_CysticFibrosis.png/360px-Blausen_0286_CysticFibrosis.png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upload.wikimedia.org/wikipedia/commons/9/92/Sicklecells.jpg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commons.wikimedia.org/wiki/File:Albinistic_girl_papua_new_guinea.jpg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upload.wikimedia.org/wikipedia/commons/thumb/f/fd/Polydactyly_01_Lhand_AP-vectorized-16color.svg/198px-Polydactyly_01_Lhand_AP-vectorized-16color.svg.png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upload.wikimedia.org/wikipedia/commons/thumb/5/58/Polydactyly_01_Rfoot_AP.jpg/242px-Polydactyly_01_Rfoot_AP.jpg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</a:t>
            </a:r>
            <a:r>
              <a:rPr lang="cs-CZ" sz="1400" dirty="0">
                <a:hlinkClick r:id="rId15"/>
              </a:rPr>
              <a:t>://</a:t>
            </a:r>
            <a:r>
              <a:rPr lang="cs-CZ" sz="1400" dirty="0" smtClean="0">
                <a:hlinkClick r:id="rId15"/>
              </a:rPr>
              <a:t>commons.wikimedia.org/wiki/File:Paganinidaug.png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Zdroje:</a:t>
            </a:r>
          </a:p>
          <a:p>
            <a:r>
              <a:rPr lang="cs-CZ" sz="1400" i="1" dirty="0" smtClean="0"/>
              <a:t>Šípek</a:t>
            </a:r>
            <a:r>
              <a:rPr lang="cs-CZ" sz="1400" i="1" dirty="0"/>
              <a:t>, A. jr.: Genetika - Biologie; Váš zdroj informací o genetice a biologii. online: [dostupné z http://www.genetika-biologie.cz; stav k 4. </a:t>
            </a:r>
            <a:r>
              <a:rPr lang="cs-CZ" sz="1400" i="1" dirty="0" smtClean="0"/>
              <a:t>1. </a:t>
            </a:r>
            <a:r>
              <a:rPr lang="cs-CZ" sz="1400" i="1" dirty="0"/>
              <a:t>2014</a:t>
            </a:r>
            <a:r>
              <a:rPr lang="cs-CZ" sz="1400" i="1" dirty="0" smtClean="0"/>
              <a:t>]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1. vyd. Praha: Fortuna, 2003, 143 s. ISBN 80-716-8851-7.</a:t>
            </a:r>
          </a:p>
          <a:p>
            <a:endParaRPr lang="cs-CZ" sz="1400" i="1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3280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1676</TotalTime>
  <Words>1850</Words>
  <Application>Microsoft Office PowerPoint</Application>
  <PresentationFormat>Předvádění na obrazovce (4:3)</PresentationFormat>
  <Paragraphs>339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člověka</dc:title>
  <dc:creator>jitka maskova</dc:creator>
  <cp:lastModifiedBy>Jitka</cp:lastModifiedBy>
  <cp:revision>154</cp:revision>
  <dcterms:created xsi:type="dcterms:W3CDTF">2013-02-05T20:03:12Z</dcterms:created>
  <dcterms:modified xsi:type="dcterms:W3CDTF">2014-02-17T18:31:43Z</dcterms:modified>
</cp:coreProperties>
</file>