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7" r:id="rId2"/>
    <p:sldId id="259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138" autoAdjust="0"/>
    <p:restoredTop sz="94660"/>
  </p:normalViewPr>
  <p:slideViewPr>
    <p:cSldViewPr>
      <p:cViewPr>
        <p:scale>
          <a:sx n="50" d="100"/>
          <a:sy n="50" d="100"/>
        </p:scale>
        <p:origin x="-113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23E69B4-DF55-4D37-A028-D87F8EE94575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4D11A50-F25C-4EA6-8643-185B4E6209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AC5A3F2-4F9A-44C3-BC1C-D1F20658659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D1EF00-4B78-4912-975E-72DC736C26F0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18D179-8EE0-4565-9E45-990A538FDF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D87195-C655-40C5-9594-53AE4A7AA9E0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EE0847-F3C7-4C4A-995A-B0F11DBA9A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D66472-7A99-4E22-B376-CB64AFA387D1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35ACA7-D0BF-4BF1-B38F-CE7E7F52AE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8AE6F9-7710-4FB7-894E-9575CD7C0DE8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5EF8C3-688B-4C28-8E8B-FAED7AA900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1CCEB5-B211-4351-BCF9-97A26C84DD9E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E55FC6-767E-4CAF-83E4-0E9727D46F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B787EC-3131-427E-B79C-35E747C8676E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858F0B-770E-4C2B-B601-AD95E7C44B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8A17C8-E4F8-4849-8BCB-4269FFA794FB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17C5D0-F6BF-4028-ABED-D14FDCDABE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71355A-2D0B-460F-9391-453A86A80322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AAEF44-6C2F-49A1-9A7B-2D448AB215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1BFDC7-F794-4185-82A4-3EBA1BAFF203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A6CBD0-4120-441C-BDFC-7A5C7025BA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91E110-7A55-4CA7-BBFA-184195F6E2EE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B5B6E1-0E63-4FD7-A099-B468B2AE05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38F28A-0F9C-4336-8F2D-4712301AE25C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0D02EE-6000-41CA-86B6-115947D9F5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59676C9-72DD-4F00-AE80-DB5445A877B7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B3B2628-ECFC-4A09-ADE3-08FD19A521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školy:		Základní škola a Mateřská škola,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Libhošť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90, příspěvková organizace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Autor:					Mgr. Monika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Hanzelková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Reg.číslo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projektu:				CZ.1.07/1.4.00/21.3715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projektu:				Moderní škola					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materiálu:				VY_52_INOVACE_S2_PR_17_MH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Vzdělávací oblast:  				Přírodověda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Tematický okruh:  				Období lidského života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Téma:					Období života člověka, novorozenec, kojenec, batole, 					předškolák, školák, dospívání, dospělý, stáří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Anotace:					Žák získá znalosti o jednotlivých obdobích života 					člověka.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Ročník:					4.ročník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Datum vytvoření: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(zapsat do TK)	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339" name="obrázek 1" descr="Logolink_horizontal_zaklad_RGB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260350"/>
            <a:ext cx="8509000" cy="2027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0" y="260350"/>
            <a:ext cx="9144000" cy="1143000"/>
          </a:xfrm>
        </p:spPr>
        <p:txBody>
          <a:bodyPr/>
          <a:lstStyle/>
          <a:p>
            <a:pPr algn="ctr"/>
            <a:r>
              <a:rPr lang="cs-CZ" smtClean="0"/>
              <a:t>Období života člověka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229600" cy="5373687"/>
          </a:xfrm>
        </p:spPr>
        <p:txBody>
          <a:bodyPr>
            <a:normAutofit fontScale="77500" lnSpcReduction="20000"/>
          </a:bodyPr>
          <a:lstStyle/>
          <a:p>
            <a:pPr marL="274320" indent="-274320" fontAlgn="auto">
              <a:lnSpc>
                <a:spcPct val="16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Člověk se během života mění – roste do výšky, tloustne, učí se chodit a mluvit a celkově poznává svět kolem sebe.</a:t>
            </a:r>
          </a:p>
          <a:p>
            <a:pPr marL="274320" indent="-274320" fontAlgn="auto">
              <a:lnSpc>
                <a:spcPct val="16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Období života člověka můžeme rozdělit do několika stádií</a:t>
            </a:r>
          </a:p>
          <a:p>
            <a:pPr marL="640080" lvl="1" indent="-246888" fontAlgn="auto">
              <a:lnSpc>
                <a:spcPct val="16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Novorozenec</a:t>
            </a:r>
          </a:p>
          <a:p>
            <a:pPr marL="640080" lvl="1" indent="-246888" fontAlgn="auto">
              <a:lnSpc>
                <a:spcPct val="16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Kojenec</a:t>
            </a:r>
          </a:p>
          <a:p>
            <a:pPr marL="640080" lvl="1" indent="-246888" fontAlgn="auto">
              <a:lnSpc>
                <a:spcPct val="16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Batole</a:t>
            </a:r>
          </a:p>
          <a:p>
            <a:pPr marL="640080" lvl="1" indent="-246888" fontAlgn="auto">
              <a:lnSpc>
                <a:spcPct val="16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Předškolák</a:t>
            </a:r>
          </a:p>
          <a:p>
            <a:pPr marL="640080" lvl="1" indent="-246888" fontAlgn="auto">
              <a:lnSpc>
                <a:spcPct val="16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Školák</a:t>
            </a:r>
          </a:p>
          <a:p>
            <a:pPr marL="640080" lvl="1" indent="-246888" fontAlgn="auto">
              <a:lnSpc>
                <a:spcPct val="16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Období dospívání</a:t>
            </a:r>
          </a:p>
          <a:p>
            <a:pPr marL="640080" lvl="1" indent="-246888" fontAlgn="auto">
              <a:lnSpc>
                <a:spcPct val="16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Dospělost</a:t>
            </a:r>
          </a:p>
          <a:p>
            <a:pPr marL="640080" lvl="1" indent="-246888" fontAlgn="auto">
              <a:lnSpc>
                <a:spcPct val="16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Stáří</a:t>
            </a:r>
          </a:p>
          <a:p>
            <a:pPr marL="640080" lvl="1" indent="-246888" fontAlgn="auto">
              <a:lnSpc>
                <a:spcPct val="16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640080" lvl="1" indent="-246888" fontAlgn="auto">
              <a:lnSpc>
                <a:spcPct val="160000"/>
              </a:lnSpc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0" y="260350"/>
            <a:ext cx="9144000" cy="1143000"/>
          </a:xfrm>
        </p:spPr>
        <p:txBody>
          <a:bodyPr/>
          <a:lstStyle/>
          <a:p>
            <a:pPr algn="ctr"/>
            <a:r>
              <a:rPr lang="cs-CZ" smtClean="0"/>
              <a:t>Novorozenec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412875"/>
            <a:ext cx="7199312" cy="5111750"/>
          </a:xfrm>
        </p:spPr>
        <p:txBody>
          <a:bodyPr>
            <a:normAutofit fontScale="92500"/>
          </a:bodyPr>
          <a:lstStyle/>
          <a:p>
            <a:pPr marL="274320" indent="-274320" fontAlgn="auto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800" dirty="0" smtClean="0"/>
              <a:t>Novorozenecké období trvá od narození dítěte až do 28. dne jeho života.</a:t>
            </a:r>
          </a:p>
          <a:p>
            <a:pPr marL="274320" indent="-274320" fontAlgn="auto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800" dirty="0" smtClean="0"/>
              <a:t>V tomto období je dítě plně závislé na matce.</a:t>
            </a:r>
          </a:p>
          <a:p>
            <a:pPr marL="274320" indent="-274320" fontAlgn="auto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800" dirty="0" smtClean="0"/>
              <a:t>Učí se správně dýchat.</a:t>
            </a:r>
          </a:p>
          <a:p>
            <a:pPr marL="274320" indent="-274320" fontAlgn="auto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800" dirty="0" smtClean="0"/>
              <a:t>Pokud má něco v ústech saje.</a:t>
            </a:r>
          </a:p>
          <a:p>
            <a:pPr marL="274320" indent="-274320" fontAlgn="auto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800" dirty="0" smtClean="0"/>
              <a:t>Sání je spojené i s příjmem potravy, kdy je dítě živeno mateřským mlékem.</a:t>
            </a:r>
            <a:endParaRPr lang="cs-CZ" sz="2800" dirty="0"/>
          </a:p>
        </p:txBody>
      </p:sp>
      <p:pic>
        <p:nvPicPr>
          <p:cNvPr id="17411" name="Picture 4" descr="C:\Users\Home\AppData\Local\Microsoft\Windows\Temporary Internet Files\Content.IE5\LTETFYWF\dglxasset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24750" y="4437063"/>
            <a:ext cx="1422400" cy="213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7338"/>
            <a:ext cx="7499350" cy="4767262"/>
          </a:xfrm>
        </p:spPr>
        <p:txBody>
          <a:bodyPr>
            <a:normAutofit fontScale="92500"/>
          </a:bodyPr>
          <a:lstStyle/>
          <a:p>
            <a:pPr marL="274320" indent="-274320" fontAlgn="auto">
              <a:lnSpc>
                <a:spcPct val="16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Kojenec je období od 29. dne až do 1 roku dítěte.</a:t>
            </a:r>
          </a:p>
          <a:p>
            <a:pPr marL="274320" indent="-274320" fontAlgn="auto">
              <a:lnSpc>
                <a:spcPct val="16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Strava kojence je převážně mateřské mléko, ze kterého získává všechny potřebné živiny.</a:t>
            </a:r>
          </a:p>
          <a:p>
            <a:pPr marL="274320" indent="-274320" fontAlgn="auto">
              <a:lnSpc>
                <a:spcPct val="16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Postupně začíná poznávat i další členy rodiny nejen matku.</a:t>
            </a:r>
          </a:p>
          <a:p>
            <a:pPr marL="274320" indent="-274320" fontAlgn="auto">
              <a:lnSpc>
                <a:spcPct val="16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Naučí se otáčet a zvedat hlavičku, samostatně sedět, lézt po čtyřech, žvatlat a pomalu začíná i chodit.</a:t>
            </a:r>
          </a:p>
          <a:p>
            <a:pPr marL="274320" indent="-274320" fontAlgn="auto">
              <a:lnSpc>
                <a:spcPct val="16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/>
          </a:p>
        </p:txBody>
      </p:sp>
      <p:pic>
        <p:nvPicPr>
          <p:cNvPr id="18434" name="Picture 2" descr="C:\Users\Home\AppData\Local\Microsoft\Windows\Temporary Internet Files\Content.IE5\3FXDPAL9\dglxasset[3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35825" y="842963"/>
            <a:ext cx="1681163" cy="251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5" name="Nadpis 1"/>
          <p:cNvSpPr txBox="1">
            <a:spLocks/>
          </p:cNvSpPr>
          <p:nvPr/>
        </p:nvSpPr>
        <p:spPr bwMode="auto">
          <a:xfrm>
            <a:off x="395288" y="2603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 bIns="0" anchor="b"/>
          <a:lstStyle/>
          <a:p>
            <a:pPr algn="ctr"/>
            <a:r>
              <a:rPr lang="cs-CZ" sz="5000">
                <a:solidFill>
                  <a:schemeClr val="tx2"/>
                </a:solidFill>
                <a:latin typeface="Calibri" pitchFamily="34" charset="0"/>
              </a:rPr>
              <a:t>Kojenec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sah 2"/>
          <p:cNvSpPr>
            <a:spLocks noGrp="1"/>
          </p:cNvSpPr>
          <p:nvPr>
            <p:ph idx="1"/>
          </p:nvPr>
        </p:nvSpPr>
        <p:spPr>
          <a:xfrm>
            <a:off x="323850" y="1628775"/>
            <a:ext cx="8229600" cy="5541963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smtClean="0"/>
              <a:t>Období batolete trvá od 1 až do 3 let věku dítěte.</a:t>
            </a:r>
          </a:p>
          <a:p>
            <a:pPr>
              <a:lnSpc>
                <a:spcPct val="150000"/>
              </a:lnSpc>
            </a:pPr>
            <a:r>
              <a:rPr lang="cs-CZ" smtClean="0"/>
              <a:t>Batole se začíná velice rychle pohybově rozvíjet.</a:t>
            </a:r>
          </a:p>
          <a:p>
            <a:pPr>
              <a:lnSpc>
                <a:spcPct val="150000"/>
              </a:lnSpc>
            </a:pPr>
            <a:r>
              <a:rPr lang="cs-CZ" smtClean="0"/>
              <a:t>Prořezávají se mu první zuby a začínají růst vlasy.</a:t>
            </a:r>
          </a:p>
          <a:p>
            <a:pPr>
              <a:lnSpc>
                <a:spcPct val="150000"/>
              </a:lnSpc>
            </a:pPr>
            <a:r>
              <a:rPr lang="cs-CZ" smtClean="0"/>
              <a:t>Začíná říkat první slova a věty.</a:t>
            </a:r>
          </a:p>
          <a:p>
            <a:pPr>
              <a:lnSpc>
                <a:spcPct val="150000"/>
              </a:lnSpc>
            </a:pPr>
            <a:r>
              <a:rPr lang="cs-CZ" smtClean="0"/>
              <a:t>Učí se chodit na nočník.</a:t>
            </a:r>
          </a:p>
          <a:p>
            <a:pPr>
              <a:lnSpc>
                <a:spcPct val="150000"/>
              </a:lnSpc>
            </a:pPr>
            <a:r>
              <a:rPr lang="cs-CZ" smtClean="0"/>
              <a:t>Dítě si začíná hrát i s jinými dětmi.</a:t>
            </a:r>
          </a:p>
          <a:p>
            <a:pPr>
              <a:lnSpc>
                <a:spcPct val="150000"/>
              </a:lnSpc>
            </a:pPr>
            <a:endParaRPr lang="cs-CZ" smtClean="0"/>
          </a:p>
          <a:p>
            <a:pPr>
              <a:lnSpc>
                <a:spcPct val="150000"/>
              </a:lnSpc>
            </a:pPr>
            <a:endParaRPr lang="cs-CZ" smtClean="0"/>
          </a:p>
        </p:txBody>
      </p:sp>
      <p:pic>
        <p:nvPicPr>
          <p:cNvPr id="19458" name="Picture 2" descr="C:\Users\Home\AppData\Local\Microsoft\Windows\Temporary Internet Files\Content.IE5\LTETFYWF\MP90043088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88125" y="3709988"/>
            <a:ext cx="2044700" cy="278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9" name="Nadpis 1"/>
          <p:cNvSpPr txBox="1">
            <a:spLocks/>
          </p:cNvSpPr>
          <p:nvPr/>
        </p:nvSpPr>
        <p:spPr bwMode="auto">
          <a:xfrm>
            <a:off x="395288" y="2603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 bIns="0" anchor="b"/>
          <a:lstStyle/>
          <a:p>
            <a:pPr algn="ctr"/>
            <a:r>
              <a:rPr lang="cs-CZ" sz="5000">
                <a:solidFill>
                  <a:schemeClr val="tx2"/>
                </a:solidFill>
                <a:latin typeface="Calibri" pitchFamily="34" charset="0"/>
              </a:rPr>
              <a:t>Batole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sah 2"/>
          <p:cNvSpPr>
            <a:spLocks noGrp="1"/>
          </p:cNvSpPr>
          <p:nvPr>
            <p:ph idx="1"/>
          </p:nvPr>
        </p:nvSpPr>
        <p:spPr>
          <a:xfrm>
            <a:off x="468313" y="1557338"/>
            <a:ext cx="6911975" cy="4892675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sz="2800" smtClean="0"/>
              <a:t>Předškolák je dítě v rozmezí 3 až 6 let.</a:t>
            </a:r>
          </a:p>
          <a:p>
            <a:pPr>
              <a:lnSpc>
                <a:spcPct val="150000"/>
              </a:lnSpc>
            </a:pPr>
            <a:r>
              <a:rPr lang="cs-CZ" sz="2800" smtClean="0"/>
              <a:t>Děti v tomhle věku bývají velice zvídaví.</a:t>
            </a:r>
          </a:p>
          <a:p>
            <a:pPr>
              <a:lnSpc>
                <a:spcPct val="150000"/>
              </a:lnSpc>
            </a:pPr>
            <a:r>
              <a:rPr lang="cs-CZ" sz="2800" smtClean="0"/>
              <a:t>Předškoláci se rádi učí, rádi si hrají a pohybují se zcela bez pomoci.</a:t>
            </a:r>
          </a:p>
          <a:p>
            <a:pPr>
              <a:lnSpc>
                <a:spcPct val="150000"/>
              </a:lnSpc>
            </a:pPr>
            <a:r>
              <a:rPr lang="cs-CZ" sz="2800" smtClean="0"/>
              <a:t>V tomto věku můžou navštěvovat mateřskou školu</a:t>
            </a:r>
            <a:r>
              <a:rPr lang="cs-CZ" smtClean="0"/>
              <a:t>.</a:t>
            </a:r>
          </a:p>
        </p:txBody>
      </p:sp>
      <p:pic>
        <p:nvPicPr>
          <p:cNvPr id="20482" name="Picture 3" descr="C:\Users\Home\AppData\Local\Microsoft\Windows\Temporary Internet Files\Content.IE5\CJVPTOB3\MP900448638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59563" y="3213100"/>
            <a:ext cx="2214562" cy="332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3" name="Nadpis 1"/>
          <p:cNvSpPr txBox="1">
            <a:spLocks/>
          </p:cNvSpPr>
          <p:nvPr/>
        </p:nvSpPr>
        <p:spPr bwMode="auto">
          <a:xfrm>
            <a:off x="395288" y="2603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 bIns="0" anchor="b"/>
          <a:lstStyle/>
          <a:p>
            <a:pPr algn="ctr"/>
            <a:r>
              <a:rPr lang="cs-CZ" sz="5000">
                <a:solidFill>
                  <a:schemeClr val="tx2"/>
                </a:solidFill>
                <a:latin typeface="Calibri" pitchFamily="34" charset="0"/>
              </a:rPr>
              <a:t>Předškolák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sah 2"/>
          <p:cNvSpPr>
            <a:spLocks noGrp="1"/>
          </p:cNvSpPr>
          <p:nvPr>
            <p:ph idx="1"/>
          </p:nvPr>
        </p:nvSpPr>
        <p:spPr>
          <a:xfrm>
            <a:off x="395288" y="1484313"/>
            <a:ext cx="6697662" cy="5373687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smtClean="0"/>
              <a:t>Období školáka začíná v 6 letech a končí kolem 15. roku života dítěte.</a:t>
            </a:r>
          </a:p>
          <a:p>
            <a:pPr>
              <a:lnSpc>
                <a:spcPct val="150000"/>
              </a:lnSpc>
            </a:pPr>
            <a:r>
              <a:rPr lang="cs-CZ" smtClean="0"/>
              <a:t>Školák absolvuje povinnou školní docházku.</a:t>
            </a:r>
          </a:p>
          <a:p>
            <a:pPr>
              <a:lnSpc>
                <a:spcPct val="150000"/>
              </a:lnSpc>
            </a:pPr>
            <a:r>
              <a:rPr lang="cs-CZ" smtClean="0"/>
              <a:t>V tomto věku se děti učí zdokonalovat své schopnosti, rozvíjet svou paměť.</a:t>
            </a:r>
          </a:p>
          <a:p>
            <a:pPr>
              <a:lnSpc>
                <a:spcPct val="150000"/>
              </a:lnSpc>
            </a:pPr>
            <a:r>
              <a:rPr lang="cs-CZ" smtClean="0"/>
              <a:t>Školáci se také učí respektu a úctě k jiným lidem a také k přírodě.</a:t>
            </a:r>
          </a:p>
          <a:p>
            <a:pPr>
              <a:lnSpc>
                <a:spcPct val="150000"/>
              </a:lnSpc>
            </a:pPr>
            <a:endParaRPr lang="cs-CZ" smtClean="0"/>
          </a:p>
          <a:p>
            <a:pPr>
              <a:lnSpc>
                <a:spcPct val="150000"/>
              </a:lnSpc>
            </a:pPr>
            <a:endParaRPr lang="cs-CZ" smtClean="0"/>
          </a:p>
        </p:txBody>
      </p:sp>
      <p:pic>
        <p:nvPicPr>
          <p:cNvPr id="21506" name="Picture 2" descr="C:\Users\Home\AppData\Local\Microsoft\Windows\Temporary Internet Files\Content.IE5\CJVPTOB3\MC90034334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16700" y="1989138"/>
            <a:ext cx="2044700" cy="1889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7" name="Nadpis 1"/>
          <p:cNvSpPr txBox="1">
            <a:spLocks/>
          </p:cNvSpPr>
          <p:nvPr/>
        </p:nvSpPr>
        <p:spPr bwMode="auto">
          <a:xfrm>
            <a:off x="395288" y="2603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 bIns="0" anchor="b"/>
          <a:lstStyle/>
          <a:p>
            <a:pPr algn="ctr"/>
            <a:r>
              <a:rPr lang="cs-CZ" sz="5000">
                <a:solidFill>
                  <a:schemeClr val="tx2"/>
                </a:solidFill>
                <a:latin typeface="Calibri" pitchFamily="34" charset="0"/>
              </a:rPr>
              <a:t>Školák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xfrm>
            <a:off x="468313" y="404813"/>
            <a:ext cx="8229600" cy="1143000"/>
          </a:xfrm>
        </p:spPr>
        <p:txBody>
          <a:bodyPr/>
          <a:lstStyle/>
          <a:p>
            <a:pPr algn="ctr"/>
            <a:r>
              <a:rPr lang="cs-CZ" smtClean="0"/>
              <a:t>Období dospívání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>
          <a:xfrm>
            <a:off x="468313" y="1844675"/>
            <a:ext cx="8229600" cy="47498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smtClean="0"/>
              <a:t>Trvá od 15 let do zhruba 20 let života dítěte.</a:t>
            </a:r>
          </a:p>
          <a:p>
            <a:pPr>
              <a:lnSpc>
                <a:spcPct val="150000"/>
              </a:lnSpc>
            </a:pPr>
            <a:r>
              <a:rPr lang="cs-CZ" smtClean="0"/>
              <a:t>Většina dětí pokračuje ve studiu a připravuje se na budoucí povolání.</a:t>
            </a:r>
          </a:p>
          <a:p>
            <a:pPr>
              <a:lnSpc>
                <a:spcPct val="150000"/>
              </a:lnSpc>
            </a:pPr>
            <a:r>
              <a:rPr lang="cs-CZ" smtClean="0"/>
              <a:t>V tomto období nastupuje u dětí puberta.</a:t>
            </a:r>
          </a:p>
          <a:p>
            <a:pPr>
              <a:lnSpc>
                <a:spcPct val="150000"/>
              </a:lnSpc>
            </a:pPr>
            <a:r>
              <a:rPr lang="cs-CZ" smtClean="0"/>
              <a:t>Děti se učí samostatnosti, odpovědnosti.</a:t>
            </a:r>
          </a:p>
          <a:p>
            <a:pPr>
              <a:lnSpc>
                <a:spcPct val="150000"/>
              </a:lnSpc>
            </a:pPr>
            <a:r>
              <a:rPr lang="cs-CZ" smtClean="0"/>
              <a:t>Na konci období se zastavuje i růst dětí do výšky.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>
          <a:xfrm>
            <a:off x="179388" y="333375"/>
            <a:ext cx="8856662" cy="1143000"/>
          </a:xfrm>
        </p:spPr>
        <p:txBody>
          <a:bodyPr/>
          <a:lstStyle/>
          <a:p>
            <a:pPr algn="ctr"/>
            <a:r>
              <a:rPr lang="cs-CZ" smtClean="0"/>
              <a:t>Dospělý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628775"/>
            <a:ext cx="8785225" cy="5040313"/>
          </a:xfrm>
        </p:spPr>
        <p:txBody>
          <a:bodyPr>
            <a:normAutofit fontScale="85000" lnSpcReduction="20000"/>
          </a:bodyPr>
          <a:lstStyle/>
          <a:p>
            <a:pPr marL="274320" indent="-274320" fontAlgn="auto">
              <a:lnSpc>
                <a:spcPct val="16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Dospělý člověk se osamostatňuje od svých rodičů, zakládá si vlastní rodinu a vychovává děti.</a:t>
            </a:r>
          </a:p>
          <a:p>
            <a:pPr marL="274320" indent="-274320" fontAlgn="auto">
              <a:lnSpc>
                <a:spcPct val="16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Chodí do práce a vydělává peníze.</a:t>
            </a:r>
          </a:p>
          <a:p>
            <a:pPr marL="0" indent="0" algn="ctr" fontAlgn="auto">
              <a:spcBef>
                <a:spcPct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5400" dirty="0" smtClean="0">
                <a:solidFill>
                  <a:schemeClr val="tx2"/>
                </a:solidFill>
                <a:latin typeface="+mj-lt"/>
              </a:rPr>
              <a:t>    </a:t>
            </a:r>
            <a:r>
              <a:rPr lang="cs-CZ" sz="59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Stáří</a:t>
            </a:r>
          </a:p>
          <a:p>
            <a:pPr marL="274320" indent="-274320" fontAlgn="auto">
              <a:lnSpc>
                <a:spcPct val="16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Stáří nastává po 60. roce života člověka.</a:t>
            </a:r>
          </a:p>
          <a:p>
            <a:pPr marL="274320" indent="-274320" fontAlgn="auto">
              <a:lnSpc>
                <a:spcPct val="16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Snižuje se výška a fyzická odolnost a imunita se zhoršuje, proto jsou tito lidé náchylnější na různé onemocnění.</a:t>
            </a:r>
          </a:p>
          <a:p>
            <a:pPr marL="274320" indent="-274320" fontAlgn="auto">
              <a:lnSpc>
                <a:spcPct val="16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Staří lidé přestávají chodit do práce a jsou v důchodě, kde se mohou věnovat svým zálibám.</a:t>
            </a:r>
            <a:endParaRPr lang="cs-CZ" dirty="0"/>
          </a:p>
        </p:txBody>
      </p:sp>
      <p:pic>
        <p:nvPicPr>
          <p:cNvPr id="2355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08850" y="2206625"/>
            <a:ext cx="1439863" cy="2152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materiál. Zdroj Microsoft PowerPoint, Obrázky – </a:t>
            </a:r>
            <a:r>
              <a:rPr lang="cs-CZ" smtClean="0">
                <a:latin typeface="Arial" charset="0"/>
              </a:rPr>
              <a:t>www.office.microsoft.com</a:t>
            </a:r>
          </a:p>
          <a:p>
            <a:endParaRPr lang="cs-CZ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162</TotalTime>
  <Words>441</Words>
  <Application>Microsoft Office PowerPoint</Application>
  <PresentationFormat>On-screen Show (4:3)</PresentationFormat>
  <Paragraphs>73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10</vt:i4>
      </vt:variant>
    </vt:vector>
  </HeadingPairs>
  <TitlesOfParts>
    <vt:vector size="19" baseType="lpstr">
      <vt:lpstr>Constantia</vt:lpstr>
      <vt:lpstr>Arial</vt:lpstr>
      <vt:lpstr>Calibri</vt:lpstr>
      <vt:lpstr>Wingdings 2</vt:lpstr>
      <vt:lpstr>Times New Roman</vt:lpstr>
      <vt:lpstr>Tok</vt:lpstr>
      <vt:lpstr>Tok</vt:lpstr>
      <vt:lpstr>Tok</vt:lpstr>
      <vt:lpstr>Tok</vt:lpstr>
      <vt:lpstr>Snímek 1</vt:lpstr>
      <vt:lpstr>Období života člověka</vt:lpstr>
      <vt:lpstr>Novorozenec</vt:lpstr>
      <vt:lpstr>Snímek 4</vt:lpstr>
      <vt:lpstr>Snímek 5</vt:lpstr>
      <vt:lpstr>Snímek 6</vt:lpstr>
      <vt:lpstr>Snímek 7</vt:lpstr>
      <vt:lpstr>Období dospívání</vt:lpstr>
      <vt:lpstr>Dospělý</vt:lpstr>
      <vt:lpstr>Snímek 10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Home</dc:creator>
  <cp:lastModifiedBy>DUM</cp:lastModifiedBy>
  <cp:revision>23</cp:revision>
  <dcterms:created xsi:type="dcterms:W3CDTF">2013-12-05T22:07:11Z</dcterms:created>
  <dcterms:modified xsi:type="dcterms:W3CDTF">2014-02-17T19:42:36Z</dcterms:modified>
</cp:coreProperties>
</file>