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58" r:id="rId4"/>
    <p:sldId id="273" r:id="rId5"/>
    <p:sldId id="257" r:id="rId6"/>
    <p:sldId id="256" r:id="rId7"/>
    <p:sldId id="259" r:id="rId8"/>
    <p:sldId id="261" r:id="rId9"/>
    <p:sldId id="260" r:id="rId10"/>
    <p:sldId id="262" r:id="rId11"/>
    <p:sldId id="267" r:id="rId12"/>
    <p:sldId id="266" r:id="rId13"/>
    <p:sldId id="272" r:id="rId14"/>
    <p:sldId id="264" r:id="rId15"/>
    <p:sldId id="268" r:id="rId16"/>
    <p:sldId id="269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728" autoAdjust="0"/>
  </p:normalViewPr>
  <p:slideViewPr>
    <p:cSldViewPr>
      <p:cViewPr varScale="1">
        <p:scale>
          <a:sx n="75" d="100"/>
          <a:sy n="75" d="100"/>
        </p:scale>
        <p:origin x="-36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97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A8649-EA59-43EC-A303-C0BE332734E8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62ECC-46C1-4D1D-A12B-0ED58B364A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1EC36-271B-45BE-BE58-0C88A275F0DE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B99E1-CA60-428C-8DBF-A3D062202A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AEF8B-F578-40CD-B9B0-FED69FFB1B5F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B11BF-BB8D-4BB6-9126-76602BBDBC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A40DF-B3B9-40E5-B3FE-6427CCB1A8EF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451F2-AC37-417B-BF2C-0E262FAC4D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1EF090-46B5-4AFE-958A-9719CD69D1FF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36BDF-748A-4416-B0C6-FD08847BF4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1B0871-89DE-4F34-A74A-18E97C74F1CA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25AEA-F508-4E9B-BEE5-4182C12ED3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F0DFE6-1DF0-4C31-99AD-B9B46A5CF54F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92BCE-847B-476D-B740-110024ABEA0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C0A93-3793-4C00-AD8E-4AFC41DD5516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C973-B85A-4EB5-BA23-CFC11066C1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544A1C-273D-417A-BDE4-A4125CB7480F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6A36A2-69D2-4675-887A-324D348885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6DCDD-2F92-441A-93A3-4D3E7D0C18A3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2E49B-FA94-41A7-B080-EA52C7802D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19C4F-2CCA-484E-A745-DDFCB8FDD871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6406B-3D28-421A-9BAB-DA9EE5F28F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F67A279-DA17-409E-BFA6-51FCEF10E01F}" type="datetimeFigureOut">
              <a:rPr lang="cs-CZ"/>
              <a:pPr>
                <a:defRPr/>
              </a:pPr>
              <a:t>17.2.2014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885D61F-37CC-4A20-84F3-48120A051C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100" y="36513"/>
            <a:ext cx="8305800" cy="679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Tento materiál slouží k rozvoji čtenářské gramotnosti, je určen pro opakování, zkoušení, lze jej použít jako test.</a:t>
            </a:r>
          </a:p>
          <a:p>
            <a:pPr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Text je možno promítat na interaktivní tabuli či plátno a pracovat společně nebo individuálně.</a:t>
            </a:r>
          </a:p>
          <a:p>
            <a:pPr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Žáci se nejprve přečtou úvodní text a poté plní jednotlivé úkoly.</a:t>
            </a:r>
          </a:p>
          <a:p>
            <a:pPr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Každá prezentace obsahuje správná řešení.</a:t>
            </a:r>
          </a:p>
          <a:p>
            <a:pPr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O jednotlivých otázkách lze diskutovat, nabízené možnosti lze komentovat, připojovat své vlastní názory a myšlenky.</a:t>
            </a:r>
          </a:p>
          <a:p>
            <a:pPr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Poslední zadání nabízí možnost zpracovat slohově téma, které souvisí s rozebíranou knihou či autorem.</a:t>
            </a:r>
          </a:p>
          <a:p>
            <a:pPr>
              <a:lnSpc>
                <a:spcPct val="90000"/>
              </a:lnSpc>
            </a:pPr>
            <a:endParaRPr lang="cs-CZ" sz="240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>
          <a:xfrm>
            <a:off x="107950" y="6669088"/>
            <a:ext cx="8229600" cy="77787"/>
          </a:xfrm>
        </p:spPr>
        <p:txBody>
          <a:bodyPr/>
          <a:lstStyle/>
          <a:p>
            <a:pPr eaLnBrk="1" hangingPunct="1"/>
            <a:endParaRPr lang="cs-CZ" sz="800" smtClean="0"/>
          </a:p>
        </p:txBody>
      </p:sp>
      <p:sp>
        <p:nvSpPr>
          <p:cNvPr id="15362" name="Zástupný symbol pro obsah 2"/>
          <p:cNvSpPr>
            <a:spLocks noGrp="1"/>
          </p:cNvSpPr>
          <p:nvPr>
            <p:ph idx="1"/>
          </p:nvPr>
        </p:nvSpPr>
        <p:spPr>
          <a:xfrm>
            <a:off x="179388" y="0"/>
            <a:ext cx="8964612" cy="6553200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cs-CZ" sz="1500" smtClean="0">
                <a:latin typeface="Arial" charset="0"/>
                <a:cs typeface="Arial" charset="0"/>
              </a:rPr>
              <a:t>V dusném jarním podvečeru se vynořili na Patriarchových rybnících dva muži. První byl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1500" smtClean="0">
                <a:latin typeface="Arial" charset="0"/>
                <a:cs typeface="Arial" charset="0"/>
              </a:rPr>
              <a:t>asi čtyřicátník malé postavy, v šedavém obleku, vykrmený proplešatělý brunet. V ruce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1500" smtClean="0">
                <a:latin typeface="Arial" charset="0"/>
                <a:cs typeface="Arial" charset="0"/>
              </a:rPr>
              <a:t>žmoulal kvalitní klobouk smáčknutý na placku a jeho hladce vyholený obličej rámovaly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1500" smtClean="0">
                <a:latin typeface="Arial" charset="0"/>
                <a:cs typeface="Arial" charset="0"/>
              </a:rPr>
              <a:t>nepřirozeně velké brýle s černou kostěnou obroučkou. Druhý byl ramenatý, nazrzlý,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1500" smtClean="0">
                <a:latin typeface="Arial" charset="0"/>
                <a:cs typeface="Arial" charset="0"/>
              </a:rPr>
              <a:t>střapatý mládenec v kostkované čepici posunuté do týla, v pestré košili, bílých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1500" smtClean="0">
                <a:latin typeface="Arial" charset="0"/>
                <a:cs typeface="Arial" charset="0"/>
              </a:rPr>
              <a:t>pomačkaných kalhotách a černých sandálech.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1500" smtClean="0">
                <a:latin typeface="Arial" charset="0"/>
                <a:cs typeface="Arial" charset="0"/>
              </a:rPr>
              <a:t>První nebyl nikdo jiný než Michail Alexandrovič Berlioz, redaktor objemného literárního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1500" smtClean="0">
                <a:latin typeface="Arial" charset="0"/>
                <a:cs typeface="Arial" charset="0"/>
              </a:rPr>
              <a:t>časopisu a předseda výboru jedné z největších moskevských literárních organizací, krátce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1500" smtClean="0">
                <a:latin typeface="Arial" charset="0"/>
                <a:cs typeface="Arial" charset="0"/>
              </a:rPr>
              <a:t>zvané MASOLIT (Masová organizace literátů), jeho mladý průvodce pak básník Ivan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1500" smtClean="0">
                <a:latin typeface="Arial" charset="0"/>
                <a:cs typeface="Arial" charset="0"/>
              </a:rPr>
              <a:t>Nikolajevič Potápka, píšící pod pseudonymem Bezprizorný.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1500" smtClean="0">
                <a:latin typeface="Arial" charset="0"/>
                <a:cs typeface="Arial" charset="0"/>
              </a:rPr>
              <a:t>Sotva zapadli do stínu nesměle rašících lip, vrhli se ze všeho nejdřív k pestře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1500" smtClean="0">
                <a:latin typeface="Arial" charset="0"/>
                <a:cs typeface="Arial" charset="0"/>
              </a:rPr>
              <a:t>pomalovanému stánku s nápisem „Pivo, limonáda".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1500" smtClean="0">
                <a:latin typeface="Arial" charset="0"/>
                <a:cs typeface="Arial" charset="0"/>
              </a:rPr>
              <a:t>Ach ano, zde musíme upozornit na první zvláštnost toho neblahého májového večera.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1500" smtClean="0">
                <a:latin typeface="Arial" charset="0"/>
                <a:cs typeface="Arial" charset="0"/>
              </a:rPr>
              <a:t>Nejen kolem stánku, ale dokonce ani v celé aleji, která vedla souběžně s Malou Bronnou,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1500" smtClean="0">
                <a:latin typeface="Arial" charset="0"/>
                <a:cs typeface="Arial" charset="0"/>
              </a:rPr>
              <a:t>nebylo živé duše. V době, kdy se zdálo, že člověk doslova nemůže dýchat, a kdy slunce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1500" smtClean="0">
                <a:latin typeface="Arial" charset="0"/>
                <a:cs typeface="Arial" charset="0"/>
              </a:rPr>
              <a:t>po tom, co rozžhavilo Moskvu, se kutálelo v suchém bezvlažném kouřmu kamsi za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1500" smtClean="0">
                <a:latin typeface="Arial" charset="0"/>
                <a:cs typeface="Arial" charset="0"/>
              </a:rPr>
              <a:t>Sadový okruh, nikdo nepřišel pod lípy a nesedl si na lavičku; alej byla liduprázdná.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1500" smtClean="0">
                <a:latin typeface="Arial" charset="0"/>
                <a:cs typeface="Arial" charset="0"/>
              </a:rPr>
              <a:t>„Jednu minerálku," požádal Berlioz.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1500" smtClean="0">
                <a:latin typeface="Arial" charset="0"/>
                <a:cs typeface="Arial" charset="0"/>
              </a:rPr>
              <a:t>„Minerálka není," odsekla bůhvíproč uraženě prodavačka.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1500" smtClean="0">
                <a:latin typeface="Arial" charset="0"/>
                <a:cs typeface="Arial" charset="0"/>
              </a:rPr>
              <a:t>„A pivo máte?" zasípal Bezprizorný.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1500" smtClean="0">
                <a:latin typeface="Arial" charset="0"/>
                <a:cs typeface="Arial" charset="0"/>
              </a:rPr>
              <a:t>„Pivo přivezou k večeru," odbyla ho žena.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1500" smtClean="0">
                <a:latin typeface="Arial" charset="0"/>
                <a:cs typeface="Arial" charset="0"/>
              </a:rPr>
              <a:t>„A co tedy máte?" zajímal se Berlioz.</a:t>
            </a:r>
          </a:p>
          <a:p>
            <a:pPr marL="0" indent="0" eaLnBrk="1" hangingPunct="1">
              <a:buFont typeface="Arial" charset="0"/>
              <a:buNone/>
            </a:pPr>
            <a:r>
              <a:rPr lang="pl-PL" sz="1500" smtClean="0">
                <a:latin typeface="Arial" charset="0"/>
                <a:cs typeface="Arial" charset="0"/>
              </a:rPr>
              <a:t>„Oranžádu, ale je teplá," řekla žena.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1500" smtClean="0">
                <a:latin typeface="Arial" charset="0"/>
                <a:cs typeface="Arial" charset="0"/>
              </a:rPr>
              <a:t>„Proboha, sem s ní!"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Co z textu </a:t>
            </a:r>
            <a:r>
              <a:rPr lang="cs-CZ" b="1" smtClean="0">
                <a:latin typeface="Arial" charset="0"/>
              </a:rPr>
              <a:t>ne</a:t>
            </a:r>
            <a:r>
              <a:rPr lang="cs-CZ" smtClean="0">
                <a:latin typeface="Arial" charset="0"/>
              </a:rPr>
              <a:t>vyplývá?</a:t>
            </a:r>
          </a:p>
        </p:txBody>
      </p:sp>
      <p:sp>
        <p:nvSpPr>
          <p:cNvPr id="16386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buFont typeface="Arial" charset="0"/>
              <a:buAutoNum type="alphaLcParenR"/>
            </a:pPr>
            <a:r>
              <a:rPr lang="cs-CZ" smtClean="0"/>
              <a:t>Jedna z největších moskevských literárních organizací se krátce nazývala Masová organizace literátů.</a:t>
            </a:r>
          </a:p>
          <a:p>
            <a:pPr marL="609600" indent="-609600">
              <a:buFont typeface="Arial" charset="0"/>
              <a:buAutoNum type="alphaLcParenR"/>
            </a:pPr>
            <a:r>
              <a:rPr lang="cs-CZ" smtClean="0"/>
              <a:t>Bezprizorný je básník.</a:t>
            </a:r>
          </a:p>
          <a:p>
            <a:pPr marL="609600" indent="-609600">
              <a:buFont typeface="Arial" charset="0"/>
              <a:buAutoNum type="alphaLcParenR"/>
            </a:pPr>
            <a:r>
              <a:rPr lang="cs-CZ" smtClean="0"/>
              <a:t>Scéna se odehrává u Patriarchových rybníků a v aleji někdy večer na podzim.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1) Název díla</a:t>
            </a: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Font typeface="Arial" charset="0"/>
              <a:buAutoNum type="alphaLcParenR"/>
            </a:pPr>
            <a:r>
              <a:rPr lang="cs-CZ" smtClean="0"/>
              <a:t>Zločin a trest</a:t>
            </a:r>
          </a:p>
          <a:p>
            <a:pPr marL="514350" indent="-514350" eaLnBrk="1" hangingPunct="1">
              <a:buFont typeface="Arial" charset="0"/>
              <a:buAutoNum type="alphaLcParenR"/>
            </a:pPr>
            <a:r>
              <a:rPr lang="cs-CZ" smtClean="0"/>
              <a:t>Lolita</a:t>
            </a:r>
          </a:p>
          <a:p>
            <a:pPr marL="514350" indent="-514350" eaLnBrk="1" hangingPunct="1">
              <a:buFont typeface="Arial" charset="0"/>
              <a:buAutoNum type="alphaLcParenR"/>
            </a:pPr>
            <a:r>
              <a:rPr lang="cs-CZ" smtClean="0"/>
              <a:t>Bílá garda</a:t>
            </a:r>
          </a:p>
          <a:p>
            <a:pPr marL="514350" indent="-514350" eaLnBrk="1" hangingPunct="1">
              <a:buFont typeface="Arial" charset="0"/>
              <a:buAutoNum type="alphaLcParenR"/>
            </a:pPr>
            <a:r>
              <a:rPr lang="cs-CZ" smtClean="0"/>
              <a:t>Psí srdce</a:t>
            </a:r>
          </a:p>
          <a:p>
            <a:pPr marL="514350" indent="-514350" eaLnBrk="1" hangingPunct="1">
              <a:buFont typeface="Arial" charset="0"/>
              <a:buAutoNum type="alphaLcParenR"/>
            </a:pPr>
            <a:r>
              <a:rPr lang="cs-CZ" smtClean="0"/>
              <a:t>Mistr a Markétka</a:t>
            </a:r>
          </a:p>
          <a:p>
            <a:pPr marL="514350" indent="-514350" eaLnBrk="1" hangingPunct="1">
              <a:buFont typeface="Arial" charset="0"/>
              <a:buAutoNum type="alphaLcParenR"/>
            </a:pPr>
            <a:r>
              <a:rPr lang="cs-CZ" smtClean="0"/>
              <a:t>Míťova láska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ctrTitle"/>
          </p:nvPr>
        </p:nvSpPr>
        <p:spPr>
          <a:xfrm>
            <a:off x="684213" y="333375"/>
            <a:ext cx="7772400" cy="1152525"/>
          </a:xfrm>
        </p:spPr>
        <p:txBody>
          <a:bodyPr/>
          <a:lstStyle/>
          <a:p>
            <a:pPr eaLnBrk="1" hangingPunct="1"/>
            <a:r>
              <a:rPr lang="cs-CZ" smtClean="0"/>
              <a:t>2) Autor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8313" y="1700213"/>
            <a:ext cx="7304087" cy="3938587"/>
          </a:xfrm>
        </p:spPr>
        <p:txBody>
          <a:bodyPr rtlCol="0">
            <a:normAutofit/>
          </a:bodyPr>
          <a:lstStyle/>
          <a:p>
            <a:pPr marL="457200" indent="-457200" algn="l" eaLnBrk="1" fontAlgn="auto" hangingPunct="1">
              <a:spcAft>
                <a:spcPts val="0"/>
              </a:spcAft>
              <a:buFont typeface="Arial" pitchFamily="34" charset="0"/>
              <a:buAutoNum type="alphaLcParenR"/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Michail </a:t>
            </a:r>
            <a:r>
              <a:rPr lang="cs-CZ" sz="2800" dirty="0" err="1" smtClean="0">
                <a:solidFill>
                  <a:schemeClr val="tx1"/>
                </a:solidFill>
              </a:rPr>
              <a:t>Afanasjevič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Bulgakov</a:t>
            </a:r>
            <a:endParaRPr lang="cs-CZ" sz="2800" dirty="0" smtClean="0">
              <a:solidFill>
                <a:schemeClr val="tx1"/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dirty="0">
              <a:solidFill>
                <a:schemeClr val="tx1"/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b)  Vladimir </a:t>
            </a:r>
            <a:r>
              <a:rPr lang="cs-CZ" sz="2800" dirty="0" err="1" smtClean="0">
                <a:solidFill>
                  <a:schemeClr val="tx1"/>
                </a:solidFill>
              </a:rPr>
              <a:t>Vladimirovič</a:t>
            </a:r>
            <a:r>
              <a:rPr lang="cs-CZ" sz="2800" dirty="0" smtClean="0">
                <a:solidFill>
                  <a:schemeClr val="tx1"/>
                </a:solidFill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</a:rPr>
              <a:t>Nabokov</a:t>
            </a:r>
            <a:endParaRPr lang="cs-CZ" sz="2800" dirty="0" smtClean="0">
              <a:solidFill>
                <a:schemeClr val="tx1"/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dirty="0" smtClean="0">
              <a:solidFill>
                <a:schemeClr val="tx1"/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c)  Ivan Alexejevič </a:t>
            </a:r>
            <a:r>
              <a:rPr lang="cs-CZ" sz="2800" dirty="0" err="1" smtClean="0">
                <a:solidFill>
                  <a:schemeClr val="tx1"/>
                </a:solidFill>
              </a:rPr>
              <a:t>Bunin</a:t>
            </a:r>
            <a:endParaRPr lang="cs-CZ" sz="2800" dirty="0" smtClean="0">
              <a:solidFill>
                <a:schemeClr val="tx1"/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dirty="0">
              <a:solidFill>
                <a:schemeClr val="tx1"/>
              </a:solidFill>
            </a:endParaRP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d)  </a:t>
            </a:r>
            <a:r>
              <a:rPr lang="cs-CZ" sz="2800" dirty="0" err="1" smtClean="0">
                <a:solidFill>
                  <a:schemeClr val="tx1"/>
                </a:solidFill>
              </a:rPr>
              <a:t>Fjodor</a:t>
            </a:r>
            <a:r>
              <a:rPr lang="cs-CZ" sz="2800" dirty="0" smtClean="0">
                <a:solidFill>
                  <a:schemeClr val="tx1"/>
                </a:solidFill>
              </a:rPr>
              <a:t> Michajlovič </a:t>
            </a:r>
            <a:r>
              <a:rPr lang="cs-CZ" sz="2800" dirty="0" err="1" smtClean="0">
                <a:solidFill>
                  <a:schemeClr val="tx1"/>
                </a:solidFill>
              </a:rPr>
              <a:t>Dostojevskij</a:t>
            </a:r>
            <a:endParaRPr lang="cs-CZ" sz="28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3) Národnost autora</a:t>
            </a:r>
          </a:p>
        </p:txBody>
      </p:sp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Font typeface="Arial" charset="0"/>
              <a:buAutoNum type="alphaLcParenR"/>
            </a:pPr>
            <a:r>
              <a:rPr lang="cs-CZ" smtClean="0"/>
              <a:t>Bělorusko</a:t>
            </a:r>
          </a:p>
          <a:p>
            <a:pPr marL="514350" indent="-514350" eaLnBrk="1" hangingPunct="1">
              <a:buFont typeface="Arial" charset="0"/>
              <a:buAutoNum type="alphaLcParenR"/>
            </a:pPr>
            <a:endParaRPr lang="cs-CZ" smtClean="0"/>
          </a:p>
          <a:p>
            <a:pPr marL="514350" indent="-514350" eaLnBrk="1" hangingPunct="1">
              <a:buFont typeface="Arial" charset="0"/>
              <a:buAutoNum type="alphaLcParenR"/>
            </a:pPr>
            <a:r>
              <a:rPr lang="cs-CZ" smtClean="0"/>
              <a:t>Ukrajina</a:t>
            </a:r>
          </a:p>
          <a:p>
            <a:pPr marL="514350" indent="-514350" eaLnBrk="1" hangingPunct="1">
              <a:buFont typeface="Arial" charset="0"/>
              <a:buAutoNum type="alphaLcParenR"/>
            </a:pPr>
            <a:endParaRPr lang="cs-CZ" smtClean="0"/>
          </a:p>
          <a:p>
            <a:pPr marL="514350" indent="-514350" eaLnBrk="1" hangingPunct="1">
              <a:buFont typeface="Arial" charset="0"/>
              <a:buAutoNum type="alphaLcParenR"/>
            </a:pPr>
            <a:r>
              <a:rPr lang="cs-CZ" smtClean="0"/>
              <a:t>Rusko</a:t>
            </a:r>
          </a:p>
          <a:p>
            <a:pPr marL="514350" indent="-514350" eaLnBrk="1" hangingPunct="1">
              <a:buFont typeface="Arial" charset="0"/>
              <a:buAutoNum type="alphaLcParenR"/>
            </a:pPr>
            <a:endParaRPr lang="cs-CZ" smtClean="0"/>
          </a:p>
          <a:p>
            <a:pPr marL="514350" indent="-514350" eaLnBrk="1" hangingPunct="1">
              <a:buFont typeface="Arial" charset="0"/>
              <a:buAutoNum type="alphaLcParenR"/>
            </a:pPr>
            <a:r>
              <a:rPr lang="cs-CZ" smtClean="0"/>
              <a:t>Rumunsko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4) Vyberte fotografii autora</a:t>
            </a:r>
          </a:p>
        </p:txBody>
      </p:sp>
      <p:pic>
        <p:nvPicPr>
          <p:cNvPr id="20482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227763" y="2565400"/>
            <a:ext cx="2916237" cy="3784600"/>
          </a:xfrm>
        </p:spPr>
      </p:pic>
      <p:pic>
        <p:nvPicPr>
          <p:cNvPr id="20483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3059113" y="2897188"/>
            <a:ext cx="3009900" cy="3656012"/>
          </a:xfrm>
        </p:spPr>
      </p:pic>
      <p:sp>
        <p:nvSpPr>
          <p:cNvPr id="20484" name="Text Box 6"/>
          <p:cNvSpPr txBox="1">
            <a:spLocks noChangeArrowheads="1"/>
          </p:cNvSpPr>
          <p:nvPr/>
        </p:nvSpPr>
        <p:spPr bwMode="auto">
          <a:xfrm>
            <a:off x="323850" y="1989138"/>
            <a:ext cx="22320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A)</a:t>
            </a:r>
          </a:p>
        </p:txBody>
      </p:sp>
      <p:sp>
        <p:nvSpPr>
          <p:cNvPr id="20485" name="Text Box 7"/>
          <p:cNvSpPr txBox="1">
            <a:spLocks noChangeArrowheads="1"/>
          </p:cNvSpPr>
          <p:nvPr/>
        </p:nvSpPr>
        <p:spPr bwMode="auto">
          <a:xfrm>
            <a:off x="3059113" y="2205038"/>
            <a:ext cx="28082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B)</a:t>
            </a:r>
          </a:p>
        </p:txBody>
      </p:sp>
      <p:sp>
        <p:nvSpPr>
          <p:cNvPr id="20486" name="Text Box 9"/>
          <p:cNvSpPr txBox="1">
            <a:spLocks noChangeArrowheads="1"/>
          </p:cNvSpPr>
          <p:nvPr/>
        </p:nvSpPr>
        <p:spPr bwMode="auto">
          <a:xfrm>
            <a:off x="6156325" y="1844675"/>
            <a:ext cx="2987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C)</a:t>
            </a:r>
          </a:p>
        </p:txBody>
      </p:sp>
      <p:pic>
        <p:nvPicPr>
          <p:cNvPr id="20487" name="Picture 9" descr="499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636838"/>
            <a:ext cx="2582863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5) Místo a doba děje</a:t>
            </a:r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Font typeface="Arial" charset="0"/>
              <a:buAutoNum type="alphaLcParenR"/>
            </a:pPr>
            <a:r>
              <a:rPr lang="cs-CZ" smtClean="0"/>
              <a:t>Děj se odehrává v Moskvě 40. let 20. století během několika málo dnů.</a:t>
            </a:r>
          </a:p>
          <a:p>
            <a:pPr marL="514350" indent="-514350" eaLnBrk="1" hangingPunct="1">
              <a:buFont typeface="Arial" charset="0"/>
              <a:buAutoNum type="alphaLcParenR"/>
            </a:pPr>
            <a:r>
              <a:rPr lang="cs-CZ" smtClean="0"/>
              <a:t>Děj je zasazen do Leningradu, roku 1941, kdy Německo napadlo Sovětský svaz.</a:t>
            </a:r>
          </a:p>
          <a:p>
            <a:pPr marL="514350" indent="-514350" eaLnBrk="1" hangingPunct="1">
              <a:buFont typeface="Arial" charset="0"/>
              <a:buAutoNum type="alphaLcParenR"/>
            </a:pPr>
            <a:r>
              <a:rPr lang="cs-CZ" smtClean="0"/>
              <a:t>Děj se odehrává pouze v Palestině před dvěma tisíci lety, v době, kdy ještě žil Pilát Poutský a Ježíš, v knize nazývaný Ješua Ha-Nocri</a:t>
            </a:r>
          </a:p>
          <a:p>
            <a:pPr marL="514350" indent="-514350" eaLnBrk="1" hangingPunct="1">
              <a:buFont typeface="Arial" charset="0"/>
              <a:buAutoNum type="alphaLcParenR"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500"/>
          </a:xfrm>
        </p:spPr>
        <p:txBody>
          <a:bodyPr/>
          <a:lstStyle/>
          <a:p>
            <a:pPr eaLnBrk="1" hangingPunct="1"/>
            <a:r>
              <a:rPr lang="cs-CZ" sz="4000" smtClean="0"/>
              <a:t>6) V knize vystupují: Berlioz, Rimskij-Korasakov, Stravinskij. Čím byli ve skutečnosti?</a:t>
            </a:r>
          </a:p>
        </p:txBody>
      </p:sp>
      <p:sp>
        <p:nvSpPr>
          <p:cNvPr id="22530" name="Zástupný symbol pro obsah 2"/>
          <p:cNvSpPr>
            <a:spLocks noGrp="1"/>
          </p:cNvSpPr>
          <p:nvPr>
            <p:ph type="body" idx="1"/>
          </p:nvPr>
        </p:nvSpPr>
        <p:spPr>
          <a:xfrm>
            <a:off x="457200" y="2133600"/>
            <a:ext cx="8229600" cy="3992563"/>
          </a:xfrm>
        </p:spPr>
        <p:txBody>
          <a:bodyPr/>
          <a:lstStyle/>
          <a:p>
            <a:pPr marL="609600" indent="-609600" eaLnBrk="1" hangingPunct="1">
              <a:buFont typeface="Arial" charset="0"/>
              <a:buAutoNum type="alphaLcParenR"/>
            </a:pPr>
            <a:r>
              <a:rPr lang="cs-CZ" sz="4000" smtClean="0"/>
              <a:t>Malíři</a:t>
            </a:r>
          </a:p>
          <a:p>
            <a:pPr marL="609600" indent="-609600" eaLnBrk="1" hangingPunct="1">
              <a:buFont typeface="Arial" charset="0"/>
              <a:buAutoNum type="alphaLcParenR"/>
            </a:pPr>
            <a:r>
              <a:rPr lang="cs-CZ" sz="4000" smtClean="0"/>
              <a:t>Hudební skladatelé</a:t>
            </a:r>
          </a:p>
          <a:p>
            <a:pPr marL="609600" indent="-609600" eaLnBrk="1" hangingPunct="1">
              <a:buFont typeface="Arial" charset="0"/>
              <a:buAutoNum type="alphaLcParenR"/>
            </a:pPr>
            <a:r>
              <a:rPr lang="cs-CZ" sz="4000" smtClean="0"/>
              <a:t>Filozofové    </a:t>
            </a:r>
            <a:endParaRPr lang="cs-CZ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7) Určete umělecké prostředky</a:t>
            </a:r>
          </a:p>
        </p:txBody>
      </p:sp>
      <p:sp>
        <p:nvSpPr>
          <p:cNvPr id="2355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 typeface="Arial" charset="0"/>
              <a:buAutoNum type="alphaLcParenR"/>
            </a:pPr>
            <a:r>
              <a:rPr lang="cs-CZ" smtClean="0"/>
              <a:t>Prokurátor seděl </a:t>
            </a:r>
            <a:r>
              <a:rPr lang="cs-CZ" b="1" smtClean="0"/>
              <a:t>jako zkamenělý</a:t>
            </a:r>
          </a:p>
          <a:p>
            <a:pPr marL="609600" indent="-609600" eaLnBrk="1" hangingPunct="1">
              <a:buFont typeface="Arial" charset="0"/>
              <a:buAutoNum type="alphaLcParenR"/>
            </a:pPr>
            <a:r>
              <a:rPr lang="cs-CZ" smtClean="0"/>
              <a:t>…ale dokonce ani v celé aleji, která vedla souběžně s Malou Bronnou, nebylo </a:t>
            </a:r>
            <a:r>
              <a:rPr lang="cs-CZ" b="1" smtClean="0"/>
              <a:t>živé duše</a:t>
            </a:r>
            <a:r>
              <a:rPr lang="cs-CZ" smtClean="0"/>
              <a:t>…</a:t>
            </a:r>
          </a:p>
          <a:p>
            <a:pPr marL="609600" indent="-609600" eaLnBrk="1" hangingPunct="1">
              <a:buFont typeface="Arial" charset="0"/>
              <a:buAutoNum type="alphaLcParenR"/>
            </a:pPr>
            <a:r>
              <a:rPr lang="cs-CZ" b="1" smtClean="0"/>
              <a:t>Proboha, </a:t>
            </a:r>
            <a:r>
              <a:rPr lang="cs-CZ" smtClean="0"/>
              <a:t>sem s ní!</a:t>
            </a:r>
          </a:p>
          <a:p>
            <a:pPr marL="609600" indent="-609600" eaLnBrk="1" hangingPunct="1">
              <a:buFont typeface="Arial" charset="0"/>
              <a:buAutoNum type="alphaLcParenR"/>
            </a:pPr>
            <a:r>
              <a:rPr lang="cs-CZ" b="1" smtClean="0"/>
              <a:t>…střapatý </a:t>
            </a:r>
            <a:r>
              <a:rPr lang="cs-CZ" smtClean="0"/>
              <a:t>mládenec v kostkované  čepici posunuté do týla.</a:t>
            </a:r>
            <a:endParaRPr lang="cs-CZ" b="1" smtClean="0"/>
          </a:p>
          <a:p>
            <a:pPr marL="609600" indent="-609600"/>
            <a:endParaRPr lang="cs-CZ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000" smtClean="0"/>
              <a:t>8) Ve které knize se objevuje postava Piláta Pontského? Čím je důležitý?</a:t>
            </a:r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Font typeface="Arial" charset="0"/>
              <a:buAutoNum type="alphaLcParenR"/>
            </a:pPr>
            <a:r>
              <a:rPr lang="cs-CZ" smtClean="0"/>
              <a:t>Bible-Starý zákon, nechal ukřižovat Ježíše, přestože pro něj spousta Židů požadovala omilostnění</a:t>
            </a:r>
          </a:p>
          <a:p>
            <a:pPr marL="514350" indent="-514350" eaLnBrk="1" hangingPunct="1">
              <a:buFont typeface="Arial" charset="0"/>
              <a:buAutoNum type="alphaLcParenR"/>
            </a:pPr>
            <a:r>
              <a:rPr lang="cs-CZ" smtClean="0"/>
              <a:t>Bible- Nový zákon, chtěl omilostnit Ježíše, ale Židé to odmítali </a:t>
            </a:r>
          </a:p>
          <a:p>
            <a:pPr marL="514350" indent="-514350" eaLnBrk="1" hangingPunct="1">
              <a:buFont typeface="Arial" charset="0"/>
              <a:buAutoNum type="alphaLcParenR"/>
            </a:pPr>
            <a:r>
              <a:rPr lang="cs-CZ" smtClean="0"/>
              <a:t>Bible-Nový zákon, nechal ukřižovat Ježíše, přestože pro něj spousta Židů požadovala omilostnění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Slohová práce</a:t>
            </a:r>
          </a:p>
        </p:txBody>
      </p:sp>
      <p:sp>
        <p:nvSpPr>
          <p:cNvPr id="2560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Zkuste napsat reportáž z varieté v Moskvě, kde vystupovala družina mága Woolanda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Správné odpovědi:</a:t>
            </a:r>
          </a:p>
        </p:txBody>
      </p:sp>
      <p:sp>
        <p:nvSpPr>
          <p:cNvPr id="26626" name="Zástupný symbol pro obsah 2"/>
          <p:cNvSpPr>
            <a:spLocks noGrp="1"/>
          </p:cNvSpPr>
          <p:nvPr>
            <p:ph idx="1"/>
          </p:nvPr>
        </p:nvSpPr>
        <p:spPr>
          <a:xfrm>
            <a:off x="468313" y="1341438"/>
            <a:ext cx="8229600" cy="4525962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cs-CZ" sz="2400" smtClean="0"/>
              <a:t>  Z textu nevyplývá - C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400" smtClean="0"/>
              <a:t>1) F 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400" smtClean="0"/>
              <a:t>2) A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400" smtClean="0"/>
              <a:t>3) C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400" smtClean="0"/>
              <a:t>4) C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400" smtClean="0"/>
              <a:t>5) A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400" smtClean="0"/>
              <a:t>6) B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400" smtClean="0"/>
              <a:t>7) a) přirovnání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400" smtClean="0"/>
              <a:t>     b) metafora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400" smtClean="0"/>
              <a:t>     c) zvolání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400" smtClean="0"/>
              <a:t>     d) obrazné pojmenování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400" smtClean="0"/>
              <a:t>8) B</a:t>
            </a:r>
          </a:p>
          <a:p>
            <a:pPr marL="0" indent="0" eaLnBrk="1" hangingPunct="1">
              <a:buFont typeface="Arial" charset="0"/>
              <a:buNone/>
            </a:pPr>
            <a:endParaRPr lang="cs-CZ" sz="240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</a:p>
        </p:txBody>
      </p:sp>
      <p:sp>
        <p:nvSpPr>
          <p:cNvPr id="2765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1400"/>
              </a:spcAft>
            </a:pPr>
            <a:r>
              <a:rPr lang="cs-CZ" smtClean="0"/>
              <a:t>PROKOP, Vladimír. Přehled české literatury 20. století: pro výuku na středních školách. Sokolov: O.K.-Soft, 1998, 82 s. ISBN 80-238-2348-5.</a:t>
            </a:r>
          </a:p>
          <a:p>
            <a:pPr>
              <a:lnSpc>
                <a:spcPct val="90000"/>
              </a:lnSpc>
            </a:pPr>
            <a:r>
              <a:rPr lang="cs-CZ" smtClean="0"/>
              <a:t>KLIMOWSKI, Andrzej a Michail Afanas'jevič BULGAKOV. </a:t>
            </a:r>
            <a:r>
              <a:rPr lang="cs-CZ" i="1" smtClean="0"/>
              <a:t>Mistr a Markétka: grafický román</a:t>
            </a:r>
            <a:r>
              <a:rPr lang="cs-CZ" smtClean="0"/>
              <a:t>. 1. vyd. v českém jazyce. Ilustrace Danusia Schejbal. Praha: BB/art, 2009, 128 s. ISBN 978-80-7381-556-1.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Zdroje</a:t>
            </a:r>
          </a:p>
        </p:txBody>
      </p:sp>
      <p:sp>
        <p:nvSpPr>
          <p:cNvPr id="2867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sz="2800" smtClean="0"/>
              <a:t>AUTOR NEUVEDEN. </a:t>
            </a:r>
            <a:r>
              <a:rPr lang="cs-CZ" sz="2800" i="1" smtClean="0"/>
              <a:t>odaha.com</a:t>
            </a:r>
            <a:r>
              <a:rPr lang="cs-CZ" sz="2800" smtClean="0"/>
              <a:t> [online]. [cit. 29.1.2014]. Dostupný na WWW: http://www.odaha.com/sites/default/files/michail-afanasjevic-bulgakov.jpg</a:t>
            </a:r>
          </a:p>
          <a:p>
            <a:pPr>
              <a:lnSpc>
                <a:spcPct val="90000"/>
              </a:lnSpc>
            </a:pPr>
            <a:r>
              <a:rPr lang="cs-CZ" sz="2800" smtClean="0"/>
              <a:t>AUTOR NEUVEDEN. </a:t>
            </a:r>
            <a:r>
              <a:rPr lang="cs-CZ" sz="2800" i="1" smtClean="0"/>
              <a:t>http://deskarati.com/</a:t>
            </a:r>
            <a:r>
              <a:rPr lang="cs-CZ" sz="2800" smtClean="0"/>
              <a:t> [online]. [cit. 29.1.2014]. Dostupný na WWW: http://deskarati.com/wp-content/uploads/2012/09/Vladimir-Nabokov.jpg</a:t>
            </a:r>
          </a:p>
          <a:p>
            <a:pPr>
              <a:lnSpc>
                <a:spcPct val="90000"/>
              </a:lnSpc>
            </a:pPr>
            <a:r>
              <a:rPr lang="cs-CZ" sz="2800" smtClean="0"/>
              <a:t>AUTOR NEUVEDEN. </a:t>
            </a:r>
            <a:r>
              <a:rPr lang="cs-CZ" sz="2800" i="1" smtClean="0"/>
              <a:t>http://www.gorila.sk/</a:t>
            </a:r>
            <a:r>
              <a:rPr lang="cs-CZ" sz="2800" smtClean="0"/>
              <a:t> [online]. [cit. 29.1.2014]. Dostupný na WWW: http://www.gorila.sk/i/article_imgs/l/96/4996.jpg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666</Words>
  <Application>Microsoft Office PowerPoint</Application>
  <PresentationFormat>On-screen Show (4:3)</PresentationFormat>
  <Paragraphs>101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9" baseType="lpstr">
      <vt:lpstr>Arial</vt:lpstr>
      <vt:lpstr>Calibri</vt:lpstr>
      <vt:lpstr>Motiv sady Office</vt:lpstr>
      <vt:lpstr>Snímek 1</vt:lpstr>
      <vt:lpstr>Anotace</vt:lpstr>
      <vt:lpstr>Snímek 3</vt:lpstr>
      <vt:lpstr>Co z textu nevyplývá?</vt:lpstr>
      <vt:lpstr>1) Název díla</vt:lpstr>
      <vt:lpstr>2) Autor</vt:lpstr>
      <vt:lpstr>3) Národnost autora</vt:lpstr>
      <vt:lpstr>4) Vyberte fotografii autora</vt:lpstr>
      <vt:lpstr>5) Místo a doba děje</vt:lpstr>
      <vt:lpstr>6) V knize vystupují: Berlioz, Rimskij-Korasakov, Stravinskij. Čím byli ve skutečnosti?</vt:lpstr>
      <vt:lpstr>7) Určete umělecké prostředky</vt:lpstr>
      <vt:lpstr>8) Ve které knize se objevuje postava Piláta Pontského? Čím je důležitý?</vt:lpstr>
      <vt:lpstr>Slohová práce</vt:lpstr>
      <vt:lpstr>Správné odpovědi:</vt:lpstr>
      <vt:lpstr>Zdroje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Karel</dc:creator>
  <cp:lastModifiedBy>Ti, kteří neznají heslo</cp:lastModifiedBy>
  <cp:revision>17</cp:revision>
  <dcterms:created xsi:type="dcterms:W3CDTF">2013-04-14T15:21:02Z</dcterms:created>
  <dcterms:modified xsi:type="dcterms:W3CDTF">2014-02-17T19:05:12Z</dcterms:modified>
</cp:coreProperties>
</file>