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6" r:id="rId4"/>
    <p:sldId id="277" r:id="rId5"/>
    <p:sldId id="257" r:id="rId6"/>
    <p:sldId id="260" r:id="rId7"/>
    <p:sldId id="261" r:id="rId8"/>
    <p:sldId id="262" r:id="rId9"/>
    <p:sldId id="263" r:id="rId10"/>
    <p:sldId id="264" r:id="rId11"/>
    <p:sldId id="265" r:id="rId12"/>
    <p:sldId id="269" r:id="rId13"/>
    <p:sldId id="270" r:id="rId14"/>
    <p:sldId id="266" r:id="rId15"/>
    <p:sldId id="268" r:id="rId16"/>
    <p:sldId id="259" r:id="rId17"/>
    <p:sldId id="276" r:id="rId18"/>
    <p:sldId id="271" r:id="rId19"/>
    <p:sldId id="272" r:id="rId20"/>
    <p:sldId id="273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F7FB6-C704-40DD-996F-10767A6E2B1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4F5355-91BA-4251-9B16-48E57D8E66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07C56-4309-4554-9DF6-DA1C0A72526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13EC3-383D-458B-867F-08C229951E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B0CDF-E923-46A2-9D75-EB04885BB9A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A95B9-C228-448B-AD7A-934A827288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2DC1E-062C-4073-B6B1-D97685C7C7A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09837-337D-46D7-98DB-43B7FC5F56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F61CD-5876-4D3B-9147-75C5CBA5914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8700C3-7F4E-4DE5-8E47-AE358E64F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1148F-BE45-4230-B45B-62C550F888F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EA5DF-36F9-4F1D-B5B2-AD2E4CD5E4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B30FA-6F8C-462A-BD9F-440F69198EE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CC250-D29D-4BDB-9C54-EB24BB7B06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02925-923D-431C-A52E-AB11DDF6D82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0FDBA-376B-4C71-AA3F-8D13AAB30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4A5E0-B523-41F2-9766-1BC20C65590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0B41E-5E38-4498-BC14-B8ED78DC4F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9EE52-7143-4B7C-9D85-E590971D7D6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C9473-1B8E-4C02-BC5D-2241A746C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F98E0-51B3-42CC-A05F-F44CF08B122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E038C-8129-4C03-A549-E16CFF872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9899E0-1765-4C13-92E7-5E35C24A9E7D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D07CDB3-726B-40F3-BF20-F1CC82943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bookaholic.ro/wp-content/uploads/2013/06/kafka.jpg" TargetMode="External"/><Relationship Id="rId2" Type="http://schemas.openxmlformats.org/officeDocument/2006/relationships/hyperlink" Target="http://www.beatdom.com/wp-content/uploads/2012/03/600full-jack-kerouac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9100" y="36513"/>
            <a:ext cx="8305800" cy="679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</a:rPr>
              <a:t>Anotace</a:t>
            </a:r>
          </a:p>
        </p:txBody>
      </p:sp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Char char="•"/>
            </a:pPr>
            <a:r>
              <a:rPr lang="cs-CZ" sz="2400" smtClean="0">
                <a:latin typeface="Arial" charset="0"/>
              </a:rPr>
              <a:t>Tento materiál slouží k rozvoji čtenářské gramotnosti, je určen pro opakování, zkoušení, lze jej použít jako test.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sz="2400" smtClean="0">
                <a:latin typeface="Arial" charset="0"/>
              </a:rPr>
              <a:t>Text je možno promítat na interaktivní tabuli či plátno a pracovat společně nebo individuálně.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sz="2400" smtClean="0">
                <a:latin typeface="Arial" charset="0"/>
              </a:rPr>
              <a:t>Žáci se nejprve přečtou úvodní text a poté plní jednotlivé úkoly.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sz="2400" smtClean="0">
                <a:latin typeface="Arial" charset="0"/>
              </a:rPr>
              <a:t>Každá prezentace obsahuje správná řešení.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sz="2400" smtClean="0">
                <a:latin typeface="Arial" charset="0"/>
              </a:rPr>
              <a:t>O jednotlivých otázkách lze diskutovat, nabízené možnosti lze komentovat, připojovat své vlastní názory a myšlenky.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sz="2400" smtClean="0">
                <a:latin typeface="Arial" charset="0"/>
              </a:rPr>
              <a:t>Poslední zadání nabízí možnost zpracovat slohově téma, které souvisí s rozebíranou knihou či autorem.</a:t>
            </a:r>
            <a:endParaRPr lang="cs-CZ" sz="24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5"/>
          <p:cNvSpPr>
            <a:spLocks noChangeArrowheads="1"/>
          </p:cNvSpPr>
          <p:nvPr/>
        </p:nvSpPr>
        <p:spPr bwMode="auto">
          <a:xfrm>
            <a:off x="107950" y="188913"/>
            <a:ext cx="8712200" cy="649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>
                <a:latin typeface="Franklin Gothic Book" pitchFamily="34" charset="0"/>
              </a:rPr>
              <a:t>PÁN (se opět obrátí k levici muže se zápisníkem): Mohu se zeptat, jak to děláte? </a:t>
            </a:r>
            <a:br>
              <a:rPr lang="cs-CZ" sz="1500">
                <a:latin typeface="Franklin Gothic Book" pitchFamily="34" charset="0"/>
              </a:rPr>
            </a:br>
            <a:r>
              <a:rPr lang="cs-CZ" sz="1500">
                <a:latin typeface="Franklin Gothic Book" pitchFamily="34" charset="0"/>
              </a:rPr>
              <a:t>MUŽ SE ZÁPISNÍKEM: Pouhá fonetika. Věda o řeči. Moje profese, a zároveň můj koníček. Šťastný člověk, kterému koníček vydělává na živobytí! Vy rozpoznáte Ira nebo řekněme Angličana ze severního hrabství podle jeho nářečí. Já dokážu zařadit kohokoliv s přesností šesti mil. V Londýně s přesností dvou mil. Někdy dvou ulic. </a:t>
            </a:r>
            <a:br>
              <a:rPr lang="cs-CZ" sz="1500">
                <a:latin typeface="Franklin Gothic Book" pitchFamily="34" charset="0"/>
              </a:rPr>
            </a:br>
            <a:r>
              <a:rPr lang="cs-CZ" sz="1500">
                <a:latin typeface="Franklin Gothic Book" pitchFamily="34" charset="0"/>
              </a:rPr>
              <a:t>KVĚTINÁŘKA: Že se nestydí, poseroutka! </a:t>
            </a:r>
            <a:br>
              <a:rPr lang="cs-CZ" sz="1500">
                <a:latin typeface="Franklin Gothic Book" pitchFamily="34" charset="0"/>
              </a:rPr>
            </a:br>
            <a:r>
              <a:rPr lang="cs-CZ" sz="1500">
                <a:latin typeface="Franklin Gothic Book" pitchFamily="34" charset="0"/>
              </a:rPr>
              <a:t>PÁN: A dá se z toho vyžít? </a:t>
            </a:r>
            <a:br>
              <a:rPr lang="cs-CZ" sz="1500">
                <a:latin typeface="Franklin Gothic Book" pitchFamily="34" charset="0"/>
              </a:rPr>
            </a:br>
            <a:r>
              <a:rPr lang="cs-CZ" sz="1500">
                <a:latin typeface="Franklin Gothic Book" pitchFamily="34" charset="0"/>
              </a:rPr>
              <a:t>MUŽ SE ZÁPISNÍKEM: Ale ovšem. Docela pohodlně. Žijeme v době zbohatlíků. Lidi začnou na periférii s ročním příjmem osmdesát liber, a skončí v centru se sto tisíci. Chtějí se periférie zbavit, jenže ona se nezapře; stačí, když otevřou pusu. A já je naučím - </a:t>
            </a:r>
            <a:br>
              <a:rPr lang="cs-CZ" sz="1500">
                <a:latin typeface="Franklin Gothic Book" pitchFamily="34" charset="0"/>
              </a:rPr>
            </a:br>
            <a:r>
              <a:rPr lang="cs-CZ" sz="1500">
                <a:latin typeface="Franklin Gothic Book" pitchFamily="34" charset="0"/>
              </a:rPr>
              <a:t>KVĚTINÁŘKA: Ať se stará vo sebe a nechá ubohou holku - </a:t>
            </a:r>
            <a:br>
              <a:rPr lang="cs-CZ" sz="1500">
                <a:latin typeface="Franklin Gothic Book" pitchFamily="34" charset="0"/>
              </a:rPr>
            </a:br>
            <a:r>
              <a:rPr lang="cs-CZ" sz="1500">
                <a:latin typeface="Franklin Gothic Book" pitchFamily="34" charset="0"/>
              </a:rPr>
              <a:t>MUŽ SE ZÁPISNÍKEM (vybuchne): Ženská, okamžitě s tím ohavným skuhráním přestaňte, nebo si hledejte útočiště na jiné posvátné půdě! </a:t>
            </a:r>
            <a:br>
              <a:rPr lang="cs-CZ" sz="1500">
                <a:latin typeface="Franklin Gothic Book" pitchFamily="34" charset="0"/>
              </a:rPr>
            </a:br>
            <a:r>
              <a:rPr lang="cs-CZ" sz="1500">
                <a:latin typeface="Franklin Gothic Book" pitchFamily="34" charset="0"/>
              </a:rPr>
              <a:t>KVĚTINÁŘKA (se chabě brání): Já mám právo tady bejt zrovna jako vy. </a:t>
            </a:r>
            <a:br>
              <a:rPr lang="cs-CZ" sz="1500">
                <a:latin typeface="Franklin Gothic Book" pitchFamily="34" charset="0"/>
              </a:rPr>
            </a:br>
            <a:r>
              <a:rPr lang="cs-CZ" sz="1500">
                <a:latin typeface="Franklin Gothic Book" pitchFamily="34" charset="0"/>
              </a:rPr>
              <a:t>MUŽ SE ZÁPISNÍKEM: Ženská, která vydává tak otravné a ohavné zvuky, nemá právo na nic - ani na život. Pomněte, že jste lidská bytost, v níž sídlí duše a božský dar artikulované mluvy; že vaše mateřština je jazykem Shakespeara, Miltona a bible, a nebublejte tu jako holub na báni!</a:t>
            </a:r>
          </a:p>
          <a:p>
            <a:endParaRPr lang="cs-CZ" sz="1500">
              <a:latin typeface="Franklin Gothic Book" pitchFamily="34" charset="0"/>
            </a:endParaRPr>
          </a:p>
          <a:p>
            <a:endParaRPr lang="cs-CZ" sz="1500">
              <a:latin typeface="Franklin Gothic Book" pitchFamily="34" charset="0"/>
            </a:endParaRPr>
          </a:p>
          <a:p>
            <a:r>
              <a:rPr lang="cs-CZ" sz="1500">
                <a:latin typeface="Franklin Gothic Book" pitchFamily="34" charset="0"/>
              </a:rPr>
              <a:t>LÍZA : Kolik to dělá?</a:t>
            </a:r>
          </a:p>
          <a:p>
            <a:r>
              <a:rPr lang="cs-CZ" sz="1500">
                <a:latin typeface="Franklin Gothic Book" pitchFamily="34" charset="0"/>
              </a:rPr>
              <a:t>TAXIKÁŘ ( ukazuje na taxametr ) : Neumíš číst? Šilink.</a:t>
            </a:r>
          </a:p>
          <a:p>
            <a:r>
              <a:rPr lang="cs-CZ" sz="1500">
                <a:latin typeface="Franklin Gothic Book" pitchFamily="34" charset="0"/>
              </a:rPr>
              <a:t>LÍZA : Šilink za dvě minuty!!</a:t>
            </a:r>
          </a:p>
          <a:p>
            <a:r>
              <a:rPr lang="cs-CZ" sz="1500">
                <a:latin typeface="Franklin Gothic Book" pitchFamily="34" charset="0"/>
              </a:rPr>
              <a:t>TAXIKÁŘ : Za dvě nebo za deset, to máš fuk.</a:t>
            </a:r>
          </a:p>
          <a:p>
            <a:r>
              <a:rPr lang="cs-CZ" sz="1500">
                <a:latin typeface="Franklin Gothic Book" pitchFamily="34" charset="0"/>
              </a:rPr>
              <a:t>LÍZA : To je teda pěkná levota!</a:t>
            </a:r>
          </a:p>
          <a:p>
            <a:r>
              <a:rPr lang="cs-CZ" sz="1500">
                <a:latin typeface="Franklin Gothic Book" pitchFamily="34" charset="0"/>
              </a:rPr>
              <a:t>TAXIKÁŘ : Už jsi někdy jela taxíkem?</a:t>
            </a:r>
          </a:p>
          <a:p>
            <a:r>
              <a:rPr lang="cs-CZ" sz="1500">
                <a:latin typeface="Franklin Gothic Book" pitchFamily="34" charset="0"/>
              </a:rPr>
              <a:t>LÍZA ( důstojně ) : Miliónkrát, mladíče.</a:t>
            </a:r>
          </a:p>
          <a:p>
            <a:r>
              <a:rPr lang="cs-CZ" sz="1500">
                <a:latin typeface="Franklin Gothic Book" pitchFamily="34" charset="0"/>
              </a:rPr>
              <a:t>TAXIKÁŘ ( směje se jí ) : Vidíš, holka, jak ti to svědčí. Ten šilink si nech, berunko. Že se </a:t>
            </a:r>
          </a:p>
          <a:p>
            <a:r>
              <a:rPr lang="cs-CZ" sz="1500">
                <a:latin typeface="Franklin Gothic Book" pitchFamily="34" charset="0"/>
              </a:rPr>
              <a:t>necháme poroučet. Měj se! ( Odjede ) ( pokořená ) : Drzoun jeden!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  <a:latin typeface="Arial" charset="0"/>
              </a:rPr>
              <a:t>Co z textu </a:t>
            </a:r>
            <a:r>
              <a:rPr lang="cs-CZ" b="1" cap="none" smtClean="0">
                <a:effectLst/>
                <a:latin typeface="Arial" charset="0"/>
              </a:rPr>
              <a:t>ne</a:t>
            </a:r>
            <a:r>
              <a:rPr lang="cs-CZ" cap="none" smtClean="0">
                <a:effectLst/>
                <a:latin typeface="Arial" charset="0"/>
              </a:rPr>
              <a:t>vyplývá?</a:t>
            </a:r>
          </a:p>
        </p:txBody>
      </p:sp>
      <p:sp>
        <p:nvSpPr>
          <p:cNvPr id="16386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>
              <a:buClr>
                <a:schemeClr val="tx1"/>
              </a:buClr>
              <a:buSzTx/>
              <a:buFont typeface="Wingdings 2" pitchFamily="18" charset="2"/>
              <a:buAutoNum type="alphaLcParenR"/>
            </a:pPr>
            <a:r>
              <a:rPr lang="cs-CZ" smtClean="0"/>
              <a:t>Věda o řeči je fonetika</a:t>
            </a:r>
            <a:r>
              <a:rPr lang="cs-CZ" smtClean="0">
                <a:latin typeface="Arial" charset="0"/>
              </a:rPr>
              <a:t>.</a:t>
            </a:r>
          </a:p>
          <a:p>
            <a:pPr marL="609600" indent="-609600">
              <a:buClr>
                <a:schemeClr val="tx1"/>
              </a:buClr>
              <a:buSzTx/>
              <a:buFont typeface="Wingdings 2" pitchFamily="18" charset="2"/>
              <a:buAutoNum type="alphaLcParenR"/>
            </a:pPr>
            <a:r>
              <a:rPr lang="cs-CZ" smtClean="0"/>
              <a:t>Ženská, která žije na periférii, nemá právo na nic – ani na život</a:t>
            </a:r>
            <a:r>
              <a:rPr lang="cs-CZ" smtClean="0">
                <a:latin typeface="Arial" charset="0"/>
              </a:rPr>
              <a:t>.</a:t>
            </a:r>
          </a:p>
          <a:p>
            <a:pPr marL="609600" indent="-609600">
              <a:buClr>
                <a:schemeClr val="tx1"/>
              </a:buClr>
              <a:buSzTx/>
              <a:buFont typeface="Wingdings 2" pitchFamily="18" charset="2"/>
              <a:buAutoNum type="alphaLcParenR"/>
            </a:pPr>
            <a:r>
              <a:rPr lang="cs-CZ" smtClean="0"/>
              <a:t>Kdo má povolání jako koníčka je šťastný člověk</a:t>
            </a:r>
            <a:r>
              <a:rPr lang="cs-CZ" smtClean="0">
                <a:latin typeface="Arial" charset="0"/>
              </a:rPr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1. Vyber autora a dílo, ze kterého je ukázka:</a:t>
            </a:r>
            <a:endParaRPr lang="cs-CZ" sz="2800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a)  Eugéne Ionesco – Plešatá zpěvačka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b)  Samuel Beckett – Čekání na Godota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c)  George Bernard Shaw – Pygmalion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5"/>
          <p:cNvSpPr>
            <a:spLocks noGrp="1"/>
          </p:cNvSpPr>
          <p:nvPr>
            <p:ph type="title" idx="4294967295"/>
          </p:nvPr>
        </p:nvSpPr>
        <p:spPr bwMode="auto">
          <a:xfrm>
            <a:off x="250825" y="188913"/>
            <a:ext cx="8686800" cy="838200"/>
          </a:xfrm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b="1" cap="none" smtClean="0">
                <a:effectLst/>
                <a:latin typeface="Arial" charset="0"/>
              </a:rPr>
              <a:t>2. Vyberte, která charakteristika se nejlépe k autorovy hodí: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a)   Prozaik, tulák. Rád se chlubil svými šlechtickými předky z Francie. Dobrovolně se přihlásil do amerického válečného námořnictva, odkud ho však propustili jakožto schizoidní osobnost. Na konci 40. let se vydal na cestu napříč celou Amerikou.</a:t>
            </a:r>
          </a:p>
          <a:p>
            <a:pPr eaLnBrk="1" hangingPunct="1">
              <a:buFont typeface="Wingdings 2" pitchFamily="18" charset="2"/>
              <a:buAutoNum type="alphaLcParenR"/>
            </a:pP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b)   Anglický dramatik, kritik a esejista irského původu. Nositelem Nobelovy ceny za literaturu (1925). Uznání si vydobyl nejen jako dramatik, mistr vtipu, ostrého slova a paradoxu. Ve svých dramatech pranýřoval doslova vše – falešnou morálku, měšťany, hloupost, pokrytectví, falešnost, prostě veškeré lidské vlastnosti. 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c)   Spisovatel, který byl komunistickým režimem potlačován nejen ve školách, ale i v povědomí lidí vůbec. Nebylo tomu jenom proto, že jeho tvorba se dostávala do rozporu s oficiálními požadavky na literaturu, ale nemenším důvodem se stala úmyslná nevšímavost k  židovské kultuře vůbec.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3. Kdy se odehrává děj díla?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a) Londýn, počátek 20.století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b) </a:t>
            </a:r>
            <a:r>
              <a:rPr lang="cs-CZ" sz="2800" smtClean="0">
                <a:latin typeface="Arial" charset="0"/>
              </a:rPr>
              <a:t>J</a:t>
            </a:r>
            <a:r>
              <a:rPr lang="cs-CZ" sz="2800" smtClean="0"/>
              <a:t>aponský vězeňský tábor, 2. světová válka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c)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z="2800" smtClean="0"/>
              <a:t>Paříž, konec 19.století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4. Která kompozice se v díle objevuje?</a:t>
            </a:r>
            <a:endParaRPr lang="cs-CZ" sz="2800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Wingdings 2" pitchFamily="18" charset="2"/>
              <a:buNone/>
            </a:pPr>
            <a:r>
              <a:rPr lang="cs-CZ" smtClean="0"/>
              <a:t>a)  Rámcová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smtClean="0"/>
              <a:t>b)  Chronologická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smtClean="0"/>
              <a:t>c)  Retrospektivní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5. Kterému žánru dílo odpovídá?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Wingdings 2" pitchFamily="18" charset="2"/>
              <a:buNone/>
            </a:pPr>
            <a:r>
              <a:rPr lang="cs-CZ" smtClean="0"/>
              <a:t>a)  Komediální drama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smtClean="0"/>
              <a:t>b)  Novela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smtClean="0"/>
              <a:t>c)  Absurdní drama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6. Jak se jmenuje film, který se inspiruje tímto dílem?</a:t>
            </a:r>
            <a:endParaRPr lang="cs-CZ" sz="2400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a) My big lady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b) Your lady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c) My fair lady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7. Přiřaď k postavám jejich charakteristiku:</a:t>
            </a:r>
            <a:endParaRPr lang="cs-CZ" sz="2400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8686800" cy="5616575"/>
          </a:xfrm>
        </p:spPr>
        <p:txBody>
          <a:bodyPr/>
          <a:lstStyle/>
          <a:p>
            <a:pPr eaLnBrk="1" hangingPunct="1">
              <a:buFont typeface="Wingdings 2" pitchFamily="18" charset="2"/>
              <a:buAutoNum type="arabicPeriod"/>
            </a:pPr>
            <a:r>
              <a:rPr lang="cs-CZ" sz="1800" b="1" smtClean="0"/>
              <a:t>Líza Doolittlová</a:t>
            </a:r>
            <a:r>
              <a:rPr lang="cs-CZ" sz="1800" smtClean="0"/>
              <a:t> 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1800" b="1" smtClean="0"/>
              <a:t>Henry Higgins</a:t>
            </a:r>
            <a:r>
              <a:rPr lang="cs-CZ" sz="1800" smtClean="0"/>
              <a:t> 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1800" b="1" smtClean="0"/>
              <a:t>plukovník Pickering</a:t>
            </a:r>
            <a:r>
              <a:rPr lang="cs-CZ" sz="1800" smtClean="0"/>
              <a:t> 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1800" b="1" smtClean="0"/>
              <a:t>paní Pearceová</a:t>
            </a:r>
            <a:r>
              <a:rPr lang="cs-CZ" sz="1800" smtClean="0"/>
              <a:t> 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1800" b="1" smtClean="0"/>
              <a:t>Alfréd Doolittle</a:t>
            </a:r>
            <a:r>
              <a:rPr lang="cs-CZ" sz="1800" smtClean="0"/>
              <a:t> 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800" smtClean="0"/>
              <a:t/>
            </a:r>
            <a:br>
              <a:rPr lang="cs-CZ" sz="1800" smtClean="0"/>
            </a:br>
            <a:endParaRPr lang="cs-CZ" sz="1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1800" smtClean="0"/>
              <a:t>a) hospodyně v domě pana Higginse; milá, starostlivá a svého pána zná velmi dobře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800" smtClean="0"/>
              <a:t>b) expert na indické jazyky; chová se jako pravý gentleman a na rozdíl od svého přítele se zajímá o city člověka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800" smtClean="0"/>
              <a:t>c) postarší profesor fonetiky, jemuž se jeho koníček stal obživou - miluje svou práci; jeho chování je místy hrubé až arogantní; má také velký zájem a nadšení pro vědu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800" smtClean="0"/>
              <a:t>d) prostořeká pouliční květinářka, jež vyrůstala v chudých poměrech; naprosto přirozená, půvabná a bystrá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800" smtClean="0"/>
              <a:t>e) otec Lízy; pracuje jako popelář a má stejný slovník jako jeho dcera; jeho zálibou je pití</a:t>
            </a:r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8. Proč se dílo jmenuje tak, jak se jmenuje?</a:t>
            </a:r>
            <a:endParaRPr lang="cs-CZ" sz="2800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a) Dílo se jmenuje podle řeckého boha.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b) Název si dílo získalo podle pověsti o řeckém sochaři, který vytvořil sochu tak krásnou, až se do ní zamiloval a bohyni Afrodité požádal o její oživení.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c)  Název díla je náhodně vymyšlené slovo.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9. Který text nejlépe charakterizuje obsah díla?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a)  Pouliční květinářka pozná profesora, který se zabývá fonetikou. Květinářka chce, aby ji naučil mluvit spisovnou angličtinou. Tou dobou je u profesora na návštěvě plukovník, znalec indických jazyků a profesor se s ním vsadí, že naučí květinářku chovat se jako vévodkyně. Za půl roku ji opravdu naučí slušnému chování, uvede ji dokonce na ples. </a:t>
            </a:r>
          </a:p>
          <a:p>
            <a:pPr marL="457200" indent="-457200" eaLnBrk="1" fontAlgn="auto" hangingPunct="1">
              <a:spcAft>
                <a:spcPts val="0"/>
              </a:spcAft>
              <a:buFont typeface="Wingdings 2"/>
              <a:buAutoNum type="alphaLcParenR"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b)  Kniha vypráví o přátelství dvou zemědělských dělníků, kteří přicházejí pracovat na farmu. Dílo vrcholí v momentě, kdy jeden nechtěně zlomí vaz ženě majitele farmy.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c)  Na opuštěném místě se setkávají dva tuláci. Mezi nimi se odvíjí chaotický dialog, z něhož vyplývá, že oba čekají na jakéhosi pána, který by snad mohl změnit jejich další životní osudy.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10. Co to znamená </a:t>
            </a:r>
            <a:r>
              <a:rPr lang="cs-CZ" dirty="0" err="1" smtClean="0"/>
              <a:t>pygmalion</a:t>
            </a:r>
            <a:r>
              <a:rPr lang="cs-CZ" dirty="0" smtClean="0"/>
              <a:t> efekt? 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a) Nauka o procesech stárnutí člověka. Zabývá se somatickými (tělesnými) a psychickými aspekty stárnutí a stáří.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b) Vybuzení k připravenosti (smyslové, hormonální, žlázové, svalové) k určité činnosti.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c) Založen na tvrzení, že pozitivní očekávání učitelů vede ke zvyšování výkonnosti jejich žáků - roste jejich sebedůvěra a s ní i výkony.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http://www.everydayminimalist.com/wp-content/uploads/2011/04/george-bernard-shaw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133600"/>
            <a:ext cx="2592388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4" descr="http://4.bp.blogspot.com/-GVAMtJbHTZI/TjgJcDWt9WI/AAAAAAAAAMk/19KevbYUtEA/s1600/jack_kerouac_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3429000"/>
            <a:ext cx="316865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6" descr="http://1.bp.blogspot.com/_bwAHfdJLOJg/TI3fyOVljCI/AAAAAAAABoI/u7psd8E2YoY/s400/kafk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56325" y="2060575"/>
            <a:ext cx="2857500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Text Box 7"/>
          <p:cNvSpPr txBox="1">
            <a:spLocks noChangeArrowheads="1"/>
          </p:cNvSpPr>
          <p:nvPr/>
        </p:nvSpPr>
        <p:spPr bwMode="auto">
          <a:xfrm>
            <a:off x="2916238" y="2997200"/>
            <a:ext cx="18716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b)</a:t>
            </a:r>
          </a:p>
        </p:txBody>
      </p:sp>
      <p:sp>
        <p:nvSpPr>
          <p:cNvPr id="27653" name="Text Box 8"/>
          <p:cNvSpPr txBox="1">
            <a:spLocks noChangeArrowheads="1"/>
          </p:cNvSpPr>
          <p:nvPr/>
        </p:nvSpPr>
        <p:spPr bwMode="auto">
          <a:xfrm>
            <a:off x="250825" y="1700213"/>
            <a:ext cx="15843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a)</a:t>
            </a:r>
          </a:p>
        </p:txBody>
      </p:sp>
      <p:sp>
        <p:nvSpPr>
          <p:cNvPr id="27654" name="Text Box 9"/>
          <p:cNvSpPr txBox="1">
            <a:spLocks noChangeArrowheads="1"/>
          </p:cNvSpPr>
          <p:nvPr/>
        </p:nvSpPr>
        <p:spPr bwMode="auto">
          <a:xfrm>
            <a:off x="6156325" y="1700213"/>
            <a:ext cx="19446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c)</a:t>
            </a:r>
          </a:p>
        </p:txBody>
      </p:sp>
      <p:sp>
        <p:nvSpPr>
          <p:cNvPr id="27655" name="Rectangle 10"/>
          <p:cNvSpPr>
            <a:spLocks noGrp="1"/>
          </p:cNvSpPr>
          <p:nvPr>
            <p:ph type="title" idx="4294967295"/>
          </p:nvPr>
        </p:nvSpPr>
        <p:spPr bwMode="auto">
          <a:xfrm>
            <a:off x="250825" y="333375"/>
            <a:ext cx="8686800" cy="838200"/>
          </a:xfrm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cap="none" smtClean="0">
                <a:effectLst/>
                <a:latin typeface="Arial" charset="0"/>
              </a:rPr>
              <a:t>Kdo je autor díla?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12. Jmenuj užité umělecké prostředky:</a:t>
            </a:r>
            <a:endParaRPr lang="cs-CZ" sz="2800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200" smtClean="0">
                <a:latin typeface="Calibri" pitchFamily="34" charset="0"/>
              </a:rPr>
              <a:t>a)  Já mám právo tady </a:t>
            </a:r>
            <a:r>
              <a:rPr lang="cs-CZ" sz="2200" b="1" smtClean="0">
                <a:latin typeface="Calibri" pitchFamily="34" charset="0"/>
              </a:rPr>
              <a:t>bejt </a:t>
            </a:r>
            <a:r>
              <a:rPr lang="cs-CZ" sz="2200" smtClean="0">
                <a:latin typeface="Calibri" pitchFamily="34" charset="0"/>
              </a:rPr>
              <a:t>zrovna jako vy. 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200" smtClean="0">
                <a:latin typeface="Calibri" pitchFamily="34" charset="0"/>
              </a:rPr>
              <a:t>b)  Pomněte, že jste lidská bytost, v níž sídlí duše a božský dar artikulované mluvy; že vaše mateřština je jazykem Shakespeara, Miltona a bible, a </a:t>
            </a:r>
            <a:r>
              <a:rPr lang="cs-CZ" sz="2200" b="1" smtClean="0">
                <a:latin typeface="Calibri" pitchFamily="34" charset="0"/>
              </a:rPr>
              <a:t>nebublejte tu jako holub na báni</a:t>
            </a:r>
            <a:r>
              <a:rPr lang="cs-CZ" sz="2200" smtClean="0">
                <a:latin typeface="Calibri" pitchFamily="34" charset="0"/>
              </a:rPr>
              <a:t>!  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200" smtClean="0">
                <a:latin typeface="Calibri" pitchFamily="34" charset="0"/>
              </a:rPr>
              <a:t>c)   TAXIKÁŘ : Už jsi někdy jela taxíkem?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200" smtClean="0">
                <a:latin typeface="Calibri" pitchFamily="34" charset="0"/>
              </a:rPr>
              <a:t>	LÍZA ( důstojně ) : </a:t>
            </a:r>
            <a:r>
              <a:rPr lang="cs-CZ" sz="2200" b="1" smtClean="0">
                <a:latin typeface="Calibri" pitchFamily="34" charset="0"/>
              </a:rPr>
              <a:t>Miliónkrát</a:t>
            </a:r>
            <a:r>
              <a:rPr lang="cs-CZ" sz="2200" smtClean="0">
                <a:latin typeface="Calibri" pitchFamily="34" charset="0"/>
              </a:rPr>
              <a:t>, mladíče.</a:t>
            </a:r>
          </a:p>
          <a:p>
            <a:pPr eaLnBrk="1" hangingPunct="1">
              <a:buFont typeface="Wingdings 2" pitchFamily="18" charset="2"/>
              <a:buNone/>
            </a:pPr>
            <a:r>
              <a:rPr lang="pl-PL" sz="2200" smtClean="0">
                <a:latin typeface="Calibri" pitchFamily="34" charset="0"/>
              </a:rPr>
              <a:t>d)  </a:t>
            </a:r>
            <a:r>
              <a:rPr lang="pl-PL" sz="2200" b="1" smtClean="0">
                <a:latin typeface="Calibri" pitchFamily="34" charset="0"/>
              </a:rPr>
              <a:t>visela mi kolem krku jako balvan</a:t>
            </a:r>
            <a:endParaRPr lang="cs-CZ" sz="2200" smtClean="0">
              <a:latin typeface="Calibri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200" smtClean="0">
                <a:latin typeface="Calibri" pitchFamily="34" charset="0"/>
              </a:rPr>
              <a:t>e)  ale</a:t>
            </a:r>
            <a:r>
              <a:rPr lang="cs-CZ" sz="2200" b="1" smtClean="0">
                <a:latin typeface="Calibri" pitchFamily="34" charset="0"/>
              </a:rPr>
              <a:t> copak, copak, copak...</a:t>
            </a:r>
            <a:endParaRPr lang="cs-CZ" sz="2200" smtClean="0">
              <a:latin typeface="Calibri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200" smtClean="0">
                <a:latin typeface="Calibri" pitchFamily="34" charset="0"/>
              </a:rPr>
              <a:t>f)  </a:t>
            </a:r>
            <a:r>
              <a:rPr lang="en-US" sz="2200" smtClean="0">
                <a:latin typeface="Calibri" pitchFamily="34" charset="0"/>
              </a:rPr>
              <a:t> Ano, </a:t>
            </a:r>
            <a:r>
              <a:rPr lang="en-US" sz="2200" b="1" smtClean="0">
                <a:latin typeface="Calibri" pitchFamily="34" charset="0"/>
              </a:rPr>
              <a:t>miláčku</a:t>
            </a:r>
            <a:r>
              <a:rPr lang="en-US" sz="2200" smtClean="0">
                <a:latin typeface="Calibri" pitchFamily="34" charset="0"/>
              </a:rPr>
              <a:t>; a nechtěl by ses posadit?</a:t>
            </a:r>
            <a:endParaRPr lang="cs-CZ" sz="2200" smtClean="0">
              <a:latin typeface="Calibri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200" smtClean="0">
                <a:latin typeface="Calibri" pitchFamily="34" charset="0"/>
              </a:rPr>
              <a:t>g)  LÍZA: Jak víte, nejsem nic jiného než </a:t>
            </a:r>
            <a:r>
              <a:rPr lang="cs-CZ" sz="2200" b="1" smtClean="0">
                <a:latin typeface="Calibri" pitchFamily="34" charset="0"/>
              </a:rPr>
              <a:t>ucouraný strašák </a:t>
            </a:r>
            <a:r>
              <a:rPr lang="cs-CZ" sz="1000" smtClean="0">
                <a:latin typeface="Calibri" pitchFamily="34" charset="0"/>
              </a:rPr>
              <a:t/>
            </a:r>
            <a:br>
              <a:rPr lang="cs-CZ" sz="1000" smtClean="0">
                <a:latin typeface="Calibri" pitchFamily="34" charset="0"/>
              </a:rPr>
            </a:br>
            <a:r>
              <a:rPr lang="cs-CZ" sz="1000" smtClean="0">
                <a:latin typeface="Calibri" pitchFamily="34" charset="0"/>
              </a:rPr>
              <a:t/>
            </a:r>
            <a:br>
              <a:rPr lang="cs-CZ" sz="1000" smtClean="0">
                <a:latin typeface="Calibri" pitchFamily="34" charset="0"/>
              </a:rPr>
            </a:br>
            <a:r>
              <a:rPr lang="cs-CZ" sz="1000" smtClean="0">
                <a:latin typeface="Calibri" pitchFamily="34" charset="0"/>
              </a:rPr>
              <a:t/>
            </a:r>
            <a:br>
              <a:rPr lang="cs-CZ" sz="1000" smtClean="0">
                <a:latin typeface="Calibri" pitchFamily="34" charset="0"/>
              </a:rPr>
            </a:br>
            <a:endParaRPr lang="cs-CZ" sz="1000" smtClean="0">
              <a:latin typeface="Calibri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1700" smtClean="0">
              <a:latin typeface="Calibri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1700" smtClean="0">
              <a:latin typeface="Calibri" pitchFamily="34" charset="0"/>
            </a:endParaRPr>
          </a:p>
          <a:p>
            <a:pPr eaLnBrk="1" hangingPunct="1"/>
            <a:endParaRPr lang="cs-CZ" sz="170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cap="none" smtClean="0">
                <a:effectLst/>
              </a:rPr>
              <a:t>Slohová práce</a:t>
            </a:r>
          </a:p>
        </p:txBody>
      </p:sp>
      <p:sp>
        <p:nvSpPr>
          <p:cNvPr id="29698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Tx/>
              <a:buChar char="•"/>
            </a:pPr>
            <a:r>
              <a:rPr lang="cs-CZ" smtClean="0"/>
              <a:t>Zkuste napsat úvahu na téma: „Nejen šaty, ale i jazyk dělá člověka“.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8931" y="461818"/>
            <a:ext cx="6316951" cy="6096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0722" name="Zástupný symbol pro obsah 2"/>
          <p:cNvSpPr>
            <a:spLocks noGrp="1"/>
          </p:cNvSpPr>
          <p:nvPr>
            <p:ph type="body" sz="half" idx="1"/>
          </p:nvPr>
        </p:nvSpPr>
        <p:spPr>
          <a:xfrm>
            <a:off x="304800" y="1554163"/>
            <a:ext cx="4267200" cy="45259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  Z textu nevyplývá - B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1. C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2. B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3. 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4. B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5. 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6. C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7.  1.D   2.C   3.B   4.A   5.E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8. B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smtClean="0">
              <a:latin typeface="Calibri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400" smtClean="0">
              <a:latin typeface="Calibri" pitchFamily="34" charset="0"/>
            </a:endParaRPr>
          </a:p>
        </p:txBody>
      </p:sp>
      <p:sp>
        <p:nvSpPr>
          <p:cNvPr id="30723" name="Rectangle 4"/>
          <p:cNvSpPr>
            <a:spLocks noGrp="1"/>
          </p:cNvSpPr>
          <p:nvPr>
            <p:ph type="body" sz="half" idx="4294967295"/>
          </p:nvPr>
        </p:nvSpPr>
        <p:spPr>
          <a:xfrm>
            <a:off x="4724400" y="1554163"/>
            <a:ext cx="4267200" cy="45259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9. 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10. C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11. 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12. a) nespisovná čeština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	b) přirovnání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	c) hyperbola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	d) přirovnání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	e) opakování slov (gradace)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	f) oslovení (apostrofa)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Calibri" pitchFamily="34" charset="0"/>
              </a:rPr>
              <a:t>	h) metafora</a:t>
            </a:r>
          </a:p>
          <a:p>
            <a:pPr eaLnBrk="1" hangingPunct="1"/>
            <a:endParaRPr lang="cs-CZ" sz="240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3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cap="none" smtClean="0">
                <a:effectLst/>
                <a:latin typeface="Arial" charset="0"/>
              </a:rPr>
              <a:t>Zdroje:</a:t>
            </a:r>
          </a:p>
        </p:txBody>
      </p:sp>
      <p:sp>
        <p:nvSpPr>
          <p:cNvPr id="31746" name="Rectangle 4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spcAft>
                <a:spcPts val="1400"/>
              </a:spcAft>
              <a:buFontTx/>
              <a:buChar char="•"/>
            </a:pPr>
            <a:r>
              <a:rPr lang="cs-CZ" smtClean="0"/>
              <a:t>PROKOP, Vladimír. Přehled české literatury 20. století: pro výuku na středních školách. Sokolov: O.K.-Soft, 1998, 82 s. ISBN 80-238-2348-5.</a:t>
            </a:r>
          </a:p>
          <a:p>
            <a:pPr>
              <a:buFontTx/>
              <a:buChar char="•"/>
            </a:pPr>
            <a:r>
              <a:rPr lang="cs-CZ" smtClean="0"/>
              <a:t>SHAW, Bernard. </a:t>
            </a:r>
            <a:r>
              <a:rPr lang="cs-CZ" i="1" smtClean="0"/>
              <a:t>Pygmalión</a:t>
            </a:r>
            <a:r>
              <a:rPr lang="cs-CZ" smtClean="0"/>
              <a:t>. V nakl. Artur vyd. 1. Překlad Milan Lukeš. Praha: Artur, 2007, 145 s. Edice D, sv. 42. ISBN 978-808-6216-959.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Tx/>
              <a:buChar char="•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</a:rPr>
              <a:t>Zdroje:</a:t>
            </a:r>
          </a:p>
        </p:txBody>
      </p:sp>
      <p:sp>
        <p:nvSpPr>
          <p:cNvPr id="32770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Char char="•"/>
            </a:pPr>
            <a:r>
              <a:rPr lang="cs-CZ" sz="2800" smtClean="0"/>
              <a:t>AUTOR NEUVEDEN. </a:t>
            </a:r>
            <a:r>
              <a:rPr lang="cs-CZ" sz="2800" i="1" smtClean="0"/>
              <a:t>beatdom.com</a:t>
            </a:r>
            <a:r>
              <a:rPr lang="cs-CZ" sz="2800" smtClean="0"/>
              <a:t> [online]. [cit. 29.1.2014]. Dostupný na WWW: </a:t>
            </a:r>
            <a:r>
              <a:rPr lang="cs-CZ" sz="2800" smtClean="0">
                <a:hlinkClick r:id="rId2"/>
              </a:rPr>
              <a:t>http://www.beatdom.com/wp-content/uploads/2012/03/600full-jack-kerouac.jpg</a:t>
            </a:r>
            <a:endParaRPr lang="cs-CZ" sz="2800" smtClean="0"/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sz="2800" smtClean="0"/>
              <a:t>AUTOR NEUVEDEN. </a:t>
            </a:r>
            <a:r>
              <a:rPr lang="cs-CZ" sz="2800" i="1" smtClean="0"/>
              <a:t>http://bookaholic.ro/</a:t>
            </a:r>
            <a:r>
              <a:rPr lang="cs-CZ" sz="2800" smtClean="0"/>
              <a:t> [online]. [cit. 29.1.2014]. Dostupný na WWW: </a:t>
            </a:r>
            <a:r>
              <a:rPr lang="cs-CZ" sz="2800" smtClean="0">
                <a:hlinkClick r:id="rId3"/>
              </a:rPr>
              <a:t>http://bookaholic.ro/wp-content/uploads/2013/06/kafka.jpg</a:t>
            </a:r>
            <a:endParaRPr lang="cs-CZ" sz="2800" smtClean="0"/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sz="2800" smtClean="0"/>
              <a:t>AUTOR NEUVEDEN. </a:t>
            </a:r>
            <a:r>
              <a:rPr lang="cs-CZ" sz="2800" i="1" smtClean="0"/>
              <a:t>mstransky.cz</a:t>
            </a:r>
            <a:r>
              <a:rPr lang="cs-CZ" sz="2800" smtClean="0"/>
              <a:t> [online]. [cit. 29.1.2014]. Dostupný na WWW: http://www.mstransky.cz/wp-content/uploads/2012/06/g.-b.-shaw.jpg</a:t>
            </a:r>
          </a:p>
          <a:p>
            <a:pPr>
              <a:lnSpc>
                <a:spcPct val="80000"/>
              </a:lnSpc>
              <a:buFontTx/>
              <a:buChar char="•"/>
            </a:pPr>
            <a:endParaRPr lang="cs-CZ" sz="2800" smtClean="0"/>
          </a:p>
          <a:p>
            <a:pPr>
              <a:lnSpc>
                <a:spcPct val="80000"/>
              </a:lnSpc>
              <a:buFontTx/>
              <a:buChar char="•"/>
            </a:pPr>
            <a:endParaRPr lang="cs-CZ" sz="2800" smtClean="0"/>
          </a:p>
          <a:p>
            <a:pPr>
              <a:lnSpc>
                <a:spcPct val="80000"/>
              </a:lnSpc>
              <a:buFontTx/>
              <a:buChar char="•"/>
            </a:pPr>
            <a:endParaRPr lang="cs-CZ" sz="280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185</TotalTime>
  <Words>1103</Words>
  <Application>Microsoft Office PowerPoint</Application>
  <PresentationFormat>On-screen Show (4:3)</PresentationFormat>
  <Paragraphs>108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20</vt:i4>
      </vt:variant>
    </vt:vector>
  </HeadingPairs>
  <TitlesOfParts>
    <vt:vector size="34" baseType="lpstr">
      <vt:lpstr>Arial</vt:lpstr>
      <vt:lpstr>Franklin Gothic Medium</vt:lpstr>
      <vt:lpstr>Franklin Gothic Book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Anotace</vt:lpstr>
      <vt:lpstr>Snímek 3</vt:lpstr>
      <vt:lpstr>Co z textu nevyplývá?</vt:lpstr>
      <vt:lpstr>Snímek 5</vt:lpstr>
      <vt:lpstr>2. Vyberte, která charakteristika se nejlépe k autorovy hodí: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Kdo je autor díla?</vt:lpstr>
      <vt:lpstr>Snímek 16</vt:lpstr>
      <vt:lpstr>Slohová práce</vt:lpstr>
      <vt:lpstr>Snímek 18</vt:lpstr>
      <vt:lpstr>Zdroje: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Ti, kteří neznají heslo</cp:lastModifiedBy>
  <cp:revision>66</cp:revision>
  <dcterms:created xsi:type="dcterms:W3CDTF">2013-03-29T08:42:30Z</dcterms:created>
  <dcterms:modified xsi:type="dcterms:W3CDTF">2014-02-17T19:27:22Z</dcterms:modified>
</cp:coreProperties>
</file>