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0" r:id="rId4"/>
    <p:sldId id="283" r:id="rId5"/>
    <p:sldId id="284" r:id="rId6"/>
    <p:sldId id="274" r:id="rId7"/>
    <p:sldId id="285" r:id="rId8"/>
    <p:sldId id="286" r:id="rId9"/>
    <p:sldId id="287" r:id="rId10"/>
    <p:sldId id="288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9" d="100"/>
          <a:sy n="119" d="100"/>
        </p:scale>
        <p:origin x="-140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14.2.2014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14.2.2014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14.2.2014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14.2.2014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14.2.2014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14.2.2014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14.2.2014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14.2.2014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14.2.2014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14.2.2014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14.2.2014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14.2.2014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14.2.2014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0322922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25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Druhy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a využití kovů ve stavebnictví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Materiály, </a:t>
                      </a: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tavitelnost,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tepelná roztažnost, </a:t>
                      </a:r>
                      <a:r>
                        <a:rPr lang="cs-CZ" sz="1200" baseline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kovy vodivost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Materiály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Verdana" pitchFamily="34" charset="0"/>
                          <a:cs typeface="Verdana" pitchFamily="34" charset="0"/>
                        </a:rPr>
                        <a:t>Jaroslav Neuman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2. ročník, žáci 16-17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Kovy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/>
              <a:t>VY_32_INOVACE_25_501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1721599" y="2103965"/>
            <a:ext cx="5528053" cy="175432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3600" b="1" dirty="0" smtClean="0"/>
              <a:t>Kovy</a:t>
            </a:r>
          </a:p>
          <a:p>
            <a:pPr algn="ctr"/>
            <a:r>
              <a:rPr lang="cs-CZ" sz="3600" b="1" dirty="0" smtClean="0"/>
              <a:t>-</a:t>
            </a:r>
          </a:p>
          <a:p>
            <a:pPr algn="ctr"/>
            <a:r>
              <a:rPr lang="cs-CZ" sz="3600" b="1" dirty="0" smtClean="0"/>
              <a:t>Materiály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71600" y="1556792"/>
            <a:ext cx="71287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/>
              <a:t>Úkol č. 1</a:t>
            </a:r>
          </a:p>
          <a:p>
            <a:pPr algn="just"/>
            <a:endParaRPr lang="cs-CZ" sz="2400" u="sng" dirty="0" smtClean="0"/>
          </a:p>
          <a:p>
            <a:pPr algn="just"/>
            <a:r>
              <a:rPr lang="cs-CZ" sz="2400" dirty="0" smtClean="0"/>
              <a:t>Vymyslete, co mají společného kovové prvky</a:t>
            </a:r>
          </a:p>
          <a:p>
            <a:pPr algn="just"/>
            <a:endParaRPr lang="cs-CZ" sz="2400" dirty="0"/>
          </a:p>
          <a:p>
            <a:pPr algn="just"/>
            <a:r>
              <a:rPr lang="cs-CZ" sz="2400" u="sng" dirty="0" smtClean="0"/>
              <a:t>Úkol č. 2</a:t>
            </a:r>
          </a:p>
          <a:p>
            <a:pPr algn="just"/>
            <a:endParaRPr lang="cs-CZ" sz="2400" dirty="0"/>
          </a:p>
          <a:p>
            <a:pPr algn="just"/>
            <a:r>
              <a:rPr lang="cs-CZ" sz="2400" dirty="0" smtClean="0"/>
              <a:t>Vyjmenujte nejznámější kovové prvky</a:t>
            </a:r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71600" y="1556792"/>
            <a:ext cx="71287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/>
              <a:t>Úkol č. 1</a:t>
            </a:r>
          </a:p>
          <a:p>
            <a:pPr algn="just"/>
            <a:r>
              <a:rPr lang="cs-CZ" sz="2400" dirty="0" smtClean="0"/>
              <a:t>Vymyslete, co mají společného kovové prvky</a:t>
            </a:r>
          </a:p>
          <a:p>
            <a:pPr algn="just"/>
            <a:endParaRPr lang="cs-CZ" sz="2400" dirty="0"/>
          </a:p>
          <a:p>
            <a:pPr algn="just"/>
            <a:r>
              <a:rPr lang="cs-CZ" sz="2400" dirty="0" smtClean="0"/>
              <a:t>Příklady</a:t>
            </a:r>
          </a:p>
          <a:p>
            <a:pPr marL="342900" indent="-342900" algn="just">
              <a:buFont typeface="Calibri" panose="020F0502020204030204" pitchFamily="34" charset="0"/>
              <a:buChar char="̵"/>
            </a:pPr>
            <a:r>
              <a:rPr lang="cs-CZ" sz="2400" dirty="0" smtClean="0"/>
              <a:t>vodivost (elektrická, zvuková, tepelná)</a:t>
            </a:r>
          </a:p>
          <a:p>
            <a:pPr marL="342900" indent="-342900" algn="just">
              <a:buFont typeface="Calibri" panose="020F0502020204030204" pitchFamily="34" charset="0"/>
              <a:buChar char="̵"/>
            </a:pPr>
            <a:r>
              <a:rPr lang="cs-CZ" sz="2400" dirty="0" smtClean="0"/>
              <a:t>tavitelnost</a:t>
            </a:r>
          </a:p>
          <a:p>
            <a:pPr marL="342900" indent="-342900" algn="just">
              <a:buFont typeface="Calibri" panose="020F0502020204030204" pitchFamily="34" charset="0"/>
              <a:buChar char="̵"/>
            </a:pPr>
            <a:r>
              <a:rPr lang="cs-CZ" sz="2400" dirty="0" smtClean="0"/>
              <a:t>vysoká tepelná roztažnost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91105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007603" y="1556792"/>
            <a:ext cx="712879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/>
              <a:t>Úkol č. 2</a:t>
            </a:r>
          </a:p>
          <a:p>
            <a:pPr algn="just"/>
            <a:r>
              <a:rPr lang="cs-CZ" sz="2400" dirty="0" smtClean="0"/>
              <a:t>Vyjmenujte nejznámější kovové prvky</a:t>
            </a:r>
          </a:p>
          <a:p>
            <a:pPr algn="just"/>
            <a:endParaRPr lang="cs-CZ" sz="2400" dirty="0"/>
          </a:p>
          <a:p>
            <a:pPr algn="just"/>
            <a:r>
              <a:rPr lang="cs-CZ" sz="2400" dirty="0" smtClean="0"/>
              <a:t>Příklady</a:t>
            </a:r>
          </a:p>
          <a:p>
            <a:pPr marL="342900" indent="-342900" algn="just">
              <a:buFont typeface="Calibri" panose="020F0502020204030204" pitchFamily="34" charset="0"/>
              <a:buChar char="̵"/>
            </a:pPr>
            <a:r>
              <a:rPr lang="cs-CZ" sz="2400" dirty="0" smtClean="0"/>
              <a:t>železo</a:t>
            </a:r>
          </a:p>
          <a:p>
            <a:pPr marL="342900" indent="-342900" algn="just">
              <a:buFont typeface="Calibri" panose="020F0502020204030204" pitchFamily="34" charset="0"/>
              <a:buChar char="̵"/>
            </a:pPr>
            <a:r>
              <a:rPr lang="cs-CZ" sz="2400" dirty="0" smtClean="0"/>
              <a:t>měď</a:t>
            </a:r>
          </a:p>
          <a:p>
            <a:pPr marL="342900" indent="-342900" algn="just">
              <a:buFont typeface="Calibri" panose="020F0502020204030204" pitchFamily="34" charset="0"/>
              <a:buChar char="̵"/>
            </a:pPr>
            <a:r>
              <a:rPr lang="cs-CZ" sz="2400" dirty="0" smtClean="0"/>
              <a:t>hliník</a:t>
            </a:r>
          </a:p>
          <a:p>
            <a:pPr marL="342900" indent="-342900" algn="just">
              <a:buFont typeface="Calibri" panose="020F0502020204030204" pitchFamily="34" charset="0"/>
              <a:buChar char="̵"/>
            </a:pPr>
            <a:r>
              <a:rPr lang="cs-CZ" sz="2400" dirty="0" smtClean="0"/>
              <a:t>olovo</a:t>
            </a:r>
          </a:p>
          <a:p>
            <a:pPr marL="342900" indent="-342900" algn="just">
              <a:buFont typeface="Calibri" panose="020F0502020204030204" pitchFamily="34" charset="0"/>
              <a:buChar char="̵"/>
            </a:pPr>
            <a:r>
              <a:rPr lang="cs-CZ" sz="2400" dirty="0" smtClean="0"/>
              <a:t>chrom</a:t>
            </a:r>
          </a:p>
          <a:p>
            <a:pPr marL="342900" indent="-342900" algn="just">
              <a:buFont typeface="Calibri" panose="020F0502020204030204" pitchFamily="34" charset="0"/>
              <a:buChar char="̵"/>
            </a:pPr>
            <a:r>
              <a:rPr lang="cs-CZ" sz="2400" dirty="0" smtClean="0"/>
              <a:t>zinek …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32757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71600" y="1556792"/>
            <a:ext cx="71287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/>
              <a:t>Základní dělení kovů podle:</a:t>
            </a:r>
          </a:p>
          <a:p>
            <a:pPr algn="just"/>
            <a:endParaRPr lang="cs-CZ" sz="2400" u="sng" dirty="0" smtClean="0"/>
          </a:p>
          <a:p>
            <a:pPr algn="just"/>
            <a:endParaRPr lang="cs-CZ" sz="2400" u="sng" dirty="0"/>
          </a:p>
          <a:p>
            <a:pPr marL="342900" indent="-342900" algn="just">
              <a:buFont typeface="Calibri" panose="020F0502020204030204" pitchFamily="34" charset="0"/>
              <a:buChar char="‒"/>
            </a:pPr>
            <a:r>
              <a:rPr lang="cs-CZ" sz="2400" dirty="0" smtClean="0"/>
              <a:t>hmotnosti – lehké – hliník, hořčík, cín …</a:t>
            </a:r>
          </a:p>
          <a:p>
            <a:pPr marL="342900" indent="-342900" algn="just">
              <a:buFont typeface="Calibri" panose="020F0502020204030204" pitchFamily="34" charset="0"/>
              <a:buChar char="‒"/>
            </a:pPr>
            <a:endParaRPr lang="cs-CZ" sz="2400" dirty="0"/>
          </a:p>
          <a:p>
            <a:pPr marL="1257300" lvl="2" indent="-342900" algn="just">
              <a:buFont typeface="Calibri" panose="020F0502020204030204" pitchFamily="34" charset="0"/>
              <a:buChar char="‒"/>
            </a:pPr>
            <a:r>
              <a:rPr lang="cs-CZ" sz="2400" dirty="0" smtClean="0"/>
              <a:t>těžké – litina, ocel, olovo</a:t>
            </a:r>
            <a:endParaRPr lang="cs-CZ" sz="2400" dirty="0" smtClean="0"/>
          </a:p>
          <a:p>
            <a:pPr marL="800100" lvl="1" indent="-342900" algn="just"/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4110847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71600" y="1556792"/>
            <a:ext cx="71287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/>
              <a:t>Základní dělení kovů podle:</a:t>
            </a:r>
          </a:p>
          <a:p>
            <a:pPr algn="just"/>
            <a:endParaRPr lang="cs-CZ" sz="2400" u="sng" dirty="0" smtClean="0"/>
          </a:p>
          <a:p>
            <a:pPr algn="just"/>
            <a:endParaRPr lang="cs-CZ" sz="2400" u="sng" dirty="0"/>
          </a:p>
          <a:p>
            <a:pPr marL="342900" indent="-342900" algn="just">
              <a:buFont typeface="Calibri" panose="020F0502020204030204" pitchFamily="34" charset="0"/>
              <a:buChar char="‒"/>
            </a:pPr>
            <a:r>
              <a:rPr lang="cs-CZ" sz="2400" dirty="0" smtClean="0"/>
              <a:t>tavitelnosti – </a:t>
            </a:r>
            <a:r>
              <a:rPr lang="cs-CZ" sz="2400" dirty="0" err="1" smtClean="0"/>
              <a:t>nízkotavitelné</a:t>
            </a:r>
            <a:r>
              <a:rPr lang="cs-CZ" sz="2400" dirty="0" smtClean="0"/>
              <a:t> – cín, olovo …</a:t>
            </a:r>
          </a:p>
          <a:p>
            <a:pPr marL="342900" indent="-342900" algn="just">
              <a:buFont typeface="Calibri" panose="020F0502020204030204" pitchFamily="34" charset="0"/>
              <a:buChar char="‒"/>
            </a:pPr>
            <a:endParaRPr lang="cs-CZ" sz="2400" dirty="0"/>
          </a:p>
          <a:p>
            <a:pPr marL="1257300" lvl="2" indent="-342900" algn="just">
              <a:buFont typeface="Calibri" panose="020F0502020204030204" pitchFamily="34" charset="0"/>
              <a:buChar char="‒"/>
            </a:pPr>
            <a:r>
              <a:rPr lang="cs-CZ" sz="2400" dirty="0" smtClean="0"/>
              <a:t>vysokotavitelné – chrom, mangan …</a:t>
            </a:r>
            <a:endParaRPr lang="cs-CZ" sz="2400" dirty="0" smtClean="0"/>
          </a:p>
          <a:p>
            <a:pPr marL="800100" lvl="1" indent="-342900" algn="just"/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4086793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71600" y="1556792"/>
            <a:ext cx="71287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/>
              <a:t>Základní dělení kovů podle:</a:t>
            </a:r>
          </a:p>
          <a:p>
            <a:pPr algn="just"/>
            <a:endParaRPr lang="cs-CZ" sz="2400" u="sng" dirty="0" smtClean="0"/>
          </a:p>
          <a:p>
            <a:pPr algn="just"/>
            <a:endParaRPr lang="cs-CZ" sz="2400" u="sng" dirty="0"/>
          </a:p>
          <a:p>
            <a:pPr marL="342900" indent="-342900" algn="just">
              <a:buFont typeface="Calibri" panose="020F0502020204030204" pitchFamily="34" charset="0"/>
              <a:buChar char="‒"/>
            </a:pPr>
            <a:r>
              <a:rPr lang="cs-CZ" sz="2400" dirty="0" smtClean="0"/>
              <a:t>technické praxe – železné – litina, ocel</a:t>
            </a:r>
          </a:p>
          <a:p>
            <a:pPr marL="342900" indent="-342900" algn="just">
              <a:buFont typeface="Calibri" panose="020F0502020204030204" pitchFamily="34" charset="0"/>
              <a:buChar char="‒"/>
            </a:pPr>
            <a:endParaRPr lang="cs-CZ" sz="2400" dirty="0"/>
          </a:p>
          <a:p>
            <a:pPr marL="1257300" lvl="2" indent="-342900" algn="just">
              <a:buFont typeface="Calibri" panose="020F0502020204030204" pitchFamily="34" charset="0"/>
              <a:buChar char="‒"/>
            </a:pPr>
            <a:r>
              <a:rPr lang="cs-CZ" sz="2400" dirty="0" smtClean="0"/>
              <a:t>neželezné – měď, hliník, cín …</a:t>
            </a:r>
            <a:endParaRPr lang="cs-CZ" sz="2400" dirty="0" smtClean="0"/>
          </a:p>
          <a:p>
            <a:pPr marL="800100" lvl="1" indent="-342900" algn="just"/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3891323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71600" y="1556792"/>
            <a:ext cx="71287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/>
              <a:t>Základní dělení kovů podle:</a:t>
            </a:r>
          </a:p>
          <a:p>
            <a:pPr algn="just"/>
            <a:endParaRPr lang="cs-CZ" sz="2400" u="sng" dirty="0" smtClean="0"/>
          </a:p>
          <a:p>
            <a:pPr algn="just"/>
            <a:endParaRPr lang="cs-CZ" sz="2400" u="sng" dirty="0"/>
          </a:p>
          <a:p>
            <a:pPr marL="342900" indent="-342900" algn="just">
              <a:buFont typeface="Calibri" panose="020F0502020204030204" pitchFamily="34" charset="0"/>
              <a:buChar char="‒"/>
            </a:pPr>
            <a:r>
              <a:rPr lang="cs-CZ" sz="2400" dirty="0" smtClean="0"/>
              <a:t>množství uhlíku – kujné – ocel</a:t>
            </a:r>
          </a:p>
          <a:p>
            <a:pPr marL="342900" indent="-342900" algn="just">
              <a:buFont typeface="Calibri" panose="020F0502020204030204" pitchFamily="34" charset="0"/>
              <a:buChar char="‒"/>
            </a:pPr>
            <a:endParaRPr lang="cs-CZ" sz="2400" dirty="0"/>
          </a:p>
          <a:p>
            <a:pPr marL="1257300" lvl="2" indent="-342900" algn="just">
              <a:buFont typeface="Calibri" panose="020F0502020204030204" pitchFamily="34" charset="0"/>
              <a:buChar char="‒"/>
            </a:pPr>
            <a:r>
              <a:rPr lang="cs-CZ" sz="2400" dirty="0" smtClean="0"/>
              <a:t>nekujné - litina</a:t>
            </a:r>
            <a:endParaRPr lang="cs-CZ" sz="2400" dirty="0" smtClean="0"/>
          </a:p>
          <a:p>
            <a:pPr marL="800100" lvl="1" indent="-342900" algn="just"/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169290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71600" y="1556792"/>
            <a:ext cx="71287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/>
              <a:t>Základní dělení kovů podle:</a:t>
            </a:r>
          </a:p>
          <a:p>
            <a:pPr algn="just"/>
            <a:endParaRPr lang="cs-CZ" sz="2400" u="sng" dirty="0" smtClean="0"/>
          </a:p>
          <a:p>
            <a:pPr algn="just"/>
            <a:endParaRPr lang="cs-CZ" sz="2400" u="sng" dirty="0"/>
          </a:p>
          <a:p>
            <a:pPr marL="342900" indent="-342900" algn="just">
              <a:buFont typeface="Calibri" panose="020F0502020204030204" pitchFamily="34" charset="0"/>
              <a:buChar char="‒"/>
            </a:pPr>
            <a:r>
              <a:rPr lang="cs-CZ" sz="2400" dirty="0" smtClean="0"/>
              <a:t>„čistoty“ kovu – „čisté“ – cín, měď, hliník ….</a:t>
            </a:r>
          </a:p>
          <a:p>
            <a:pPr marL="342900" indent="-342900" algn="just">
              <a:buFont typeface="Calibri" panose="020F0502020204030204" pitchFamily="34" charset="0"/>
              <a:buChar char="‒"/>
            </a:pPr>
            <a:endParaRPr lang="cs-CZ" sz="2400" dirty="0"/>
          </a:p>
          <a:p>
            <a:pPr marL="1257300" lvl="2" indent="-342900" algn="just">
              <a:buFont typeface="Calibri" panose="020F0502020204030204" pitchFamily="34" charset="0"/>
              <a:buChar char="‒"/>
            </a:pPr>
            <a:r>
              <a:rPr lang="cs-CZ" sz="2400" dirty="0" smtClean="0"/>
              <a:t>slitiny – ocel, mosaz, bronz, dural ….</a:t>
            </a:r>
            <a:endParaRPr lang="cs-CZ" sz="2400" dirty="0" smtClean="0"/>
          </a:p>
          <a:p>
            <a:pPr marL="800100" lvl="1" indent="-342900" algn="just"/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943754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1628800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Jan Liška, Materiály – obor zednické práce. Praha: Parta, s. r. o., 2003, ISBN 80-7320-040-6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1034</TotalTime>
  <Words>347</Words>
  <Application>Microsoft Office PowerPoint</Application>
  <PresentationFormat>Předvádění na obrazovce (4:3)</PresentationFormat>
  <Paragraphs>117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Jaroslav Neuman</cp:lastModifiedBy>
  <cp:revision>90</cp:revision>
  <dcterms:created xsi:type="dcterms:W3CDTF">2010-11-01T23:40:31Z</dcterms:created>
  <dcterms:modified xsi:type="dcterms:W3CDTF">2014-02-14T12:04:32Z</dcterms:modified>
</cp:coreProperties>
</file>