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669" r:id="rId2"/>
  </p:sldMasterIdLst>
  <p:notesMasterIdLst>
    <p:notesMasterId r:id="rId22"/>
  </p:notesMasterIdLst>
  <p:sldIdLst>
    <p:sldId id="276" r:id="rId3"/>
    <p:sldId id="277" r:id="rId4"/>
    <p:sldId id="256" r:id="rId5"/>
    <p:sldId id="257" r:id="rId6"/>
    <p:sldId id="260" r:id="rId7"/>
    <p:sldId id="261" r:id="rId8"/>
    <p:sldId id="263" r:id="rId9"/>
    <p:sldId id="269" r:id="rId10"/>
    <p:sldId id="270" r:id="rId11"/>
    <p:sldId id="271" r:id="rId12"/>
    <p:sldId id="272" r:id="rId13"/>
    <p:sldId id="273" r:id="rId14"/>
    <p:sldId id="265" r:id="rId15"/>
    <p:sldId id="266" r:id="rId16"/>
    <p:sldId id="274" r:id="rId17"/>
    <p:sldId id="267" r:id="rId18"/>
    <p:sldId id="275" r:id="rId19"/>
    <p:sldId id="268" r:id="rId20"/>
    <p:sldId id="278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5BB10EAB-D853-4462-9B89-08270560B4A6}" type="datetimeFigureOut">
              <a:rPr lang="cs-CZ"/>
              <a:pPr>
                <a:defRPr/>
              </a:pPr>
              <a:t>11.12.2013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23E1077-B3C3-4DEF-9AAC-6AF0844835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41929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6587446-3661-4152-9684-9F3081E9ACE1}" type="slidenum">
              <a:rPr lang="cs-CZ" smtClean="0"/>
              <a:pPr eaLnBrk="1" hangingPunct="1"/>
              <a:t>9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5A0743-17C7-41A4-9C22-19B9A7D386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616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5F2F06-4C07-42B2-BB02-84D290FDFE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805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781317-BB11-4150-ACAC-0575866C99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1168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2749DD-5FA1-4068-94EA-317CECB71A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959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46B074-06E0-4A0E-9BB9-CC16F0FC4A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805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83E067-1547-49D0-BD10-CBFA65F035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767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EF75D7-916B-4BAC-909A-3A0F22ECB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887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ED1969-AFA2-4D67-915B-D4C76572DE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03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96DC34-7273-4171-8B21-59FEDD1C18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806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C05D76-C247-40C2-B6A7-0FCCDE040B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347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D8938A-FEAE-4D57-A9F8-D1C7CB84CD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024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CE8605-2D6C-4EA8-BBF4-A469FC35D7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7325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A16334-0B1A-4238-B0BB-A77EE47C89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2295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33237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80110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8374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4855329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8111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2601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8616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7572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5723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61686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4436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5836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5982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320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E3167FD-0EF6-4259-8C70-1045186D29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59" r:id="rId4"/>
    <p:sldLayoutId id="2147483660" r:id="rId5"/>
    <p:sldLayoutId id="2147483661" r:id="rId6"/>
    <p:sldLayoutId id="2147483662" r:id="rId7"/>
    <p:sldLayoutId id="2147483663" r:id="rId8"/>
    <p:sldLayoutId id="2147483664" r:id="rId9"/>
    <p:sldLayoutId id="2147483665" r:id="rId10"/>
    <p:sldLayoutId id="2147483666" r:id="rId11"/>
    <p:sldLayoutId id="2147483667" r:id="rId12"/>
    <p:sldLayoutId id="2147483668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1512047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lovanske_jazyky_cz.png" TargetMode="External"/><Relationship Id="rId2" Type="http://schemas.openxmlformats.org/officeDocument/2006/relationships/hyperlink" Target="http://cs.wikipedia.org/wiki/Soubor:Slavic_distribution_origin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%C3%A1mova_%C5%99%C3%AD%C5%A1e.png" TargetMode="External"/><Relationship Id="rId5" Type="http://schemas.openxmlformats.org/officeDocument/2006/relationships/hyperlink" Target="http://cs.wikipedia.org/wiki/Soubor:New_granite_sculpture_of_Radegast.jpg" TargetMode="External"/><Relationship Id="rId4" Type="http://schemas.openxmlformats.org/officeDocument/2006/relationships/hyperlink" Target="http://cs.wikipedia.org/wiki/Soubor:Perun_idol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Slované a Sámova říše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6992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VY_32_INOVACE_52.DE.01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květen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</a:t>
            </a:r>
            <a:r>
              <a:rPr lang="cs-CZ" sz="1200" b="1" smtClean="0"/>
              <a:t>:    	</a:t>
            </a:r>
            <a:r>
              <a:rPr lang="cs-CZ" sz="1200" smtClean="0"/>
              <a:t>Vyšší </a:t>
            </a:r>
            <a:r>
              <a:rPr lang="cs-CZ" sz="1200" dirty="0"/>
              <a:t>stupeň osmiletého gymnázia a čtyřleté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3453261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Středověk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 seznámení žáků s problematikou příchodu Slovanů do Evropy, s kulturou Slovanů a s problematikou vzniku prvního </a:t>
            </a:r>
            <a:r>
              <a:rPr lang="cs-CZ" sz="1100" dirty="0" err="1"/>
              <a:t>protostátního</a:t>
            </a:r>
            <a:r>
              <a:rPr lang="cs-CZ" sz="1100" dirty="0"/>
              <a:t> útvaru v prostředí Slovanů – Sámovy říše. V materiálu je použito také výňatků z tzv. </a:t>
            </a:r>
            <a:r>
              <a:rPr lang="cs-CZ" sz="1100" dirty="0" err="1"/>
              <a:t>Fredegarovy</a:t>
            </a:r>
            <a:r>
              <a:rPr lang="cs-CZ" sz="1100" dirty="0"/>
              <a:t> kroniky. Je určen především pro výkladovou část hodiny, ale i pro opakování a upevňování poznatků.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2448834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6000" b="1" dirty="0" smtClean="0">
                <a:latin typeface="Arial Black" pitchFamily="34" charset="0"/>
              </a:rPr>
              <a:t>Slované a Sámova říše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Slované</a:t>
            </a:r>
          </a:p>
        </p:txBody>
      </p:sp>
      <p:sp>
        <p:nvSpPr>
          <p:cNvPr id="3075" name="Rectangle 10"/>
          <p:cNvSpPr>
            <a:spLocks noGrp="1" noChangeArrowheads="1"/>
          </p:cNvSpPr>
          <p:nvPr>
            <p:ph sz="half" idx="1"/>
          </p:nvPr>
        </p:nvSpPr>
        <p:spPr>
          <a:xfrm>
            <a:off x="0" y="1620838"/>
            <a:ext cx="4495800" cy="523716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cs-CZ" smtClean="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cs-CZ" smtClean="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cs-CZ" smtClean="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cs-CZ" smtClean="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cs-CZ" smtClean="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cs-CZ" smtClean="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cs-CZ" smtClean="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cs-CZ" smtClean="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cs-CZ" smtClean="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cs-CZ" smtClean="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1.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sz="half" idx="2"/>
          </p:nvPr>
        </p:nvSpPr>
        <p:spPr>
          <a:xfrm>
            <a:off x="5795963" y="1557338"/>
            <a:ext cx="3106737" cy="49958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O pravlasti Slovanů moc nevíme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Můžeme odhadnout, že obývali území mezi řekami Vislou a Dněstrem. </a:t>
            </a:r>
          </a:p>
          <a:p>
            <a:pPr eaLnBrk="1" hangingPunct="1"/>
            <a:endParaRPr lang="cs-CZ" smtClean="0"/>
          </a:p>
        </p:txBody>
      </p:sp>
      <p:pic>
        <p:nvPicPr>
          <p:cNvPr id="307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1557338"/>
            <a:ext cx="5543550" cy="474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v 5. a 6. století našeho letopočtu začali osídlovat další území (postup za kořistí a půdou)</a:t>
            </a:r>
          </a:p>
          <a:p>
            <a:pPr eaLnBrk="1" hangingPunct="1"/>
            <a:endParaRPr lang="cs-CZ" sz="2800" smtClean="0"/>
          </a:p>
          <a:p>
            <a:pPr eaLnBrk="1" hangingPunct="1"/>
            <a:r>
              <a:rPr lang="cs-CZ" sz="2800" smtClean="0"/>
              <a:t>Slované postupují třemi směry </a:t>
            </a:r>
          </a:p>
          <a:p>
            <a:pPr lvl="1" eaLnBrk="1" hangingPunct="1"/>
            <a:r>
              <a:rPr lang="cs-CZ" sz="2400" b="1" smtClean="0"/>
              <a:t>jižní</a:t>
            </a:r>
          </a:p>
          <a:p>
            <a:pPr lvl="1" eaLnBrk="1" hangingPunct="1"/>
            <a:r>
              <a:rPr lang="cs-CZ" sz="2400" b="1" smtClean="0"/>
              <a:t>západní</a:t>
            </a:r>
          </a:p>
          <a:p>
            <a:pPr lvl="1" eaLnBrk="1" hangingPunct="1"/>
            <a:r>
              <a:rPr lang="cs-CZ" sz="2400" b="1" smtClean="0"/>
              <a:t>východní </a:t>
            </a:r>
          </a:p>
          <a:p>
            <a:pPr eaLnBrk="1" hangingPunct="1"/>
            <a:endParaRPr lang="cs-CZ" sz="2800" b="1" smtClean="0"/>
          </a:p>
          <a:p>
            <a:pPr eaLnBrk="1" hangingPunct="1"/>
            <a:r>
              <a:rPr lang="cs-CZ" sz="2800" smtClean="0"/>
              <a:t>Postupují na území uvolněná Germány</a:t>
            </a:r>
          </a:p>
          <a:p>
            <a:pPr eaLnBrk="1" hangingPunct="1"/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111125"/>
            <a:ext cx="7200900" cy="663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r>
              <a:rPr lang="cs-CZ" smtClean="0"/>
              <a:t>2.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Hospodářství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/>
              <a:t>Převaha zemědělství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smtClean="0"/>
              <a:t>Žďáření (vypalování)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smtClean="0"/>
              <a:t>Nedokonalá orba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smtClean="0"/>
              <a:t>Kopaničářství </a:t>
            </a:r>
          </a:p>
          <a:p>
            <a:pPr lvl="1" eaLnBrk="1" hangingPunct="1">
              <a:lnSpc>
                <a:spcPct val="90000"/>
              </a:lnSpc>
            </a:pPr>
            <a:r>
              <a:rPr lang="cs-CZ" sz="2400" smtClean="0"/>
              <a:t>Pěstování obilí, dále luštěniny, ovoce, len, konopí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Lov, rybolov, sběr medu (brtnictví)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Řemeslná výroba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Snaha o soběstačnost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Život v nevelkých opevněných osadách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Čtvercové </a:t>
            </a:r>
            <a:r>
              <a:rPr lang="cs-CZ" sz="2800" b="1" smtClean="0"/>
              <a:t>polozemnice</a:t>
            </a:r>
          </a:p>
          <a:p>
            <a:pPr eaLnBrk="1" hangingPunct="1">
              <a:lnSpc>
                <a:spcPct val="90000"/>
              </a:lnSpc>
            </a:pPr>
            <a:endParaRPr lang="cs-CZ" sz="2800" smtClean="0"/>
          </a:p>
          <a:p>
            <a:pPr eaLnBrk="1" hangingPunct="1">
              <a:lnSpc>
                <a:spcPct val="90000"/>
              </a:lnSpc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Mytologické představy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cs-CZ" sz="2800" dirty="0" smtClean="0"/>
              <a:t>mytologie se rozvíjela v oblastech hustých lesů obývaných nebezpečnou zvěří (ponurost)</a:t>
            </a:r>
          </a:p>
          <a:p>
            <a:pPr>
              <a:lnSpc>
                <a:spcPct val="90000"/>
              </a:lnSpc>
              <a:defRPr/>
            </a:pPr>
            <a:r>
              <a:rPr lang="cs-CZ" sz="2800" dirty="0" smtClean="0"/>
              <a:t> podobné znaky se starořeckou mytologii (polyteizmus, antropomorfní božstvo, hlavní bůh = hromovládce) i s křesťanstvím (zlo v podobě hada, víra v nesmrtelnost duše)</a:t>
            </a:r>
          </a:p>
          <a:p>
            <a:pPr>
              <a:defRPr/>
            </a:pPr>
            <a:r>
              <a:rPr lang="cs-CZ" sz="2800" dirty="0"/>
              <a:t>č</a:t>
            </a:r>
            <a:r>
              <a:rPr lang="cs-CZ" sz="2800" dirty="0" smtClean="0"/>
              <a:t>as chápali jako cyklus, který se neustále opakuje </a:t>
            </a:r>
          </a:p>
          <a:p>
            <a:pPr>
              <a:defRPr/>
            </a:pPr>
            <a:r>
              <a:rPr lang="cs-CZ" sz="2800" dirty="0"/>
              <a:t>s</a:t>
            </a:r>
            <a:r>
              <a:rPr lang="cs-CZ" sz="2800" dirty="0" smtClean="0"/>
              <a:t>lavili svátky podle vegetačního koloběhu</a:t>
            </a:r>
          </a:p>
          <a:p>
            <a:pPr>
              <a:defRPr/>
            </a:pPr>
            <a:r>
              <a:rPr lang="cs-CZ" sz="2800" dirty="0"/>
              <a:t>č</a:t>
            </a:r>
            <a:r>
              <a:rPr lang="cs-CZ" sz="2800" dirty="0" smtClean="0"/>
              <a:t>lověk byl stvořen Ďáblem, ale bůh do něj dal duši</a:t>
            </a:r>
          </a:p>
          <a:p>
            <a:pPr marL="0" indent="0">
              <a:buFontTx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Kosmologie 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smtClean="0"/>
              <a:t>Země spočívá na velrybě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Svět je rozdělen na nebe, zemi, a podsvětí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Všechny tyto světy jsou propojeny světovým stromem, obřím dubem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Slunce – vševidoucí oko a měsíc jako jeho mladší bratr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Duše mrtvých se odebírají do podsvětí kde žijí v klidu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Podsvětí krom duší zemřelých obývají nadpřirozené bytosti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Slovanský pantheon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uctívali velké množství bohů a bůžků. </a:t>
            </a:r>
          </a:p>
          <a:p>
            <a:r>
              <a:rPr lang="cs-CZ" smtClean="0"/>
              <a:t>jména některých bohů se na územích od sebe vzdálených lišila, někde byli uctívání bohové, které jinde neznali</a:t>
            </a:r>
          </a:p>
          <a:p>
            <a:r>
              <a:rPr lang="cs-CZ" smtClean="0"/>
              <a:t>na počest bohů byly stavěny chrámy a modly</a:t>
            </a:r>
          </a:p>
          <a:p>
            <a:r>
              <a:rPr lang="cs-CZ" smtClean="0"/>
              <a:t>komunikaci s bohy obstarávali kněží a čarodějové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sz="half" idx="1"/>
          </p:nvPr>
        </p:nvSpPr>
        <p:spPr>
          <a:xfrm>
            <a:off x="395288" y="260350"/>
            <a:ext cx="4038600" cy="5721350"/>
          </a:xfrm>
        </p:spPr>
        <p:txBody>
          <a:bodyPr/>
          <a:lstStyle/>
          <a:p>
            <a:r>
              <a:rPr lang="cs-CZ" b="1" smtClean="0"/>
              <a:t>Perun </a:t>
            </a:r>
          </a:p>
          <a:p>
            <a:pPr lvl="1"/>
            <a:r>
              <a:rPr lang="cs-CZ" smtClean="0"/>
              <a:t>v čele slovanských bohů</a:t>
            </a:r>
          </a:p>
          <a:p>
            <a:pPr lvl="1"/>
            <a:r>
              <a:rPr lang="cs-CZ" smtClean="0"/>
              <a:t>vládl bleskům a hromům</a:t>
            </a:r>
          </a:p>
          <a:p>
            <a:pPr lvl="1"/>
            <a:r>
              <a:rPr lang="cs-CZ" smtClean="0"/>
              <a:t>syn Svaroga</a:t>
            </a:r>
          </a:p>
          <a:p>
            <a:r>
              <a:rPr lang="cs-CZ" b="1" smtClean="0"/>
              <a:t>Svarog</a:t>
            </a:r>
          </a:p>
          <a:p>
            <a:pPr lvl="1">
              <a:lnSpc>
                <a:spcPct val="90000"/>
              </a:lnSpc>
            </a:pPr>
            <a:r>
              <a:rPr lang="cs-CZ" smtClean="0"/>
              <a:t>bůh světla, ohně a tepla</a:t>
            </a:r>
          </a:p>
          <a:p>
            <a:pPr lvl="1">
              <a:lnSpc>
                <a:spcPct val="90000"/>
              </a:lnSpc>
            </a:pPr>
            <a:r>
              <a:rPr lang="cs-CZ" smtClean="0"/>
              <a:t>nazýván Bohem, Stvořitelem a Otcem</a:t>
            </a:r>
          </a:p>
          <a:p>
            <a:pPr>
              <a:lnSpc>
                <a:spcPct val="90000"/>
              </a:lnSpc>
            </a:pPr>
            <a:r>
              <a:rPr lang="cs-CZ" b="1" smtClean="0"/>
              <a:t>Veles</a:t>
            </a:r>
          </a:p>
          <a:p>
            <a:pPr lvl="1">
              <a:lnSpc>
                <a:spcPct val="90000"/>
              </a:lnSpc>
            </a:pPr>
            <a:r>
              <a:rPr lang="cs-CZ" smtClean="0"/>
              <a:t>považován za ekvivalent ďábla</a:t>
            </a:r>
          </a:p>
          <a:p>
            <a:pPr lvl="1">
              <a:lnSpc>
                <a:spcPct val="90000"/>
              </a:lnSpc>
            </a:pPr>
            <a:r>
              <a:rPr lang="cs-CZ" smtClean="0"/>
              <a:t>patron pastevectví, hudby a magie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10243" name="Zástupný symbol pro obsah 4"/>
          <p:cNvSpPr>
            <a:spLocks noGrp="1"/>
          </p:cNvSpPr>
          <p:nvPr>
            <p:ph sz="half" idx="2"/>
          </p:nvPr>
        </p:nvSpPr>
        <p:spPr>
          <a:xfrm>
            <a:off x="4140200" y="1600200"/>
            <a:ext cx="4546600" cy="5068888"/>
          </a:xfrm>
        </p:spPr>
        <p:txBody>
          <a:bodyPr/>
          <a:lstStyle/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r>
              <a:rPr lang="cs-CZ" smtClean="0"/>
              <a:t>3.           </a:t>
            </a:r>
            <a:r>
              <a:rPr lang="cs-CZ" sz="1800" b="1" i="1" smtClean="0"/>
              <a:t>Perun – dřevěný idol</a:t>
            </a:r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333375"/>
            <a:ext cx="3911600" cy="586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sz="half" idx="1"/>
          </p:nvPr>
        </p:nvSpPr>
        <p:spPr>
          <a:xfrm>
            <a:off x="323850" y="549275"/>
            <a:ext cx="4038600" cy="58324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3200" b="1" smtClean="0"/>
              <a:t>Mokoš </a:t>
            </a:r>
          </a:p>
          <a:p>
            <a:pPr lvl="1">
              <a:lnSpc>
                <a:spcPct val="90000"/>
              </a:lnSpc>
            </a:pPr>
            <a:r>
              <a:rPr lang="cs-CZ" sz="2800" smtClean="0"/>
              <a:t>bohyně Matka, země a voda v jedné osobě</a:t>
            </a:r>
          </a:p>
          <a:p>
            <a:pPr>
              <a:lnSpc>
                <a:spcPct val="90000"/>
              </a:lnSpc>
            </a:pPr>
            <a:r>
              <a:rPr lang="cs-CZ" sz="3200" b="1" smtClean="0"/>
              <a:t>Radegast</a:t>
            </a:r>
          </a:p>
          <a:p>
            <a:pPr lvl="1"/>
            <a:r>
              <a:rPr lang="cs-CZ" sz="2800" smtClean="0"/>
              <a:t>uctívaný kmenem Ratarů (polabští Slované)</a:t>
            </a:r>
          </a:p>
          <a:p>
            <a:pPr lvl="1"/>
            <a:r>
              <a:rPr lang="cs-CZ" sz="2800" smtClean="0"/>
              <a:t>uznávaný jako bůh slunce, války, hojnosti a úrody</a:t>
            </a:r>
          </a:p>
          <a:p>
            <a:endParaRPr lang="cs-CZ" sz="3200" smtClean="0"/>
          </a:p>
        </p:txBody>
      </p:sp>
      <p:sp>
        <p:nvSpPr>
          <p:cNvPr id="11267" name="Zástupný symbol pro obsah 4"/>
          <p:cNvSpPr>
            <a:spLocks noGrp="1"/>
          </p:cNvSpPr>
          <p:nvPr>
            <p:ph sz="half" idx="2"/>
          </p:nvPr>
        </p:nvSpPr>
        <p:spPr>
          <a:xfrm>
            <a:off x="4211638" y="1600200"/>
            <a:ext cx="4475162" cy="5257800"/>
          </a:xfrm>
        </p:spPr>
        <p:txBody>
          <a:bodyPr/>
          <a:lstStyle/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r>
              <a:rPr lang="cs-CZ" smtClean="0"/>
              <a:t>4.</a:t>
            </a:r>
          </a:p>
        </p:txBody>
      </p:sp>
      <p:pic>
        <p:nvPicPr>
          <p:cNvPr id="1126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404813"/>
            <a:ext cx="4146550" cy="6208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Slované a Avaři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smtClean="0"/>
              <a:t>Slované přicházejí do Evropy jako </a:t>
            </a:r>
            <a:r>
              <a:rPr lang="cs-CZ" sz="2800" b="1" smtClean="0"/>
              <a:t>spojenci Avarů</a:t>
            </a:r>
            <a:r>
              <a:rPr lang="cs-CZ" sz="2800" smtClean="0"/>
              <a:t> (kočovníci, asi příbuzní Hunů)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/>
              <a:t>Avaři přišli do Evropy v polovině 6. století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Byzantská říše jim platila tribut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/>
              <a:t>Avaři vytvořili říši zhruba v dnešním Maďarsku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/>
              <a:t>626</a:t>
            </a:r>
            <a:r>
              <a:rPr lang="cs-CZ" sz="2800" smtClean="0"/>
              <a:t> podnikli nezdařený útok na Konstantinopol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/>
              <a:t>791</a:t>
            </a:r>
            <a:r>
              <a:rPr lang="cs-CZ" sz="2800" smtClean="0"/>
              <a:t> vedl proti nim tažení Karel Veliký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822 je poslední zmínka o říši Avarů, už před tím se říše rozpadla a Avaři pravděpodobně splynuli s místním obyvatelstvem</a:t>
            </a:r>
          </a:p>
          <a:p>
            <a:pPr eaLnBrk="1" hangingPunct="1">
              <a:lnSpc>
                <a:spcPct val="80000"/>
              </a:lnSpc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Sámova říše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b="1" smtClean="0"/>
              <a:t>623 – 658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Jediná zmínka o říši v </a:t>
            </a:r>
            <a:r>
              <a:rPr lang="cs-CZ" sz="2800" b="1" smtClean="0"/>
              <a:t>Kronice třč. Fredegara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Kolem r. 623 vznikl na našem území </a:t>
            </a:r>
            <a:r>
              <a:rPr lang="cs-CZ" sz="2800" b="1" smtClean="0"/>
              <a:t>kmenový svaz</a:t>
            </a:r>
            <a:r>
              <a:rPr lang="cs-CZ" sz="2800" smtClean="0"/>
              <a:t> na obranu proti Avarům (zotročovali Slovany)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V jeho čele stanul </a:t>
            </a:r>
            <a:r>
              <a:rPr lang="cs-CZ" sz="2800" b="1" smtClean="0"/>
              <a:t>franský kupec Sámo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Podařilo se mu porazit Avary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b="1" smtClean="0"/>
              <a:t>631</a:t>
            </a:r>
            <a:r>
              <a:rPr lang="cs-CZ" sz="2800" smtClean="0"/>
              <a:t> Sámovo vojsko porazilo franského krále </a:t>
            </a:r>
            <a:r>
              <a:rPr lang="cs-CZ" sz="2800" b="1" smtClean="0"/>
              <a:t>Dagoberta I.</a:t>
            </a:r>
            <a:r>
              <a:rPr lang="cs-CZ" sz="2800" smtClean="0"/>
              <a:t> v </a:t>
            </a:r>
            <a:r>
              <a:rPr lang="cs-CZ" sz="2800" b="1" smtClean="0"/>
              <a:t>bitvě u Vogatisburgu</a:t>
            </a:r>
            <a:endParaRPr lang="cs-CZ" sz="2800" smtClean="0"/>
          </a:p>
          <a:p>
            <a:pPr lvl="1" eaLnBrk="1" hangingPunct="1">
              <a:lnSpc>
                <a:spcPct val="90000"/>
              </a:lnSpc>
            </a:pPr>
            <a:r>
              <a:rPr lang="cs-CZ" sz="2400" smtClean="0"/>
              <a:t>Není známo, kde tato pevnost ležela</a:t>
            </a:r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endParaRPr lang="cs-CZ" smtClean="0"/>
          </a:p>
          <a:p>
            <a:pPr marL="0" indent="0">
              <a:buFontTx/>
              <a:buNone/>
            </a:pPr>
            <a:r>
              <a:rPr lang="cs-CZ" smtClean="0"/>
              <a:t>5. </a:t>
            </a: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125" y="115888"/>
            <a:ext cx="6635750" cy="662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Kronika třč. Fredegara</a:t>
            </a:r>
          </a:p>
        </p:txBody>
      </p:sp>
      <p:sp>
        <p:nvSpPr>
          <p:cNvPr id="15363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0" y="1268413"/>
            <a:ext cx="9144000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i="1" smtClean="0"/>
              <a:t>	623</a:t>
            </a:r>
            <a:br>
              <a:rPr lang="cs-CZ" sz="2400" b="1" i="1" smtClean="0"/>
            </a:br>
            <a:r>
              <a:rPr lang="cs-CZ" sz="2400" b="1" i="1" smtClean="0"/>
              <a:t>   </a:t>
            </a:r>
            <a:r>
              <a:rPr lang="cs-CZ" sz="2400" i="1" smtClean="0"/>
              <a:t>Čtyřicátého roku vlády Chlotarovy shromáždil člověk jménem Sámo, národností Frank z kraje Senonago, větší počet kupců a vypravil se obchodovat ke Slovanům, zvaným Vinidé. Slované se již počali bouřit proti Avarům zvaným Hunové a jejich králi – kaganovi.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i="1" smtClean="0"/>
              <a:t>			(…)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i="1" smtClean="0"/>
              <a:t>        Když Vinidé s vojskem zaútočili proti Hunům, obchodoval [u Vinidů] Sámo, o kterém jsem se zmínil výše. I vytáhl s nimi ve vojsku a tam prokázal [Vinidům] proti Hunům takovou užitečnost, že to bylo hodno podivu, [neboť] nesmírné množství [Hunů] bylo pobito mečem Vinidů. Vinidé, když viděli Sámovu užitečnost, zvolili ho králem nad sebou a šťastně u nich vládl třicet pět let. Za jeho panování svedli Vinidé mnoho bojů proti Hunům a jeho radou a schopností Vinidé vždy nad Huny zvítězili. Sámo měl dvanáct žen z pokolení Vinidů, z nichž měl dvacet dva synů a patnáct dcer.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Závěrečné opakování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sz="2000" dirty="0" smtClean="0"/>
              <a:t>Mezi kterými řekami se nacházela pravděpodobně pravlast Slovanů?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Slovany dělíme na ______, ______ a ______. Jmenujte národy, které k jednotlivým skupinám patří.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Pohovořte o hospodářství Slovanů.</a:t>
            </a:r>
          </a:p>
          <a:p>
            <a:pPr marL="514350" indent="-514350">
              <a:buAutoNum type="arabicPeriod"/>
            </a:pPr>
            <a:r>
              <a:rPr lang="cs-CZ" sz="2000" dirty="0" smtClean="0"/>
              <a:t>Vysvětlete, co je to </a:t>
            </a:r>
            <a:r>
              <a:rPr lang="cs-CZ" sz="2000" dirty="0" err="1" smtClean="0"/>
              <a:t>polozemnice</a:t>
            </a:r>
            <a:r>
              <a:rPr lang="cs-CZ" sz="2000" dirty="0" smtClean="0"/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2000" dirty="0"/>
              <a:t>Slované přicházejí na naše území na počátku </a:t>
            </a:r>
            <a:r>
              <a:rPr lang="cs-CZ" sz="2000" dirty="0" smtClean="0"/>
              <a:t>____ </a:t>
            </a:r>
            <a:r>
              <a:rPr lang="cs-CZ" sz="2000" dirty="0"/>
              <a:t>století jako spojenci </a:t>
            </a:r>
            <a:r>
              <a:rPr lang="cs-CZ" sz="2000" dirty="0" smtClean="0"/>
              <a:t>______. </a:t>
            </a:r>
            <a:r>
              <a:rPr lang="cs-CZ" sz="2000" dirty="0"/>
              <a:t>Ti se ale </a:t>
            </a:r>
            <a:r>
              <a:rPr lang="cs-CZ" sz="2000" dirty="0" smtClean="0"/>
              <a:t>pokusili Slovany si podrobit. </a:t>
            </a:r>
          </a:p>
          <a:p>
            <a:pPr marL="514350" lvl="0" indent="-514350">
              <a:buFontTx/>
              <a:buAutoNum type="arabicPeriod"/>
            </a:pPr>
            <a:r>
              <a:rPr lang="cs-CZ" sz="2000" dirty="0" smtClean="0"/>
              <a:t>Slované proti nim </a:t>
            </a:r>
            <a:r>
              <a:rPr lang="cs-CZ" sz="2000" dirty="0"/>
              <a:t>povstali pod vedením </a:t>
            </a:r>
            <a:r>
              <a:rPr lang="cs-CZ" sz="2000" dirty="0" smtClean="0"/>
              <a:t>______. </a:t>
            </a:r>
            <a:r>
              <a:rPr lang="cs-CZ" sz="2000" dirty="0"/>
              <a:t>V roce </a:t>
            </a:r>
            <a:r>
              <a:rPr lang="cs-CZ" sz="2000" dirty="0" smtClean="0"/>
              <a:t>____ </a:t>
            </a:r>
            <a:r>
              <a:rPr lang="cs-CZ" sz="2000" dirty="0"/>
              <a:t>vytvářejí </a:t>
            </a:r>
            <a:r>
              <a:rPr lang="cs-CZ" sz="2000" dirty="0" smtClean="0"/>
              <a:t>kmenový </a:t>
            </a:r>
            <a:r>
              <a:rPr lang="cs-CZ" sz="2000" dirty="0"/>
              <a:t>svaz, který se roku </a:t>
            </a:r>
            <a:r>
              <a:rPr lang="cs-CZ" sz="2000" dirty="0" smtClean="0"/>
              <a:t>____ </a:t>
            </a:r>
            <a:r>
              <a:rPr lang="cs-CZ" sz="2000" dirty="0"/>
              <a:t>rozpadl</a:t>
            </a:r>
            <a:r>
              <a:rPr lang="cs-CZ" sz="2000" dirty="0" smtClean="0"/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2000" dirty="0" smtClean="0"/>
              <a:t>Bitva u </a:t>
            </a:r>
            <a:r>
              <a:rPr lang="cs-CZ" sz="2000" dirty="0" err="1" smtClean="0"/>
              <a:t>Vogastisburgu</a:t>
            </a:r>
            <a:r>
              <a:rPr lang="cs-CZ" sz="2000" dirty="0" smtClean="0"/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2000" dirty="0" smtClean="0"/>
              <a:t>Jak nazývá franský kronikář </a:t>
            </a:r>
            <a:r>
              <a:rPr lang="cs-CZ" sz="2000" dirty="0" err="1" smtClean="0"/>
              <a:t>Fredegar</a:t>
            </a:r>
            <a:r>
              <a:rPr lang="cs-CZ" sz="2000" dirty="0" smtClean="0"/>
              <a:t> Slovany?</a:t>
            </a:r>
          </a:p>
          <a:p>
            <a:pPr marL="514350" lvl="0" indent="-514350">
              <a:buFontTx/>
              <a:buAutoNum type="arabicPeriod"/>
            </a:pPr>
            <a:endParaRPr lang="cs-CZ" sz="2000" dirty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AutoNum type="arabicPeriod"/>
              <a:defRPr/>
            </a:pPr>
            <a:r>
              <a:rPr lang="cs-CZ" sz="1400" dirty="0" smtClean="0"/>
              <a:t>AUTOR NEUVEDEN. </a:t>
            </a:r>
            <a:r>
              <a:rPr lang="cs-CZ" sz="1400" i="1" dirty="0" smtClean="0"/>
              <a:t>wikipedia.cz</a:t>
            </a:r>
            <a:r>
              <a:rPr lang="cs-CZ" sz="1400" dirty="0" smtClean="0"/>
              <a:t> [online]. [cit. 27.5.2013]. Dostupný na WWW: </a:t>
            </a:r>
            <a:r>
              <a:rPr lang="cs-CZ" sz="1400" dirty="0" smtClean="0">
                <a:hlinkClick r:id="rId2"/>
              </a:rPr>
              <a:t>http://cs.wikipedia.org/wiki/Soubor:Slavic_distribution_origin.png</a:t>
            </a:r>
            <a:endParaRPr lang="cs-CZ" sz="1400" dirty="0" smtClean="0"/>
          </a:p>
          <a:p>
            <a:pPr eaLnBrk="1" hangingPunct="1">
              <a:buFontTx/>
              <a:buAutoNum type="arabicPeriod"/>
              <a:defRPr/>
            </a:pPr>
            <a:r>
              <a:rPr lang="cs-CZ" sz="1400" dirty="0" smtClean="0"/>
              <a:t>BUKKIA. </a:t>
            </a:r>
            <a:r>
              <a:rPr lang="cs-CZ" sz="1400" i="1" dirty="0" smtClean="0"/>
              <a:t>wikipedia.cz</a:t>
            </a:r>
            <a:r>
              <a:rPr lang="cs-CZ" sz="1400" dirty="0" smtClean="0"/>
              <a:t> [online]. [cit. 27.5.2013]. Dostupný na WWW: </a:t>
            </a:r>
            <a:r>
              <a:rPr lang="cs-CZ" sz="1400" dirty="0" smtClean="0">
                <a:hlinkClick r:id="rId3"/>
              </a:rPr>
              <a:t>http://cs.wikipedia.org/wiki/Soubor:Slovanske_jazyky_cz.png</a:t>
            </a:r>
            <a:endParaRPr lang="cs-CZ" sz="1400" dirty="0" smtClean="0"/>
          </a:p>
          <a:p>
            <a:pPr eaLnBrk="1" hangingPunct="1">
              <a:buFontTx/>
              <a:buAutoNum type="arabicPeriod"/>
              <a:defRPr/>
            </a:pPr>
            <a:r>
              <a:rPr lang="cs-CZ" sz="1400" dirty="0" smtClean="0"/>
              <a:t>DON, Svjatoslav. </a:t>
            </a:r>
            <a:r>
              <a:rPr lang="cs-CZ" sz="1400" i="1" dirty="0" smtClean="0"/>
              <a:t>wikipedia.cz</a:t>
            </a:r>
            <a:r>
              <a:rPr lang="cs-CZ" sz="1400" dirty="0" smtClean="0"/>
              <a:t> [online]. [cit. 27.5.2013]. Dostupný na WWW: </a:t>
            </a:r>
            <a:r>
              <a:rPr lang="cs-CZ" sz="1400" dirty="0" smtClean="0">
                <a:hlinkClick r:id="rId4"/>
              </a:rPr>
              <a:t>http://cs.wikipedia.org/wiki/Soubor:Perun_idol.jpg</a:t>
            </a:r>
            <a:endParaRPr lang="cs-CZ" sz="1400" dirty="0" smtClean="0"/>
          </a:p>
          <a:p>
            <a:pPr eaLnBrk="1" hangingPunct="1">
              <a:buFontTx/>
              <a:buAutoNum type="arabicPeriod"/>
              <a:defRPr/>
            </a:pPr>
            <a:r>
              <a:rPr lang="cs-CZ" sz="1400" dirty="0" smtClean="0"/>
              <a:t>SEMIK. </a:t>
            </a:r>
            <a:r>
              <a:rPr lang="cs-CZ" sz="1400" i="1" dirty="0" smtClean="0"/>
              <a:t>wikipedia.cz</a:t>
            </a:r>
            <a:r>
              <a:rPr lang="cs-CZ" sz="1400" dirty="0" smtClean="0"/>
              <a:t> [online]. [cit. 27.5.2013]. Dostupný na WWW: </a:t>
            </a:r>
            <a:r>
              <a:rPr lang="cs-CZ" sz="1400" dirty="0" smtClean="0">
                <a:hlinkClick r:id="rId5"/>
              </a:rPr>
              <a:t>http://cs.wikipedia.org/wiki/Soubor:New_granite_sculpture_of_Radegast.jpg</a:t>
            </a:r>
            <a:endParaRPr lang="cs-CZ" sz="1400" dirty="0" smtClean="0"/>
          </a:p>
          <a:p>
            <a:pPr eaLnBrk="1" hangingPunct="1">
              <a:buFontTx/>
              <a:buAutoNum type="arabicPeriod"/>
              <a:defRPr/>
            </a:pPr>
            <a:r>
              <a:rPr lang="cs-CZ" sz="1400" dirty="0" smtClean="0">
                <a:hlinkClick r:id="rId6"/>
              </a:rPr>
              <a:t>http://cs.wikipedia.org/wiki/Soubor:S%C3%A1mova_%C5%99%C3%AD%C5%A1e.png</a:t>
            </a:r>
            <a:endParaRPr lang="cs-CZ" sz="1400" dirty="0" smtClean="0"/>
          </a:p>
          <a:p>
            <a:pPr marL="0" indent="0" eaLnBrk="1" hangingPunct="1">
              <a:buFontTx/>
              <a:buNone/>
              <a:defRPr/>
            </a:pPr>
            <a:endParaRPr lang="cs-CZ" sz="1800" dirty="0" smtClean="0"/>
          </a:p>
          <a:p>
            <a:pPr eaLnBrk="1" hangingPunct="1">
              <a:buFontTx/>
              <a:buAutoNum type="arabicPeriod"/>
              <a:defRPr/>
            </a:pPr>
            <a:endParaRPr lang="cs-CZ" sz="1800" dirty="0" smtClean="0"/>
          </a:p>
          <a:p>
            <a:pPr eaLnBrk="1" hangingPunct="1">
              <a:buFontTx/>
              <a:buAutoNum type="arabicPeriod"/>
              <a:defRPr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/>
              <a:t>KANTOREK, Pavel; SOCHROVÁ Marie. </a:t>
            </a:r>
            <a:r>
              <a:rPr lang="cs-CZ" sz="2000" i="1" dirty="0"/>
              <a:t>Dějepis I. v kostce pro střední školy</a:t>
            </a:r>
            <a:r>
              <a:rPr lang="cs-CZ" sz="2000" dirty="0"/>
              <a:t>. 1.vyd. Fragment, 2008. ISBN 978-802-5306-055.</a:t>
            </a:r>
          </a:p>
          <a:p>
            <a:r>
              <a:rPr lang="cs-CZ" sz="2000" dirty="0" smtClean="0"/>
              <a:t>ŠTĚPÁNKOVÁ</a:t>
            </a:r>
            <a:r>
              <a:rPr lang="cs-CZ" sz="2000" dirty="0"/>
              <a:t>, Alena a Zdeněk ŠAŠINKA. </a:t>
            </a:r>
            <a:r>
              <a:rPr lang="cs-CZ" sz="2000" i="1" dirty="0"/>
              <a:t>Odmaturuj! z dějepisu 1</a:t>
            </a:r>
            <a:r>
              <a:rPr lang="cs-CZ" sz="2000" dirty="0"/>
              <a:t>. Vyd. 1. Brno: </a:t>
            </a:r>
            <a:r>
              <a:rPr lang="cs-CZ" sz="2000" dirty="0" err="1"/>
              <a:t>Didaktis</a:t>
            </a:r>
            <a:r>
              <a:rPr lang="cs-CZ" sz="2000" dirty="0"/>
              <a:t>, c2006, 232 s. ISBN 80-735-8059-4.</a:t>
            </a:r>
          </a:p>
          <a:p>
            <a:r>
              <a:rPr lang="cs-CZ" sz="2000" i="1" dirty="0" smtClean="0"/>
              <a:t>Dějiny </a:t>
            </a:r>
            <a:r>
              <a:rPr lang="cs-CZ" sz="2000" i="1" dirty="0"/>
              <a:t>zemí koruny české I. Od příchodu Slovanů do roku 1740</a:t>
            </a:r>
            <a:r>
              <a:rPr lang="cs-CZ" sz="2000" dirty="0"/>
              <a:t>. 4. vyd. Praha: Paseka, 1997, 315 s. ISBN 80-718-5096-9.</a:t>
            </a:r>
          </a:p>
          <a:p>
            <a:r>
              <a:rPr lang="cs-CZ" sz="2000" dirty="0" smtClean="0"/>
              <a:t>KVIRENC</a:t>
            </a:r>
            <a:r>
              <a:rPr lang="cs-CZ" sz="2000" dirty="0"/>
              <a:t>, Jan a Eliška KUNSTOVÁ. </a:t>
            </a:r>
            <a:r>
              <a:rPr lang="cs-CZ" sz="2000" i="1" dirty="0"/>
              <a:t>České dějiny do roku 1914: historie v dokumentech</a:t>
            </a:r>
            <a:r>
              <a:rPr lang="cs-CZ" sz="2000" dirty="0"/>
              <a:t>. Vyd. 1. Liberec: Dialog, 2006, 207 s. ISBN 80-867-6143-6.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9670284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157</TotalTime>
  <Words>682</Words>
  <Application>Microsoft Office PowerPoint</Application>
  <PresentationFormat>Předvádění na obrazovce (4:3)</PresentationFormat>
  <Paragraphs>174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Výchozí návrh</vt:lpstr>
      <vt:lpstr>projekt</vt:lpstr>
      <vt:lpstr>Slované a Sámova říše</vt:lpstr>
      <vt:lpstr>ANOTACE</vt:lpstr>
      <vt:lpstr>Slované a Sámova říše</vt:lpstr>
      <vt:lpstr>Slované</vt:lpstr>
      <vt:lpstr>Prezentace aplikace PowerPoint</vt:lpstr>
      <vt:lpstr>Prezentace aplikace PowerPoint</vt:lpstr>
      <vt:lpstr>Hospodářství</vt:lpstr>
      <vt:lpstr>Mytologické představy</vt:lpstr>
      <vt:lpstr>Kosmologie </vt:lpstr>
      <vt:lpstr>Slovanský pantheon</vt:lpstr>
      <vt:lpstr>Prezentace aplikace PowerPoint</vt:lpstr>
      <vt:lpstr>Prezentace aplikace PowerPoint</vt:lpstr>
      <vt:lpstr>Slované a Avaři</vt:lpstr>
      <vt:lpstr>Sámova říše</vt:lpstr>
      <vt:lpstr>Prezentace aplikace PowerPoint</vt:lpstr>
      <vt:lpstr>Kronika třč. Fredegara</vt:lpstr>
      <vt:lpstr>Závěrečné opakování</vt:lpstr>
      <vt:lpstr>Zdroje</vt:lpstr>
      <vt:lpstr>Literatura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Počátky Slovanů a Sámova říše</dc:title>
  <dc:creator>zi</dc:creator>
  <cp:lastModifiedBy>zi</cp:lastModifiedBy>
  <cp:revision>25</cp:revision>
  <dcterms:created xsi:type="dcterms:W3CDTF">2011-11-24T07:35:29Z</dcterms:created>
  <dcterms:modified xsi:type="dcterms:W3CDTF">2013-12-11T08:35:13Z</dcterms:modified>
</cp:coreProperties>
</file>