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3" r:id="rId2"/>
  </p:sldMasterIdLst>
  <p:notesMasterIdLst>
    <p:notesMasterId r:id="rId29"/>
  </p:notesMasterIdLst>
  <p:sldIdLst>
    <p:sldId id="287" r:id="rId3"/>
    <p:sldId id="288" r:id="rId4"/>
    <p:sldId id="256" r:id="rId5"/>
    <p:sldId id="257" r:id="rId6"/>
    <p:sldId id="262" r:id="rId7"/>
    <p:sldId id="263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7" r:id="rId17"/>
    <p:sldId id="278" r:id="rId18"/>
    <p:sldId id="279" r:id="rId19"/>
    <p:sldId id="280" r:id="rId20"/>
    <p:sldId id="281" r:id="rId21"/>
    <p:sldId id="286" r:id="rId22"/>
    <p:sldId id="282" r:id="rId23"/>
    <p:sldId id="284" r:id="rId24"/>
    <p:sldId id="289" r:id="rId25"/>
    <p:sldId id="259" r:id="rId26"/>
    <p:sldId id="290" r:id="rId27"/>
    <p:sldId id="285" r:id="rId2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50021"/>
    <a:srgbClr val="CC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55" autoAdjust="0"/>
    <p:restoredTop sz="94643" autoAdjust="0"/>
  </p:normalViewPr>
  <p:slideViewPr>
    <p:cSldViewPr>
      <p:cViewPr varScale="1">
        <p:scale>
          <a:sx n="70" d="100"/>
          <a:sy n="70" d="100"/>
        </p:scale>
        <p:origin x="-136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8F120B-316E-4A46-AE0E-3DB5415387BA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5FDA15-CFE8-4AE8-B7C4-0EB6E53684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72996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5FDA15-CFE8-4AE8-B7C4-0EB6E53684DB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33247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4384B6-3FAA-4D17-BB4B-91C95900363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26626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46EF10-9E98-4CA4-9DA6-9F30B5932BF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96104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047667-AF92-4037-87AF-4F4DF68CCA6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57319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F829AB-8DD4-4A78-BEC4-E0BCB49A6CD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00927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2F3367-E988-4F12-9768-CA734D1405E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9492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A479EF-CF41-49EF-9F2E-CE3B6D6D297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7607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B55CAB-EC85-46F1-A603-C14282242FC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3697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D98240-B861-442F-8DE8-D48717D9D32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76664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075BCB-06EC-409D-B9D0-964455BFE47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7371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4CE5FD-7C27-4A5E-A388-D9D578D071E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56678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9620FB-BAF4-4CB0-9510-345CA0727AB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0913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57F52CC-EB40-44BE-A9E1-3EE1C13E2D8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52965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42FE036-3AF9-438F-AB5B-86F42978E5A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15292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C88046B-29BA-4B84-839E-0F7650170E9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66728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18264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06838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17484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val="26110686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706179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37211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41999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68281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040501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437007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050952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03010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500696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28820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slideLayout" Target="../slideLayouts/slideLayout27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slideLayout" Target="../slideLayouts/slideLayout26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Relationship Id="rId14" Type="http://schemas.openxmlformats.org/officeDocument/2006/relationships/slideLayout" Target="../slideLayouts/slideLayout2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6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177305FE-13A0-4B48-8436-9FBD1AA29037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11.12.2013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  <p:extLst>
      <p:ext uri="{BB962C8B-B14F-4D97-AF65-F5344CB8AC3E}">
        <p14:creationId xmlns:p14="http://schemas.microsoft.com/office/powerpoint/2010/main" val="3965607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  <p:sldLayoutId id="2147483675" r:id="rId12"/>
    <p:sldLayoutId id="2147483676" r:id="rId13"/>
    <p:sldLayoutId id="2147483677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Glagolitic_alphabet.png?uselang=cs" TargetMode="External"/><Relationship Id="rId3" Type="http://schemas.openxmlformats.org/officeDocument/2006/relationships/hyperlink" Target="http://cs.wikipedia.org/wiki/Soubor:Nitra_moravia_833-cs.png" TargetMode="External"/><Relationship Id="rId7" Type="http://schemas.openxmlformats.org/officeDocument/2006/relationships/hyperlink" Target="http://cs.wikipedia.org/wiki/Soubor:KyrilMethod.jpg" TargetMode="External"/><Relationship Id="rId2" Type="http://schemas.openxmlformats.org/officeDocument/2006/relationships/hyperlink" Target="http://cs.wikipedia.org/wiki/Soubor:K%C5%99%C3%AD%C5%BE_z_Mikul%C4%8Dic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yril_and_Methodius.jpg" TargetMode="External"/><Relationship Id="rId5" Type="http://schemas.openxmlformats.org/officeDocument/2006/relationships/hyperlink" Target="http://commons.wikimedia.org/wiki/File:Cyril_and_Methodii.jpg?uselang=cs" TargetMode="External"/><Relationship Id="rId4" Type="http://schemas.openxmlformats.org/officeDocument/2006/relationships/hyperlink" Target="http://cs.wikipedia.org/wiki/Soubor:Prince_Rastislav.JPG" TargetMode="External"/><Relationship Id="rId9" Type="http://schemas.openxmlformats.org/officeDocument/2006/relationships/hyperlink" Target="http://cs.wikipedia.org/wiki/Soubor:Great_moravia_svatopluk.png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Velkomoravská říše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Jiří Žilka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96329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VY_32_INOVACE_2.DE.02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</a:t>
            </a:r>
            <a:r>
              <a:rPr lang="cs-CZ" sz="1200" b="1" smtClean="0"/>
              <a:t>	</a:t>
            </a:r>
            <a:r>
              <a:rPr lang="cs-CZ" sz="120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9664476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Středověk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971600" y="4183003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r>
              <a:rPr lang="cs-CZ" sz="1100" dirty="0"/>
              <a:t>Materiál slouží k seznámení žáků s problematikou vzniku a trvání Velkomoravské říše. Sleduje problematiku utváření a trvání </a:t>
            </a:r>
            <a:r>
              <a:rPr lang="cs-CZ" sz="1100" dirty="0" err="1"/>
              <a:t>raněstředověkého</a:t>
            </a:r>
            <a:r>
              <a:rPr lang="cs-CZ" sz="1100" dirty="0"/>
              <a:t> státu. Soustředí se také na postižení významu cyrilometodějské misie. Obrazový i mapový materiál je vhodný jako pomůcka pro osvětlení a srovnání událostí. Pomůcky: interaktivní tabule, dataprojektor, učebnice.</a:t>
            </a:r>
          </a:p>
        </p:txBody>
      </p:sp>
    </p:spTree>
    <p:extLst>
      <p:ext uri="{BB962C8B-B14F-4D97-AF65-F5344CB8AC3E}">
        <p14:creationId xmlns:p14="http://schemas.microsoft.com/office/powerpoint/2010/main" val="4100605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600" b="1" dirty="0">
                <a:latin typeface="Arial Black" pitchFamily="34" charset="0"/>
              </a:rPr>
              <a:t>Velkomoravská říše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Velkomoravská říše</a:t>
            </a:r>
          </a:p>
        </p:txBody>
      </p:sp>
      <p:pic>
        <p:nvPicPr>
          <p:cNvPr id="3076" name="Picture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926" y="1600200"/>
            <a:ext cx="3815147" cy="4525963"/>
          </a:xfrm>
        </p:spPr>
      </p:pic>
      <p:sp>
        <p:nvSpPr>
          <p:cNvPr id="3075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4648200" y="1600200"/>
            <a:ext cx="4038600" cy="5257800"/>
          </a:xfrm>
        </p:spPr>
        <p:txBody>
          <a:bodyPr/>
          <a:lstStyle/>
          <a:p>
            <a:r>
              <a:rPr lang="cs-CZ" sz="2800" dirty="0"/>
              <a:t>Asi </a:t>
            </a:r>
            <a:r>
              <a:rPr lang="cs-CZ" sz="2800" b="1" dirty="0"/>
              <a:t>830 - 906</a:t>
            </a:r>
          </a:p>
          <a:p>
            <a:r>
              <a:rPr lang="cs-CZ" sz="2800" dirty="0"/>
              <a:t>Nejstarší raně středověký západoslovanský stát</a:t>
            </a:r>
          </a:p>
          <a:p>
            <a:r>
              <a:rPr lang="cs-CZ" sz="2800" dirty="0"/>
              <a:t>Zemědělství</a:t>
            </a:r>
          </a:p>
          <a:p>
            <a:r>
              <a:rPr lang="cs-CZ" sz="2800" dirty="0"/>
              <a:t>Řemeslná výroba</a:t>
            </a:r>
          </a:p>
          <a:p>
            <a:r>
              <a:rPr lang="cs-CZ" sz="2800" dirty="0"/>
              <a:t>Obchod s Franskou říší a Byzancí</a:t>
            </a:r>
          </a:p>
          <a:p>
            <a:pPr marL="0" indent="0">
              <a:buNone/>
            </a:pPr>
            <a:endParaRPr lang="cs-CZ" sz="2800" dirty="0" smtClean="0"/>
          </a:p>
          <a:p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251520" y="5805264"/>
            <a:ext cx="4411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cs-CZ" dirty="0" smtClean="0"/>
              <a:t>1.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Mojmír I.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/>
              <a:t>830 – </a:t>
            </a:r>
            <a:r>
              <a:rPr lang="cs-CZ" sz="2800" b="1" dirty="0" smtClean="0"/>
              <a:t>846</a:t>
            </a:r>
          </a:p>
          <a:p>
            <a:pPr marL="0" indent="0">
              <a:buNone/>
            </a:pPr>
            <a:endParaRPr lang="cs-CZ" sz="2800" b="1" dirty="0"/>
          </a:p>
          <a:p>
            <a:r>
              <a:rPr lang="cs-CZ" sz="2800" dirty="0"/>
              <a:t>Objevuje se v pramenech jako </a:t>
            </a:r>
            <a:r>
              <a:rPr lang="cs-CZ" sz="2800" b="1" dirty="0"/>
              <a:t>vládce </a:t>
            </a:r>
            <a:r>
              <a:rPr lang="cs-CZ" sz="2800" b="1" dirty="0" smtClean="0"/>
              <a:t>Moravanů</a:t>
            </a:r>
          </a:p>
          <a:p>
            <a:endParaRPr lang="cs-CZ" sz="2800" b="1" dirty="0"/>
          </a:p>
          <a:p>
            <a:r>
              <a:rPr lang="cs-CZ" sz="2800" b="1" dirty="0"/>
              <a:t>831 přijal křest v bavorském </a:t>
            </a:r>
            <a:r>
              <a:rPr lang="cs-CZ" sz="2800" b="1" dirty="0" smtClean="0"/>
              <a:t>Pasově</a:t>
            </a:r>
          </a:p>
          <a:p>
            <a:endParaRPr lang="cs-CZ" sz="2800" b="1" dirty="0"/>
          </a:p>
          <a:p>
            <a:r>
              <a:rPr lang="cs-CZ" sz="2800" b="1" dirty="0"/>
              <a:t>833 – 836</a:t>
            </a:r>
            <a:r>
              <a:rPr lang="cs-CZ" sz="2800" dirty="0"/>
              <a:t> konflikt s nitranským knížetem </a:t>
            </a:r>
            <a:r>
              <a:rPr lang="cs-CZ" sz="2800" dirty="0" err="1"/>
              <a:t>Pribinou</a:t>
            </a:r>
            <a:endParaRPr lang="cs-CZ" sz="2800" dirty="0"/>
          </a:p>
          <a:p>
            <a:endParaRPr lang="cs-CZ" sz="2800" dirty="0"/>
          </a:p>
          <a:p>
            <a:endParaRPr lang="cs-CZ" sz="2800" dirty="0"/>
          </a:p>
          <a:p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188913"/>
            <a:ext cx="5478462" cy="648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346" name="Rectangle 10"/>
          <p:cNvSpPr>
            <a:spLocks noGrp="1" noChangeArrowheads="1"/>
          </p:cNvSpPr>
          <p:nvPr>
            <p:ph sz="half" idx="1"/>
          </p:nvPr>
        </p:nvSpPr>
        <p:spPr>
          <a:xfrm>
            <a:off x="5724128" y="160618"/>
            <a:ext cx="3168352" cy="6508470"/>
          </a:xfrm>
        </p:spPr>
        <p:txBody>
          <a:bodyPr/>
          <a:lstStyle/>
          <a:p>
            <a:r>
              <a:rPr lang="cs-CZ" sz="2600" b="1" dirty="0" err="1"/>
              <a:t>Pribina</a:t>
            </a:r>
            <a:r>
              <a:rPr lang="cs-CZ" sz="2600" b="1" dirty="0"/>
              <a:t> byl </a:t>
            </a:r>
            <a:r>
              <a:rPr lang="cs-CZ" sz="2600" b="1" dirty="0" smtClean="0"/>
              <a:t>vyhnán</a:t>
            </a:r>
          </a:p>
          <a:p>
            <a:endParaRPr lang="cs-CZ" sz="2600" b="1" dirty="0"/>
          </a:p>
          <a:p>
            <a:r>
              <a:rPr lang="cs-CZ" sz="2600" dirty="0"/>
              <a:t>Odchází do Panonie, později získal </a:t>
            </a:r>
            <a:r>
              <a:rPr lang="cs-CZ" sz="2600" b="1" dirty="0"/>
              <a:t>území na jih od Balatonu</a:t>
            </a:r>
            <a:r>
              <a:rPr lang="cs-CZ" sz="2600" dirty="0"/>
              <a:t> (Blatenského jezera</a:t>
            </a:r>
            <a:r>
              <a:rPr lang="cs-CZ" sz="2600" dirty="0" smtClean="0"/>
              <a:t>)</a:t>
            </a:r>
          </a:p>
          <a:p>
            <a:endParaRPr lang="cs-CZ" sz="2600" dirty="0"/>
          </a:p>
          <a:p>
            <a:r>
              <a:rPr lang="cs-CZ" sz="2600" dirty="0"/>
              <a:t>Horlivě podporoval </a:t>
            </a:r>
            <a:r>
              <a:rPr lang="cs-CZ" sz="2600" dirty="0" smtClean="0"/>
              <a:t>křesťanství</a:t>
            </a:r>
          </a:p>
          <a:p>
            <a:endParaRPr lang="cs-CZ" sz="2600" dirty="0"/>
          </a:p>
          <a:p>
            <a:r>
              <a:rPr lang="cs-CZ" sz="2600" dirty="0"/>
              <a:t>Syn </a:t>
            </a:r>
            <a:r>
              <a:rPr lang="cs-CZ" sz="2600" b="1" dirty="0" err="1"/>
              <a:t>Kocel</a:t>
            </a:r>
            <a:endParaRPr lang="cs-CZ" sz="2600" b="1" dirty="0"/>
          </a:p>
          <a:p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5148064" y="6064424"/>
            <a:ext cx="509786" cy="604664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2</a:t>
            </a:r>
            <a:r>
              <a:rPr lang="cs-CZ" dirty="0" smtClean="0"/>
              <a:t>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549275"/>
            <a:ext cx="8229600" cy="5832475"/>
          </a:xfrm>
        </p:spPr>
        <p:txBody>
          <a:bodyPr/>
          <a:lstStyle/>
          <a:p>
            <a:r>
              <a:rPr lang="cs-CZ" b="1"/>
              <a:t>843</a:t>
            </a:r>
            <a:r>
              <a:rPr lang="cs-CZ"/>
              <a:t> – </a:t>
            </a:r>
            <a:r>
              <a:rPr lang="cs-CZ" b="1"/>
              <a:t>Verdunská smlouva</a:t>
            </a:r>
          </a:p>
          <a:p>
            <a:r>
              <a:rPr lang="cs-CZ"/>
              <a:t>Ludvík Němec hned pak podnikl tažení proti Polabským Slovanům a chystal tažení do Čech</a:t>
            </a:r>
          </a:p>
          <a:p>
            <a:r>
              <a:rPr lang="cs-CZ" b="1"/>
              <a:t>845</a:t>
            </a:r>
            <a:r>
              <a:rPr lang="cs-CZ"/>
              <a:t> – </a:t>
            </a:r>
            <a:r>
              <a:rPr lang="cs-CZ" b="1"/>
              <a:t>14 českých kmenových knížat přijalo křest v Řezně</a:t>
            </a:r>
            <a:r>
              <a:rPr lang="cs-CZ"/>
              <a:t>, uznali i svou závislost na Ludvíkovi</a:t>
            </a:r>
          </a:p>
          <a:p>
            <a:r>
              <a:rPr lang="cs-CZ" b="1"/>
              <a:t>846</a:t>
            </a:r>
            <a:r>
              <a:rPr lang="cs-CZ"/>
              <a:t> – Ludvíkovo tažení proti Moravanům, </a:t>
            </a:r>
            <a:r>
              <a:rPr lang="cs-CZ" b="1"/>
              <a:t>sesadil Mojmíra I. a dosadil jeho synovce Rastislava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Rastislav</a:t>
            </a:r>
          </a:p>
        </p:txBody>
      </p:sp>
      <p:sp>
        <p:nvSpPr>
          <p:cNvPr id="22534" name="Rectangle 6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3609975" cy="506888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 b="1"/>
              <a:t>846 – 870</a:t>
            </a:r>
          </a:p>
          <a:p>
            <a:pPr>
              <a:lnSpc>
                <a:spcPct val="90000"/>
              </a:lnSpc>
            </a:pPr>
            <a:r>
              <a:rPr lang="cs-CZ" sz="2800"/>
              <a:t>Vleklá válka s Východofranskou říší</a:t>
            </a:r>
          </a:p>
          <a:p>
            <a:pPr>
              <a:lnSpc>
                <a:spcPct val="90000"/>
              </a:lnSpc>
            </a:pPr>
            <a:r>
              <a:rPr lang="cs-CZ" sz="2800" b="1"/>
              <a:t>855</a:t>
            </a:r>
            <a:r>
              <a:rPr lang="cs-CZ" sz="2800"/>
              <a:t> – neúspěšné tažení Franků na Moravu</a:t>
            </a:r>
          </a:p>
          <a:p>
            <a:pPr>
              <a:lnSpc>
                <a:spcPct val="90000"/>
              </a:lnSpc>
            </a:pPr>
            <a:r>
              <a:rPr lang="cs-CZ" sz="2800"/>
              <a:t>Pokus vymanit Velkou Moravu z vlivu východofranské církve</a:t>
            </a:r>
          </a:p>
          <a:p>
            <a:pPr>
              <a:lnSpc>
                <a:spcPct val="90000"/>
              </a:lnSpc>
            </a:pPr>
            <a:endParaRPr lang="cs-CZ" sz="2800"/>
          </a:p>
          <a:p>
            <a:pPr>
              <a:lnSpc>
                <a:spcPct val="90000"/>
              </a:lnSpc>
            </a:pPr>
            <a:endParaRPr lang="cs-CZ" sz="280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3707904" y="1600200"/>
            <a:ext cx="4978896" cy="525780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22536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321332"/>
            <a:ext cx="4761441" cy="5040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4582" name="Rectangle 6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800" dirty="0"/>
              <a:t>Kolem roku 860 se obrátil na římského papeže Mikuláše I. s žádostí o vytvoření samostatného moravského </a:t>
            </a:r>
            <a:r>
              <a:rPr lang="cs-CZ" sz="2800" dirty="0" smtClean="0"/>
              <a:t>biskupství</a:t>
            </a:r>
          </a:p>
          <a:p>
            <a:pPr>
              <a:lnSpc>
                <a:spcPct val="90000"/>
              </a:lnSpc>
            </a:pPr>
            <a:endParaRPr lang="cs-CZ" sz="2800" dirty="0"/>
          </a:p>
          <a:p>
            <a:pPr>
              <a:lnSpc>
                <a:spcPct val="90000"/>
              </a:lnSpc>
            </a:pPr>
            <a:r>
              <a:rPr lang="cs-CZ" sz="2800" dirty="0"/>
              <a:t>Nedočkal se </a:t>
            </a:r>
            <a:r>
              <a:rPr lang="cs-CZ" sz="2800" dirty="0" smtClean="0"/>
              <a:t>odpovědi</a:t>
            </a:r>
          </a:p>
          <a:p>
            <a:pPr>
              <a:lnSpc>
                <a:spcPct val="90000"/>
              </a:lnSpc>
            </a:pPr>
            <a:endParaRPr lang="cs-CZ" sz="2800" dirty="0"/>
          </a:p>
          <a:p>
            <a:pPr>
              <a:lnSpc>
                <a:spcPct val="90000"/>
              </a:lnSpc>
            </a:pPr>
            <a:r>
              <a:rPr lang="cs-CZ" sz="2800" b="1" dirty="0"/>
              <a:t>863 – žádost k byzantskému císaři Michalovi III. o  vyslání </a:t>
            </a:r>
            <a:r>
              <a:rPr lang="cs-CZ" sz="2800" b="1" dirty="0" smtClean="0"/>
              <a:t>misie</a:t>
            </a:r>
          </a:p>
          <a:p>
            <a:pPr>
              <a:lnSpc>
                <a:spcPct val="90000"/>
              </a:lnSpc>
            </a:pPr>
            <a:endParaRPr lang="cs-CZ" sz="2800" b="1" dirty="0"/>
          </a:p>
          <a:p>
            <a:pPr>
              <a:lnSpc>
                <a:spcPct val="90000"/>
              </a:lnSpc>
            </a:pPr>
            <a:r>
              <a:rPr lang="cs-CZ" sz="2800" dirty="0"/>
              <a:t>Zároveň hledal spojence proti Frankům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Konstantin a Metoděj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412875"/>
            <a:ext cx="4038600" cy="4525963"/>
          </a:xfrm>
        </p:spPr>
        <p:txBody>
          <a:bodyPr/>
          <a:lstStyle/>
          <a:p>
            <a:r>
              <a:rPr lang="cs-CZ" sz="2800"/>
              <a:t>bratři ze Soluně, </a:t>
            </a:r>
            <a:r>
              <a:rPr lang="cs-CZ" sz="2800" b="1"/>
              <a:t>apoštolové Slovanů</a:t>
            </a:r>
            <a:r>
              <a:rPr lang="cs-CZ" sz="2800"/>
              <a:t>, Slovanští věrozvěstové, Crha a Strachota</a:t>
            </a:r>
          </a:p>
          <a:p>
            <a:r>
              <a:rPr lang="cs-CZ" sz="2800" b="1"/>
              <a:t>Rodiče:</a:t>
            </a:r>
            <a:r>
              <a:rPr lang="cs-CZ" sz="2800"/>
              <a:t> Marie (Slovanka), Leon Soluňský</a:t>
            </a:r>
          </a:p>
          <a:p>
            <a:r>
              <a:rPr lang="cs-CZ" sz="2800"/>
              <a:t>Oba měli výborné vzdělání </a:t>
            </a:r>
          </a:p>
          <a:p>
            <a:r>
              <a:rPr lang="cs-CZ" sz="2800" b="1"/>
              <a:t>Spolupatroni Evropy</a:t>
            </a:r>
          </a:p>
          <a:p>
            <a:endParaRPr lang="cs-CZ" sz="280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0" y="1600200"/>
            <a:ext cx="4495800" cy="5158011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276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061" y="1358301"/>
            <a:ext cx="4043143" cy="5311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Metoděj</a:t>
            </a:r>
          </a:p>
        </p:txBody>
      </p:sp>
      <p:sp>
        <p:nvSpPr>
          <p:cNvPr id="30725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3970784" cy="45259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 b="1" dirty="0"/>
              <a:t>*815 Soluň</a:t>
            </a:r>
          </a:p>
          <a:p>
            <a:pPr>
              <a:lnSpc>
                <a:spcPct val="90000"/>
              </a:lnSpc>
            </a:pPr>
            <a:r>
              <a:rPr lang="cs-CZ" sz="2800" b="1" dirty="0"/>
              <a:t>† 6.4. 885 Velká Morava </a:t>
            </a:r>
          </a:p>
          <a:p>
            <a:pPr>
              <a:lnSpc>
                <a:spcPct val="90000"/>
              </a:lnSpc>
            </a:pPr>
            <a:r>
              <a:rPr lang="cs-CZ" sz="2800" dirty="0"/>
              <a:t> nejstarší z bratří</a:t>
            </a:r>
          </a:p>
          <a:p>
            <a:pPr>
              <a:lnSpc>
                <a:spcPct val="90000"/>
              </a:lnSpc>
            </a:pPr>
            <a:r>
              <a:rPr lang="cs-CZ" sz="2800" dirty="0"/>
              <a:t> Michal – Metoděj</a:t>
            </a:r>
          </a:p>
          <a:p>
            <a:pPr>
              <a:lnSpc>
                <a:spcPct val="90000"/>
              </a:lnSpc>
            </a:pPr>
            <a:r>
              <a:rPr lang="cs-CZ" sz="2800" dirty="0"/>
              <a:t> vysoký, </a:t>
            </a:r>
            <a:r>
              <a:rPr lang="cs-CZ" sz="2800" dirty="0" smtClean="0"/>
              <a:t>silný</a:t>
            </a:r>
            <a:endParaRPr lang="cs-CZ" sz="2800" dirty="0"/>
          </a:p>
          <a:p>
            <a:pPr>
              <a:lnSpc>
                <a:spcPct val="90000"/>
              </a:lnSpc>
            </a:pPr>
            <a:r>
              <a:rPr lang="cs-CZ" sz="2800" dirty="0"/>
              <a:t> blízký vztah s otcem</a:t>
            </a:r>
          </a:p>
          <a:p>
            <a:pPr>
              <a:lnSpc>
                <a:spcPct val="90000"/>
              </a:lnSpc>
            </a:pPr>
            <a:r>
              <a:rPr lang="cs-CZ" sz="2800" dirty="0"/>
              <a:t> přemýšlivý</a:t>
            </a:r>
          </a:p>
          <a:p>
            <a:pPr>
              <a:lnSpc>
                <a:spcPct val="90000"/>
              </a:lnSpc>
            </a:pPr>
            <a:r>
              <a:rPr lang="cs-CZ" sz="2800" dirty="0"/>
              <a:t> Cařihrad - práva</a:t>
            </a:r>
          </a:p>
          <a:p>
            <a:pPr>
              <a:lnSpc>
                <a:spcPct val="90000"/>
              </a:lnSpc>
            </a:pPr>
            <a:endParaRPr lang="cs-CZ" sz="2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4211960" y="1600200"/>
            <a:ext cx="4474840" cy="525780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5. </a:t>
            </a:r>
            <a:endParaRPr lang="cs-CZ" dirty="0"/>
          </a:p>
        </p:txBody>
      </p:sp>
      <p:pic>
        <p:nvPicPr>
          <p:cNvPr id="30727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268759"/>
            <a:ext cx="3749675" cy="5402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Konstantin</a:t>
            </a:r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cs-CZ" sz="2800" b="1" dirty="0"/>
              <a:t>* 827 Soluň</a:t>
            </a:r>
          </a:p>
          <a:p>
            <a:r>
              <a:rPr lang="cs-CZ" sz="2800" b="1" dirty="0"/>
              <a:t>† 14.2. 869 Řím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nejmladší</a:t>
            </a:r>
            <a:r>
              <a:rPr lang="cs-CZ" sz="2800" dirty="0"/>
              <a:t> </a:t>
            </a:r>
            <a:r>
              <a:rPr lang="cs-CZ" sz="2800" dirty="0" smtClean="0"/>
              <a:t>z bratří</a:t>
            </a:r>
            <a:endParaRPr lang="cs-CZ" sz="2800" dirty="0"/>
          </a:p>
          <a:p>
            <a:r>
              <a:rPr lang="cs-CZ" sz="2800" dirty="0"/>
              <a:t>zázračné dítě</a:t>
            </a:r>
          </a:p>
          <a:p>
            <a:r>
              <a:rPr lang="cs-CZ" sz="2800" dirty="0" smtClean="0"/>
              <a:t>lingvista</a:t>
            </a:r>
            <a:endParaRPr lang="cs-CZ" sz="2800" dirty="0"/>
          </a:p>
          <a:p>
            <a:r>
              <a:rPr lang="cs-CZ" sz="2800" dirty="0"/>
              <a:t>všestranně nadaný</a:t>
            </a:r>
          </a:p>
          <a:p>
            <a:r>
              <a:rPr lang="cs-CZ" sz="2800" dirty="0" smtClean="0"/>
              <a:t>vážný, opravdový ve víře</a:t>
            </a:r>
            <a:endParaRPr lang="cs-CZ" sz="2800" dirty="0"/>
          </a:p>
          <a:p>
            <a:endParaRPr lang="cs-CZ" sz="2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25780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6. </a:t>
            </a:r>
            <a:endParaRPr lang="cs-CZ" dirty="0"/>
          </a:p>
        </p:txBody>
      </p:sp>
      <p:pic>
        <p:nvPicPr>
          <p:cNvPr id="33799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3" y="1268760"/>
            <a:ext cx="3749675" cy="5327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Byzantská misie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 dirty="0"/>
              <a:t>Bratři už měli </a:t>
            </a:r>
            <a:r>
              <a:rPr lang="cs-CZ" sz="2800" b="1" dirty="0"/>
              <a:t>zkušenost s misionářskou činností</a:t>
            </a:r>
            <a:r>
              <a:rPr lang="cs-CZ" sz="2800" dirty="0"/>
              <a:t> (misie k Chazarům)</a:t>
            </a:r>
          </a:p>
          <a:p>
            <a:r>
              <a:rPr lang="cs-CZ" sz="2800" b="1" dirty="0"/>
              <a:t>864 </a:t>
            </a:r>
            <a:r>
              <a:rPr lang="cs-CZ" sz="2800" dirty="0"/>
              <a:t>– začínají působit na Velké Moravě</a:t>
            </a:r>
          </a:p>
          <a:p>
            <a:r>
              <a:rPr lang="cs-CZ" sz="2800" dirty="0"/>
              <a:t>Konstantin vytvořil písmo – </a:t>
            </a:r>
            <a:r>
              <a:rPr lang="cs-CZ" sz="2800" b="1" dirty="0"/>
              <a:t>hlaholici</a:t>
            </a:r>
          </a:p>
          <a:p>
            <a:r>
              <a:rPr lang="cs-CZ" sz="2800" dirty="0"/>
              <a:t>Sestavil i literární jazyk – </a:t>
            </a:r>
            <a:r>
              <a:rPr lang="cs-CZ" sz="2800" b="1" dirty="0"/>
              <a:t>staroslověnštinu</a:t>
            </a:r>
            <a:r>
              <a:rPr lang="cs-CZ" sz="2800" dirty="0"/>
              <a:t>, do které přeložil základní části Bible a některé liturgické texty</a:t>
            </a:r>
          </a:p>
          <a:p>
            <a:r>
              <a:rPr lang="cs-CZ" sz="2800" dirty="0"/>
              <a:t>Pokus o slovanskou liturgii = konflikt se zastánci latinské liturgie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Hlaholice</a:t>
            </a:r>
            <a:endParaRPr lang="cs-CZ" b="1" dirty="0"/>
          </a:p>
        </p:txBody>
      </p:sp>
      <p:pic>
        <p:nvPicPr>
          <p:cNvPr id="36872" name="Picture 8" descr="File:Glagolitic alphabet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34" y="1268760"/>
            <a:ext cx="9053425" cy="4900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19914" y="6309320"/>
            <a:ext cx="70767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7.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Byzantská misie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800" b="1"/>
              <a:t>Konstantin a Metoděj působili na Velké Moravě 40 měsíců</a:t>
            </a:r>
          </a:p>
          <a:p>
            <a:pPr>
              <a:lnSpc>
                <a:spcPct val="90000"/>
              </a:lnSpc>
            </a:pPr>
            <a:r>
              <a:rPr lang="cs-CZ" sz="2800" b="1"/>
              <a:t>867</a:t>
            </a:r>
            <a:r>
              <a:rPr lang="cs-CZ" sz="2800"/>
              <a:t> – návrat do Konstantinopole</a:t>
            </a:r>
          </a:p>
          <a:p>
            <a:pPr>
              <a:lnSpc>
                <a:spcPct val="90000"/>
              </a:lnSpc>
            </a:pPr>
            <a:r>
              <a:rPr lang="cs-CZ" sz="2800"/>
              <a:t>Cestou změnili cíl – do Říma</a:t>
            </a:r>
          </a:p>
          <a:p>
            <a:pPr>
              <a:lnSpc>
                <a:spcPct val="90000"/>
              </a:lnSpc>
            </a:pPr>
            <a:r>
              <a:rPr lang="cs-CZ" sz="2800"/>
              <a:t>U papeže Hadriána II. </a:t>
            </a:r>
            <a:r>
              <a:rPr lang="cs-CZ" sz="2800" b="1"/>
              <a:t>dosáhli osamostatnění moravské církve </a:t>
            </a:r>
          </a:p>
          <a:p>
            <a:pPr>
              <a:lnSpc>
                <a:spcPct val="90000"/>
              </a:lnSpc>
            </a:pPr>
            <a:r>
              <a:rPr lang="cs-CZ" sz="2800"/>
              <a:t>Konstantin v Římě onemocněl, vstoupil do kláštera, přijal jméno Cyril a zemřel</a:t>
            </a:r>
          </a:p>
          <a:p>
            <a:pPr>
              <a:lnSpc>
                <a:spcPct val="90000"/>
              </a:lnSpc>
            </a:pPr>
            <a:r>
              <a:rPr lang="cs-CZ" sz="2800" b="1"/>
              <a:t>Metoděj</a:t>
            </a:r>
            <a:r>
              <a:rPr lang="cs-CZ" sz="2800"/>
              <a:t> přijal biskupské svěcení a stal se </a:t>
            </a:r>
            <a:r>
              <a:rPr lang="cs-CZ" sz="2800" b="1"/>
              <a:t>moravským biskupem</a:t>
            </a:r>
          </a:p>
          <a:p>
            <a:pPr>
              <a:lnSpc>
                <a:spcPct val="90000"/>
              </a:lnSpc>
            </a:pPr>
            <a:endParaRPr lang="cs-CZ" sz="2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Konec byzantské misie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sz="2800"/>
              <a:t>Roku 880 papež Jan VIII. bulou </a:t>
            </a:r>
            <a:r>
              <a:rPr lang="cs-CZ" sz="2800" b="1" i="1"/>
              <a:t>Industrie tuae</a:t>
            </a:r>
            <a:r>
              <a:rPr lang="cs-CZ" sz="2800"/>
              <a:t> znovu povolil staroslověnskou liturgii </a:t>
            </a:r>
          </a:p>
          <a:p>
            <a:pPr>
              <a:lnSpc>
                <a:spcPct val="80000"/>
              </a:lnSpc>
            </a:pPr>
            <a:r>
              <a:rPr lang="cs-CZ" sz="2800"/>
              <a:t>Zároveň zřídil i </a:t>
            </a:r>
            <a:r>
              <a:rPr lang="cs-CZ" sz="2800" b="1"/>
              <a:t>latinské biskupství</a:t>
            </a:r>
            <a:r>
              <a:rPr lang="cs-CZ" sz="2800"/>
              <a:t>, v jehož čele stanul nitranský biskup Němec </a:t>
            </a:r>
            <a:r>
              <a:rPr lang="cs-CZ" sz="2800" b="1"/>
              <a:t>Wiching</a:t>
            </a:r>
            <a:r>
              <a:rPr lang="cs-CZ" sz="2800"/>
              <a:t>, podřízený arcibiskupu Metodějovi</a:t>
            </a:r>
          </a:p>
          <a:p>
            <a:pPr>
              <a:lnSpc>
                <a:spcPct val="80000"/>
              </a:lnSpc>
            </a:pPr>
            <a:r>
              <a:rPr lang="cs-CZ" sz="2800"/>
              <a:t>885 papež Metoděje a jeho žáky vypověděl z Moravy</a:t>
            </a:r>
          </a:p>
          <a:p>
            <a:pPr>
              <a:lnSpc>
                <a:spcPct val="80000"/>
              </a:lnSpc>
            </a:pPr>
            <a:r>
              <a:rPr lang="cs-CZ" sz="2800" b="1"/>
              <a:t>Metoděj chtěl liturgii hájit v Římě, ale ještě roku 885 zemřel </a:t>
            </a:r>
          </a:p>
          <a:p>
            <a:pPr>
              <a:lnSpc>
                <a:spcPct val="80000"/>
              </a:lnSpc>
            </a:pPr>
            <a:r>
              <a:rPr lang="cs-CZ" sz="2800" b="1"/>
              <a:t>Metodějovi žáci odešli do Bulharska</a:t>
            </a:r>
            <a:r>
              <a:rPr lang="cs-CZ" sz="2800"/>
              <a:t>, zde šířili slovanskou liturgii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9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Život sv. Konstantina - Cyrila</a:t>
            </a:r>
          </a:p>
        </p:txBody>
      </p:sp>
      <p:sp>
        <p:nvSpPr>
          <p:cNvPr id="47110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    </a:t>
            </a:r>
            <a:r>
              <a:rPr lang="cs-CZ" sz="2400" i="1"/>
              <a:t>Zatímco se filozof veselil v Bohu, naskytla se opět jiná věc a úkol ne menší prvních. Neboť Rostislav, kníže-(král) moravský, z vnuknutí Božího a po úradě se svými knížaty a s Moravany vypravil [poselství] k císaři [Michaelovi], v němž pravil: „Náš lid se odřekl pohanství a drží se křesťanského zákona, ale nemáme takového učitele, který by nám vyložil [v našem jazyku] pravou křesťanskou víru, aby   i   j i n é   z e m ě , pozorujíce to, nás   n a p o d o b i l y . Tak nám, vladaři, takového biskupa a učitele pošli, neboť od vás se vždy dobrý zákon šíří do všech krajů“. 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333375"/>
            <a:ext cx="8229600" cy="6119813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2400"/>
              <a:t>    </a:t>
            </a:r>
            <a:r>
              <a:rPr lang="cs-CZ" sz="2400" i="1"/>
              <a:t>Císař shromáždil poradní sbor a povolal Konstantina filozofa, sdělil mu tuto věc a pravil: „Vím, filozofe, žes unaven, ale je třeba, abys tam šel, neboť tuto věc nemůže nikdo vykonat tak jako ty“. Filozof odpověděl: „Ač jsem unaven a tělesně churav, půjdu tam s radostí, mají-li písmo pro svůj jazyk“. Císař mu pravil: „Můj děd i můj otec i mnozí jiní hledali to a nenašli, kterak to mohu já nalézt?“ Filozof řekl: „Kdopak může psát řeč na vodu a získat si jméno heterika?“ Odpověděl mu opět císař se svým strýcem Bardou: „Chceš-li ty, může ti je vyjevit Bůh, který dává všem, kdo [o něco] prosí bez pochybování, a otvírá tlukoucím“. Šel tedy filozof, a jak bylo jeho dávným obyčejem, oddal se modlitbě i s jinými pomocníky. Brzy mu [je] pak zjevil Bůh, který slyší modlitby svých služebníků, a ihned složil písmena a začal psát slova evangelia: Na počátku bylo slovo a slovo bylo u Boha i Bůh byl slovo, a tak dále. </a:t>
            </a:r>
          </a:p>
          <a:p>
            <a:pPr>
              <a:lnSpc>
                <a:spcPct val="90000"/>
              </a:lnSpc>
            </a:pPr>
            <a:endParaRPr lang="cs-CZ" sz="2400" i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Svatopluk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 dirty="0"/>
              <a:t>869 – tažení Ludvíka Němce proti Rastislavovi (poražen, oslepen, uvězněn</a:t>
            </a:r>
            <a:r>
              <a:rPr lang="cs-CZ" sz="2800" dirty="0" smtClean="0"/>
              <a:t>)</a:t>
            </a:r>
            <a:endParaRPr lang="cs-CZ" sz="2800" dirty="0"/>
          </a:p>
          <a:p>
            <a:r>
              <a:rPr lang="cs-CZ" sz="2800" b="1" dirty="0"/>
              <a:t>Svatopluk</a:t>
            </a:r>
            <a:r>
              <a:rPr lang="cs-CZ" sz="2800" dirty="0"/>
              <a:t> (jeho synovec) </a:t>
            </a:r>
            <a:r>
              <a:rPr lang="cs-CZ" sz="2800" b="1" dirty="0"/>
              <a:t>moravským knížetem (870 – 894)</a:t>
            </a:r>
          </a:p>
          <a:p>
            <a:r>
              <a:rPr lang="cs-CZ" sz="2800" dirty="0"/>
              <a:t>Porazil Franky a vyhnal je z Moravy</a:t>
            </a:r>
          </a:p>
          <a:p>
            <a:r>
              <a:rPr lang="cs-CZ" sz="2800" b="1" dirty="0"/>
              <a:t>874 – mír ve </a:t>
            </a:r>
            <a:r>
              <a:rPr lang="cs-CZ" sz="2800" b="1" dirty="0" err="1"/>
              <a:t>Forchheimu</a:t>
            </a:r>
            <a:r>
              <a:rPr lang="cs-CZ" sz="2800" dirty="0"/>
              <a:t> – Svatopluk musel platit tribut, ale jinak byl </a:t>
            </a:r>
            <a:r>
              <a:rPr lang="cs-CZ" sz="2800" dirty="0" smtClean="0"/>
              <a:t>nezávislý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 smtClean="0"/>
              <a:t>Největší rozkvět Velké Moravy</a:t>
            </a:r>
          </a:p>
          <a:p>
            <a:r>
              <a:rPr lang="cs-CZ" sz="2800" dirty="0" smtClean="0"/>
              <a:t>připojeny Čechy, Slezsko, Lužice, </a:t>
            </a:r>
            <a:r>
              <a:rPr lang="cs-CZ" sz="2800" dirty="0" err="1" smtClean="0"/>
              <a:t>Krakovsko</a:t>
            </a:r>
            <a:r>
              <a:rPr lang="cs-CZ" sz="2800" dirty="0" smtClean="0"/>
              <a:t>, západní Slovensko a část Panonie </a:t>
            </a:r>
          </a:p>
          <a:p>
            <a:r>
              <a:rPr lang="cs-CZ" sz="2800" dirty="0" smtClean="0"/>
              <a:t>Roku 874, nebo 880, nebo 883 (přesně se to neví) byl na Svatoplukově dvoře se svou chotí Ludmilou, prý přímo Metodějem, pokřtěn první historicky doložený český kníže </a:t>
            </a:r>
            <a:r>
              <a:rPr lang="cs-CZ" sz="2800" b="1" dirty="0" smtClean="0"/>
              <a:t>Bořivoj I. (870 – 888)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3710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7504" y="1600200"/>
            <a:ext cx="8579296" cy="4997152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8.</a:t>
            </a:r>
            <a:endParaRPr lang="cs-CZ" dirty="0"/>
          </a:p>
        </p:txBody>
      </p:sp>
      <p:pic>
        <p:nvPicPr>
          <p:cNvPr id="522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65668"/>
            <a:ext cx="7413625" cy="6456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Konec Velkomoravské říše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800" b="1" dirty="0"/>
              <a:t>Mojmír II.  </a:t>
            </a:r>
          </a:p>
          <a:p>
            <a:pPr lvl="1">
              <a:lnSpc>
                <a:spcPct val="90000"/>
              </a:lnSpc>
            </a:pPr>
            <a:r>
              <a:rPr lang="cs-CZ" sz="2400" dirty="0"/>
              <a:t>894 – 906 </a:t>
            </a:r>
          </a:p>
          <a:p>
            <a:pPr lvl="1">
              <a:lnSpc>
                <a:spcPct val="90000"/>
              </a:lnSpc>
            </a:pPr>
            <a:r>
              <a:rPr lang="cs-CZ" sz="2400" dirty="0"/>
              <a:t>Slabý panovník</a:t>
            </a:r>
          </a:p>
          <a:p>
            <a:pPr lvl="1">
              <a:lnSpc>
                <a:spcPct val="90000"/>
              </a:lnSpc>
            </a:pPr>
            <a:r>
              <a:rPr lang="cs-CZ" sz="2400" b="1" dirty="0"/>
              <a:t>895</a:t>
            </a:r>
            <a:r>
              <a:rPr lang="cs-CZ" sz="2400" dirty="0"/>
              <a:t> se odtrhly Čechy v čele se </a:t>
            </a:r>
            <a:r>
              <a:rPr lang="cs-CZ" sz="2400" b="1" dirty="0"/>
              <a:t>Spytihněvem I.</a:t>
            </a:r>
          </a:p>
          <a:p>
            <a:pPr lvl="1">
              <a:lnSpc>
                <a:spcPct val="90000"/>
              </a:lnSpc>
            </a:pPr>
            <a:r>
              <a:rPr lang="cs-CZ" sz="2400" dirty="0"/>
              <a:t>Pak odtrhávání všech dalších zemí</a:t>
            </a:r>
          </a:p>
          <a:p>
            <a:pPr lvl="1">
              <a:lnSpc>
                <a:spcPct val="90000"/>
              </a:lnSpc>
            </a:pPr>
            <a:r>
              <a:rPr lang="cs-CZ" sz="2400" dirty="0"/>
              <a:t>902 napadli Moravu Maďaři, byli odraženi</a:t>
            </a:r>
          </a:p>
          <a:p>
            <a:pPr lvl="1">
              <a:lnSpc>
                <a:spcPct val="90000"/>
              </a:lnSpc>
            </a:pPr>
            <a:r>
              <a:rPr lang="cs-CZ" sz="2400" dirty="0"/>
              <a:t>905 – 906 Maďaři znovu zaútočili, </a:t>
            </a:r>
            <a:r>
              <a:rPr lang="cs-CZ" sz="2400" dirty="0" smtClean="0"/>
              <a:t>úspěšně</a:t>
            </a:r>
          </a:p>
          <a:p>
            <a:pPr marL="457200" lvl="1" indent="0">
              <a:lnSpc>
                <a:spcPct val="90000"/>
              </a:lnSpc>
              <a:buNone/>
            </a:pPr>
            <a:endParaRPr lang="cs-CZ" sz="2400" dirty="0"/>
          </a:p>
          <a:p>
            <a:pPr>
              <a:lnSpc>
                <a:spcPct val="90000"/>
              </a:lnSpc>
            </a:pPr>
            <a:r>
              <a:rPr lang="cs-CZ" sz="2800" b="1" dirty="0"/>
              <a:t>Poslední zmínka o velké Moravě z r. 907</a:t>
            </a:r>
            <a:r>
              <a:rPr lang="cs-CZ" sz="2800" dirty="0"/>
              <a:t>, kdy se spojené bavorské a moravské vojsko postavilo u Bratislavy Maďarům, ale bylo poraženo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Závěrečné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sz="2400" dirty="0" smtClean="0"/>
              <a:t>Ve kterém století trvala Velkomoravská říše?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Konflikt mezi Mojmírem I. a </a:t>
            </a:r>
            <a:r>
              <a:rPr lang="cs-CZ" sz="2400" dirty="0" err="1" smtClean="0"/>
              <a:t>Pribinou</a:t>
            </a:r>
            <a:r>
              <a:rPr lang="cs-CZ" sz="2400" dirty="0" smtClean="0"/>
              <a:t>.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Cyrilometodějská misie.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Vysvětli </a:t>
            </a:r>
            <a:r>
              <a:rPr lang="cs-CZ" sz="2400" smtClean="0"/>
              <a:t>pojmy hlaholice a </a:t>
            </a:r>
            <a:r>
              <a:rPr lang="cs-CZ" sz="2400" dirty="0" smtClean="0"/>
              <a:t>staroslověnština.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Kdo to byl </a:t>
            </a:r>
            <a:r>
              <a:rPr lang="cs-CZ" sz="2400" dirty="0" err="1" smtClean="0"/>
              <a:t>Wiching</a:t>
            </a:r>
            <a:r>
              <a:rPr lang="cs-CZ" sz="2400" dirty="0" smtClean="0"/>
              <a:t>?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Vysvětli, čím se zabývá ukázka z Života sv. Cyrila – Konstantina.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Mír ve </a:t>
            </a:r>
            <a:r>
              <a:rPr lang="cs-CZ" sz="2400" dirty="0" err="1" smtClean="0"/>
              <a:t>Forchheimu</a:t>
            </a:r>
            <a:r>
              <a:rPr lang="cs-CZ" sz="2400" dirty="0" smtClean="0"/>
              <a:t>.</a:t>
            </a:r>
          </a:p>
          <a:p>
            <a:pPr marL="514350" indent="-514350">
              <a:buAutoNum type="arabicPeriod"/>
            </a:pPr>
            <a:r>
              <a:rPr lang="cs-CZ" sz="2400" dirty="0" smtClean="0"/>
              <a:t>Na základě mapy pojmenuj oblasti, které ovládal kníže Svatopluk.</a:t>
            </a:r>
          </a:p>
          <a:p>
            <a:pPr marL="0" indent="0">
              <a:buNone/>
            </a:pPr>
            <a:endParaRPr lang="cs-CZ" sz="2400" dirty="0" smtClean="0"/>
          </a:p>
          <a:p>
            <a:pPr marL="514350" indent="-514350">
              <a:buAutoNum type="arabicPeriod"/>
            </a:pPr>
            <a:endParaRPr lang="cs-CZ" sz="2000" dirty="0" smtClean="0"/>
          </a:p>
          <a:p>
            <a:pPr marL="514350" indent="-514350">
              <a:buAutoNum type="arabicPeriod"/>
            </a:pPr>
            <a:endParaRPr lang="cs-CZ" sz="2000" dirty="0" smtClean="0"/>
          </a:p>
          <a:p>
            <a:pPr marL="514350" indent="-514350">
              <a:buAutoNum type="arabicPeriod"/>
            </a:pPr>
            <a:endParaRPr lang="cs-CZ" sz="2000" dirty="0" smtClean="0"/>
          </a:p>
          <a:p>
            <a:pPr marL="514350" indent="-514350">
              <a:buAutoNum type="arabicPeriod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51299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</a:t>
            </a:r>
            <a:endParaRPr lang="cs-CZ" b="1" dirty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AutoNum type="arabicPeriod"/>
            </a:pPr>
            <a:r>
              <a:rPr lang="cs-CZ" sz="1200" dirty="0" smtClean="0"/>
              <a:t>CREATOR:DRAGOVIT. </a:t>
            </a:r>
            <a:r>
              <a:rPr lang="cs-CZ" sz="1200" i="1" dirty="0" smtClean="0"/>
              <a:t>wikipedia.cz</a:t>
            </a:r>
            <a:r>
              <a:rPr lang="cs-CZ" sz="1200" dirty="0" smtClean="0"/>
              <a:t> [online]. [cit. 31.5.2013]. Dostupný na WWW: </a:t>
            </a:r>
            <a:r>
              <a:rPr lang="cs-CZ" sz="1200" dirty="0" smtClean="0">
                <a:hlinkClick r:id="rId2"/>
              </a:rPr>
              <a:t>http://cs.wikipedia.org/wiki/Soubor:K%C5%99%C3%AD%C5%BE_z_Mikul%C4%8Dic.png</a:t>
            </a:r>
            <a:endParaRPr lang="cs-CZ" sz="1200" dirty="0" smtClean="0"/>
          </a:p>
          <a:p>
            <a:pPr>
              <a:buAutoNum type="arabicPeriod"/>
            </a:pPr>
            <a:r>
              <a:rPr lang="cs-CZ" sz="1200" dirty="0" smtClean="0"/>
              <a:t>POKO. </a:t>
            </a:r>
            <a:r>
              <a:rPr lang="cs-CZ" sz="1200" i="1" dirty="0" smtClean="0"/>
              <a:t>wikipedia.cz</a:t>
            </a:r>
            <a:r>
              <a:rPr lang="cs-CZ" sz="1200" dirty="0" smtClean="0"/>
              <a:t> [online]. [cit. 31.5.2013]. Dostupný na WWW: </a:t>
            </a:r>
            <a:r>
              <a:rPr lang="cs-CZ" sz="1200" dirty="0" smtClean="0">
                <a:hlinkClick r:id="rId3"/>
              </a:rPr>
              <a:t>http://cs.wikipedia.org/wiki/Soubor:Nitra_moravia_833-cs.png</a:t>
            </a:r>
            <a:endParaRPr lang="cs-CZ" sz="1200" dirty="0" smtClean="0"/>
          </a:p>
          <a:p>
            <a:pPr>
              <a:buAutoNum type="arabicPeriod"/>
            </a:pPr>
            <a:r>
              <a:rPr lang="cs-CZ" sz="1200" dirty="0" smtClean="0"/>
              <a:t>AUTOR NEUVEDEN. </a:t>
            </a:r>
            <a:r>
              <a:rPr lang="cs-CZ" sz="1200" i="1" dirty="0" smtClean="0"/>
              <a:t>wikipedia.cz</a:t>
            </a:r>
            <a:r>
              <a:rPr lang="cs-CZ" sz="1200" dirty="0" smtClean="0"/>
              <a:t> [online]. [cit. 31.5.2013]. Dostupný na WWW: </a:t>
            </a:r>
            <a:r>
              <a:rPr lang="cs-CZ" sz="1200" dirty="0" smtClean="0">
                <a:hlinkClick r:id="rId4"/>
              </a:rPr>
              <a:t>http://cs.wikipedia.org/wiki/Soubor:Prince_Rastislav.JPG</a:t>
            </a:r>
            <a:endParaRPr lang="cs-CZ" sz="1200" dirty="0" smtClean="0"/>
          </a:p>
          <a:p>
            <a:pPr>
              <a:buAutoNum type="arabicPeriod"/>
            </a:pPr>
            <a:r>
              <a:rPr lang="cs-CZ" sz="1200" dirty="0" smtClean="0"/>
              <a:t>AUTOR NEUVEDEN. </a:t>
            </a:r>
            <a:r>
              <a:rPr lang="cs-CZ" sz="1200" i="1" dirty="0" smtClean="0"/>
              <a:t>wikipedia.cz</a:t>
            </a:r>
            <a:r>
              <a:rPr lang="cs-CZ" sz="1200" dirty="0" smtClean="0"/>
              <a:t> [online]. [cit. 31.5.2013]. Dostupný na WWW: </a:t>
            </a:r>
            <a:r>
              <a:rPr lang="cs-CZ" sz="1200" dirty="0" smtClean="0">
                <a:hlinkClick r:id="rId5"/>
              </a:rPr>
              <a:t>http://commons.wikimedia.org/wiki/File:Cyril_and_Methodii.jpg?uselang=cs</a:t>
            </a:r>
            <a:endParaRPr lang="cs-CZ" sz="1200" dirty="0" smtClean="0"/>
          </a:p>
          <a:p>
            <a:pPr>
              <a:buAutoNum type="arabicPeriod"/>
            </a:pPr>
            <a:r>
              <a:rPr lang="cs-CZ" sz="1200" dirty="0" smtClean="0"/>
              <a:t>MATEJKO, Jan. </a:t>
            </a:r>
            <a:r>
              <a:rPr lang="cs-CZ" sz="1200" i="1" dirty="0" smtClean="0"/>
              <a:t>wikipedia.cz</a:t>
            </a:r>
            <a:r>
              <a:rPr lang="cs-CZ" sz="1200" dirty="0" smtClean="0"/>
              <a:t> [online]. [cit. 31.5.2013]. Dostupný na WWW: </a:t>
            </a:r>
            <a:r>
              <a:rPr lang="cs-CZ" sz="1200" dirty="0" smtClean="0">
                <a:hlinkClick r:id="rId6"/>
              </a:rPr>
              <a:t>http://cs.wikipedia.org/wiki/Soubor:Cyril_and_Methodius.jpg</a:t>
            </a:r>
            <a:endParaRPr lang="cs-CZ" sz="1200" dirty="0" smtClean="0"/>
          </a:p>
          <a:p>
            <a:pPr>
              <a:buAutoNum type="arabicPeriod"/>
            </a:pPr>
            <a:r>
              <a:rPr lang="cs-CZ" sz="1200" dirty="0" smtClean="0"/>
              <a:t>AUTOR NEUVEDEN. </a:t>
            </a:r>
            <a:r>
              <a:rPr lang="cs-CZ" sz="1200" i="1" dirty="0" smtClean="0"/>
              <a:t>wikipedia.cz</a:t>
            </a:r>
            <a:r>
              <a:rPr lang="cs-CZ" sz="1200" dirty="0" smtClean="0"/>
              <a:t> [online]. [cit. 31.5.2013]. Dostupný na WWW: </a:t>
            </a:r>
            <a:r>
              <a:rPr lang="cs-CZ" sz="1200" dirty="0" smtClean="0">
                <a:hlinkClick r:id="rId7"/>
              </a:rPr>
              <a:t>http://cs.wikipedia.org/wiki/Soubor:KyrilMethod.jpg</a:t>
            </a:r>
            <a:endParaRPr lang="cs-CZ" sz="1200" dirty="0" smtClean="0"/>
          </a:p>
          <a:p>
            <a:pPr>
              <a:buAutoNum type="arabicPeriod"/>
            </a:pPr>
            <a:r>
              <a:rPr lang="cs-CZ" sz="1200" dirty="0" smtClean="0"/>
              <a:t>BUNCIC. </a:t>
            </a:r>
            <a:r>
              <a:rPr lang="cs-CZ" sz="1200" i="1" dirty="0" smtClean="0"/>
              <a:t>wikipedia.cz</a:t>
            </a:r>
            <a:r>
              <a:rPr lang="cs-CZ" sz="1200" dirty="0" smtClean="0"/>
              <a:t> [online]. [cit. 31.5.2013]. Dostupný na WWW: </a:t>
            </a:r>
            <a:r>
              <a:rPr lang="cs-CZ" sz="1200" dirty="0" smtClean="0">
                <a:hlinkClick r:id="rId8"/>
              </a:rPr>
              <a:t>http://commons.wikimedia.org/wiki/File:Glagolitic_alphabet.png?uselang=cs</a:t>
            </a:r>
            <a:endParaRPr lang="cs-CZ" sz="1200" dirty="0" smtClean="0"/>
          </a:p>
          <a:p>
            <a:pPr>
              <a:buAutoNum type="arabicPeriod"/>
            </a:pPr>
            <a:r>
              <a:rPr lang="cs-CZ" sz="1200" dirty="0" smtClean="0"/>
              <a:t>TANKRED. </a:t>
            </a:r>
            <a:r>
              <a:rPr lang="cs-CZ" sz="1200" i="1" dirty="0" smtClean="0"/>
              <a:t>wikipedia.cz</a:t>
            </a:r>
            <a:r>
              <a:rPr lang="cs-CZ" sz="1200" dirty="0" smtClean="0"/>
              <a:t> [online]. [cit. 31.5.2013]. Dostupný na WWW: </a:t>
            </a:r>
            <a:r>
              <a:rPr lang="cs-CZ" sz="1200" dirty="0" smtClean="0">
                <a:hlinkClick r:id="rId9"/>
              </a:rPr>
              <a:t>http://cs.wikipedia.org/wiki/Soubor:Great_moravia_svatopluk.png</a:t>
            </a: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>
              <a:buAutoNum type="arabicPeriod"/>
            </a:pPr>
            <a:endParaRPr lang="cs-CZ" sz="1200" dirty="0" smtClean="0"/>
          </a:p>
          <a:p>
            <a:pPr>
              <a:buAutoNum type="arabicPeriod"/>
            </a:pP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i="1" dirty="0"/>
              <a:t>Dějiny zemí koruny české I. Od příchodu Slovanů do roku 1740</a:t>
            </a:r>
            <a:r>
              <a:rPr lang="cs-CZ" sz="2400" dirty="0"/>
              <a:t>. 4. vyd. Praha: Paseka, 1997, 315 s. ISBN 80-718-5096-9.</a:t>
            </a:r>
          </a:p>
          <a:p>
            <a:r>
              <a:rPr lang="cs-CZ" sz="2400" dirty="0" smtClean="0"/>
              <a:t>KANTOREK</a:t>
            </a:r>
            <a:r>
              <a:rPr lang="cs-CZ" sz="2400" dirty="0"/>
              <a:t>, Pavel; SOCHROVÁ Marie. </a:t>
            </a:r>
            <a:r>
              <a:rPr lang="cs-CZ" sz="2400" i="1" dirty="0"/>
              <a:t>Dějepis I. v kostce pro střední školy</a:t>
            </a:r>
            <a:r>
              <a:rPr lang="cs-CZ" sz="2400" dirty="0"/>
              <a:t>. 1.vyd. Fragment, 2008. ISBN 978-802-5306-055.</a:t>
            </a:r>
          </a:p>
          <a:p>
            <a:r>
              <a:rPr lang="cs-CZ" sz="2400" dirty="0"/>
              <a:t>KVIRENC, Jan a Eliška KUNSTOVÁ. </a:t>
            </a:r>
            <a:r>
              <a:rPr lang="cs-CZ" sz="2400" i="1" dirty="0"/>
              <a:t>České dějiny do roku 1914: historie v dokumentech</a:t>
            </a:r>
            <a:r>
              <a:rPr lang="cs-CZ" sz="2400" dirty="0"/>
              <a:t>. Vyd. 1. Liberec: Dialog, 2006, 207 s. ISBN 80-867-6143-6.</a:t>
            </a:r>
          </a:p>
          <a:p>
            <a:r>
              <a:rPr lang="cs-CZ" sz="2400" dirty="0" smtClean="0"/>
              <a:t>ŠTĚPÁNKOVÁ</a:t>
            </a:r>
            <a:r>
              <a:rPr lang="cs-CZ" sz="2400" dirty="0"/>
              <a:t>, Alena a Zdeněk ŠAŠINKA. </a:t>
            </a:r>
            <a:r>
              <a:rPr lang="cs-CZ" sz="2400" i="1" dirty="0"/>
              <a:t>Odmaturuj! z dějepisu 1</a:t>
            </a:r>
            <a:r>
              <a:rPr lang="cs-CZ" sz="2400" dirty="0"/>
              <a:t>. Vyd. 1. Brno: </a:t>
            </a:r>
            <a:r>
              <a:rPr lang="cs-CZ" sz="2400" dirty="0" err="1"/>
              <a:t>Didaktis</a:t>
            </a:r>
            <a:r>
              <a:rPr lang="cs-CZ" sz="2400" dirty="0"/>
              <a:t>, c2006, 232 s. ISBN 80-735-8059-4.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205025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600" b="1" dirty="0" smtClean="0"/>
              <a:t>Konec 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3226275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376</TotalTime>
  <Words>942</Words>
  <Application>Microsoft Office PowerPoint</Application>
  <PresentationFormat>Předvádění na obrazovce (4:3)</PresentationFormat>
  <Paragraphs>205</Paragraphs>
  <Slides>26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26</vt:i4>
      </vt:variant>
    </vt:vector>
  </HeadingPairs>
  <TitlesOfParts>
    <vt:vector size="28" baseType="lpstr">
      <vt:lpstr>Výchozí návrh</vt:lpstr>
      <vt:lpstr>projekt</vt:lpstr>
      <vt:lpstr>Velkomoravská říše</vt:lpstr>
      <vt:lpstr>ANOTACE</vt:lpstr>
      <vt:lpstr>Velkomoravská říše</vt:lpstr>
      <vt:lpstr>Velkomoravská říše</vt:lpstr>
      <vt:lpstr>Mojmír I.</vt:lpstr>
      <vt:lpstr>Prezentace aplikace PowerPoint</vt:lpstr>
      <vt:lpstr>Prezentace aplikace PowerPoint</vt:lpstr>
      <vt:lpstr>Rastislav</vt:lpstr>
      <vt:lpstr>Prezentace aplikace PowerPoint</vt:lpstr>
      <vt:lpstr>Konstantin a Metoděj</vt:lpstr>
      <vt:lpstr>Metoděj</vt:lpstr>
      <vt:lpstr>Konstantin</vt:lpstr>
      <vt:lpstr>Byzantská misie</vt:lpstr>
      <vt:lpstr>Hlaholice</vt:lpstr>
      <vt:lpstr>Byzantská misie</vt:lpstr>
      <vt:lpstr>Konec byzantské misie</vt:lpstr>
      <vt:lpstr>Život sv. Konstantina - Cyrila</vt:lpstr>
      <vt:lpstr>Prezentace aplikace PowerPoint</vt:lpstr>
      <vt:lpstr>Svatopluk</vt:lpstr>
      <vt:lpstr>Prezentace aplikace PowerPoint</vt:lpstr>
      <vt:lpstr>Prezentace aplikace PowerPoint</vt:lpstr>
      <vt:lpstr>Konec Velkomoravské říše</vt:lpstr>
      <vt:lpstr>Závěrečné opakování</vt:lpstr>
      <vt:lpstr>Zdroje </vt:lpstr>
      <vt:lpstr>Literatura </vt:lpstr>
      <vt:lpstr>Konec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Velkomoravská říše</dc:title>
  <dc:creator>zi</dc:creator>
  <cp:lastModifiedBy>zi</cp:lastModifiedBy>
  <cp:revision>22</cp:revision>
  <dcterms:created xsi:type="dcterms:W3CDTF">2011-11-24T12:09:16Z</dcterms:created>
  <dcterms:modified xsi:type="dcterms:W3CDTF">2013-12-11T09:20:24Z</dcterms:modified>
</cp:coreProperties>
</file>