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  <p:sldMasterId id="2147483780" r:id="rId2"/>
  </p:sldMasterIdLst>
  <p:sldIdLst>
    <p:sldId id="279" r:id="rId3"/>
    <p:sldId id="280" r:id="rId4"/>
    <p:sldId id="256" r:id="rId5"/>
    <p:sldId id="258" r:id="rId6"/>
    <p:sldId id="259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74" r:id="rId15"/>
    <p:sldId id="268" r:id="rId16"/>
    <p:sldId id="269" r:id="rId17"/>
    <p:sldId id="270" r:id="rId18"/>
    <p:sldId id="271" r:id="rId19"/>
    <p:sldId id="275" r:id="rId20"/>
    <p:sldId id="272" r:id="rId21"/>
    <p:sldId id="276" r:id="rId22"/>
    <p:sldId id="273" r:id="rId23"/>
    <p:sldId id="278" r:id="rId24"/>
    <p:sldId id="260" r:id="rId25"/>
    <p:sldId id="281" r:id="rId26"/>
    <p:sldId id="277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2EEE7208-22CB-4D11-A683-39530546BB6D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D811FC70-5666-4020-B218-5C66294FECBA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E7208-22CB-4D11-A683-39530546BB6D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1FC70-5666-4020-B218-5C66294FECB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2EEE7208-22CB-4D11-A683-39530546BB6D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D811FC70-5666-4020-B218-5C66294FECB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E7208-22CB-4D11-A683-39530546BB6D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1FC70-5666-4020-B218-5C66294FECB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E7208-22CB-4D11-A683-39530546BB6D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1FC70-5666-4020-B218-5C66294FECB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E7208-22CB-4D11-A683-39530546BB6D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1FC70-5666-4020-B218-5C66294FECBA}" type="slidenum">
              <a:rPr lang="cs-CZ" smtClean="0"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E7208-22CB-4D11-A683-39530546BB6D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1FC70-5666-4020-B218-5C66294FECBA}" type="slidenum">
              <a:rPr lang="cs-CZ" smtClean="0"/>
              <a:t>‹#›</a:t>
            </a:fld>
            <a:endParaRPr lang="cs-CZ"/>
          </a:p>
        </p:txBody>
      </p:sp>
      <p:sp>
        <p:nvSpPr>
          <p:cNvPr id="5" name="Přímá spojnice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E7208-22CB-4D11-A683-39530546BB6D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1FC70-5666-4020-B218-5C66294FECB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E7208-22CB-4D11-A683-39530546BB6D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1FC70-5666-4020-B218-5C66294FECB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E7208-22CB-4D11-A683-39530546BB6D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1FC70-5666-4020-B218-5C66294FEC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E7208-22CB-4D11-A683-39530546BB6D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1FC70-5666-4020-B218-5C66294FECB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69382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86892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179509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57708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72824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947787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797931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386523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993483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803526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5811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115554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159191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899611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EEE7208-22CB-4D11-A683-39530546BB6D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D811FC70-5666-4020-B218-5C66294FECBA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Přímá spojnice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nice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61530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  <p:sldLayoutId id="2147483792" r:id="rId12"/>
    <p:sldLayoutId id="2147483793" r:id="rId13"/>
    <p:sldLayoutId id="2147483794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s://commons.wikimedia.org/wiki/File:Sanctus_Stanislaus.JPG?uselang=cs" TargetMode="External"/><Relationship Id="rId3" Type="http://schemas.openxmlformats.org/officeDocument/2006/relationships/hyperlink" Target="http://cs.wikipedia.org/wiki/Soubor:Polska_960_-_992.png" TargetMode="External"/><Relationship Id="rId7" Type="http://schemas.openxmlformats.org/officeDocument/2006/relationships/hyperlink" Target="https://commons.wikimedia.org/wiki/File:Boleslaw_Smialy.jpg?uselang=cs" TargetMode="External"/><Relationship Id="rId2" Type="http://schemas.openxmlformats.org/officeDocument/2006/relationships/hyperlink" Target="http://cs.wikipedia.org/wiki/Soubor:Mieszko_I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Kazimierz_I_Odnowiciel.jpg?uselang=cs" TargetMode="External"/><Relationship Id="rId5" Type="http://schemas.openxmlformats.org/officeDocument/2006/relationships/hyperlink" Target="http://cs.wikipedia.org/wiki/Soubor:Polska_992_-_1025.png" TargetMode="External"/><Relationship Id="rId10" Type="http://schemas.openxmlformats.org/officeDocument/2006/relationships/hyperlink" Target="https://pl.wikipedia.org/wiki/Plik:Polska_1333_-_1370.png" TargetMode="External"/><Relationship Id="rId4" Type="http://schemas.openxmlformats.org/officeDocument/2006/relationships/hyperlink" Target="http://cs.wikipedia.org/wiki/Soubor:Jan_Bogumi%C5%82_Jacobi_-_Boles%C5%82aw_Chrobry.jpg" TargetMode="External"/><Relationship Id="rId9" Type="http://schemas.openxmlformats.org/officeDocument/2006/relationships/hyperlink" Target="https://pl.wikipedia.org/wiki/Plik:Polska_WladLokietka_(1275-1300).png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Polsko ve středověku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Jiří Žilka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778246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VY_32_INOVACE_4.DE.03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květen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</a:t>
            </a:r>
            <a:r>
              <a:rPr lang="cs-CZ" sz="1200" b="1" smtClean="0"/>
              <a:t>	</a:t>
            </a:r>
            <a:r>
              <a:rPr lang="cs-CZ" sz="1200"/>
              <a:t>Vyšší stupeň osmiletého gymnázia a čtyřleté gymnázium (RVP-G)</a:t>
            </a:r>
          </a:p>
          <a:p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0004042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Středověk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r>
              <a:rPr lang="cs-CZ" sz="1100" dirty="0"/>
              <a:t>Materiál slouží k seznámení žáků s problematikou příchodu Slovanů do oblasti dnešního Polska a s problematikou vzniku slovanského státního útvaru na tomto území. Materiál zpracovává polské dějiny od počátků do roku 1385 – do vzniku tzv. </a:t>
            </a:r>
            <a:r>
              <a:rPr lang="cs-CZ" sz="1100" dirty="0" err="1"/>
              <a:t>krevské</a:t>
            </a:r>
            <a:r>
              <a:rPr lang="cs-CZ" sz="1100" dirty="0"/>
              <a:t> unie mezi Polskem a litevským velkoknížectvím. Je určen především pro výkladovou část hodiny, ale i pro opakování a upevňování poznatků. Pomůcky: interaktivní tabule, dataprojektor, učebnice.</a:t>
            </a:r>
          </a:p>
        </p:txBody>
      </p:sp>
    </p:spTree>
    <p:extLst>
      <p:ext uri="{BB962C8B-B14F-4D97-AF65-F5344CB8AC3E}">
        <p14:creationId xmlns:p14="http://schemas.microsoft.com/office/powerpoint/2010/main" val="556051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4400" b="1" dirty="0" smtClean="0"/>
              <a:t>Polsko ve středověku</a:t>
            </a:r>
            <a:endParaRPr lang="cs-CZ" sz="4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Od počátků státu do roku 1385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50382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cs-CZ" sz="3600" b="1" dirty="0"/>
              <a:t>Konstituování polského státu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274320" lvl="1">
              <a:spcBef>
                <a:spcPts val="600"/>
              </a:spcBef>
              <a:buClr>
                <a:schemeClr val="accent1"/>
              </a:buClr>
            </a:pPr>
            <a:endParaRPr lang="cs-CZ" sz="2800" dirty="0" smtClean="0"/>
          </a:p>
          <a:p>
            <a:pPr marL="274320" lvl="1">
              <a:spcBef>
                <a:spcPts val="600"/>
              </a:spcBef>
              <a:buClr>
                <a:schemeClr val="accent1"/>
              </a:buClr>
            </a:pPr>
            <a:r>
              <a:rPr lang="cs-CZ" sz="2800" dirty="0" smtClean="0"/>
              <a:t>od </a:t>
            </a:r>
            <a:r>
              <a:rPr lang="cs-CZ" sz="2800" dirty="0"/>
              <a:t>6. století se v povodí Visly a Odry usazují kmeny Polanů, </a:t>
            </a:r>
            <a:r>
              <a:rPr lang="cs-CZ" sz="2800" dirty="0" err="1"/>
              <a:t>Pomořanů</a:t>
            </a:r>
            <a:r>
              <a:rPr lang="cs-CZ" sz="2800" dirty="0"/>
              <a:t>, </a:t>
            </a:r>
            <a:r>
              <a:rPr lang="cs-CZ" sz="2800" dirty="0" err="1"/>
              <a:t>Vislanů</a:t>
            </a:r>
            <a:r>
              <a:rPr lang="cs-CZ" sz="2800" dirty="0"/>
              <a:t>, </a:t>
            </a:r>
            <a:r>
              <a:rPr lang="cs-CZ" sz="2800" dirty="0" err="1"/>
              <a:t>Luticů</a:t>
            </a:r>
            <a:r>
              <a:rPr lang="cs-CZ" sz="2800" dirty="0"/>
              <a:t>, Lužických Srbů, </a:t>
            </a:r>
            <a:r>
              <a:rPr lang="cs-CZ" sz="2800" dirty="0" smtClean="0"/>
              <a:t>Slezanů…</a:t>
            </a:r>
          </a:p>
          <a:p>
            <a:pPr marL="274320" lvl="1">
              <a:spcBef>
                <a:spcPts val="600"/>
              </a:spcBef>
              <a:buClr>
                <a:schemeClr val="accent1"/>
              </a:buClr>
            </a:pPr>
            <a:endParaRPr lang="cs-CZ" sz="1800" dirty="0" smtClean="0"/>
          </a:p>
          <a:p>
            <a:pPr marL="0" lvl="1" indent="0">
              <a:spcBef>
                <a:spcPts val="600"/>
              </a:spcBef>
              <a:buClr>
                <a:schemeClr val="accent1"/>
              </a:buClr>
              <a:buNone/>
            </a:pPr>
            <a:endParaRPr lang="cs-CZ" sz="1800" dirty="0"/>
          </a:p>
          <a:p>
            <a:r>
              <a:rPr lang="cs-CZ" sz="2800" dirty="0"/>
              <a:t>vedoucí postavení mezi nimi získal kmen </a:t>
            </a:r>
            <a:r>
              <a:rPr lang="cs-CZ" sz="2800" b="1" dirty="0"/>
              <a:t>Polanů</a:t>
            </a:r>
            <a:r>
              <a:rPr lang="cs-CZ" sz="2800" dirty="0"/>
              <a:t> (z nich </a:t>
            </a:r>
            <a:r>
              <a:rPr lang="cs-CZ" sz="2800" b="1" dirty="0" err="1"/>
              <a:t>Piastovci</a:t>
            </a:r>
            <a:r>
              <a:rPr lang="cs-CZ" sz="28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595667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cs-CZ" sz="3600" b="1" u="sng" dirty="0" err="1"/>
              <a:t>Měšek</a:t>
            </a:r>
            <a:r>
              <a:rPr lang="cs-CZ" sz="3600" b="1" u="sng" dirty="0"/>
              <a:t> I.</a:t>
            </a:r>
            <a:r>
              <a:rPr lang="cs-CZ" sz="3600" b="1" dirty="0"/>
              <a:t> (962-992)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cs-CZ" dirty="0"/>
              <a:t>první historický panovník z </a:t>
            </a:r>
            <a:r>
              <a:rPr lang="cs-CZ" dirty="0" smtClean="0"/>
              <a:t>rodu </a:t>
            </a:r>
            <a:r>
              <a:rPr lang="cs-CZ" i="1" dirty="0" err="1"/>
              <a:t>Piastovců</a:t>
            </a:r>
            <a:r>
              <a:rPr lang="cs-CZ" dirty="0"/>
              <a:t> </a:t>
            </a:r>
          </a:p>
          <a:p>
            <a:pPr lvl="0"/>
            <a:r>
              <a:rPr lang="cs-CZ" dirty="0" smtClean="0"/>
              <a:t>probíhá sjednocovací proces a christianizace</a:t>
            </a:r>
            <a:endParaRPr lang="cs-CZ" dirty="0"/>
          </a:p>
          <a:p>
            <a:r>
              <a:rPr lang="cs-CZ" dirty="0"/>
              <a:t>n</a:t>
            </a:r>
            <a:r>
              <a:rPr lang="cs-CZ" dirty="0" smtClean="0"/>
              <a:t>a </a:t>
            </a:r>
            <a:r>
              <a:rPr lang="cs-CZ" dirty="0"/>
              <a:t>pokřtění polských předáků měli vliv </a:t>
            </a:r>
            <a:r>
              <a:rPr lang="cs-CZ" dirty="0" smtClean="0"/>
              <a:t>Češi</a:t>
            </a:r>
          </a:p>
          <a:p>
            <a:pPr marL="548640" lvl="2">
              <a:spcBef>
                <a:spcPts val="600"/>
              </a:spcBef>
              <a:buClr>
                <a:schemeClr val="accent1"/>
              </a:buClr>
            </a:pPr>
            <a:r>
              <a:rPr lang="cs-CZ" sz="2100" dirty="0" err="1"/>
              <a:t>Měšek</a:t>
            </a:r>
            <a:r>
              <a:rPr lang="cs-CZ" sz="2100" dirty="0"/>
              <a:t> se oženil s Doubravkou, dcerou českého Boleslava I. (přinesla křesťanství, které však určitě pronikalo už z Velké Moravy) </a:t>
            </a:r>
            <a:endParaRPr lang="cs-CZ" sz="1300" dirty="0"/>
          </a:p>
          <a:p>
            <a:pPr lvl="0"/>
            <a:r>
              <a:rPr lang="cs-CZ" dirty="0"/>
              <a:t>knížecím sídlem se stalo Hnězdno</a:t>
            </a:r>
          </a:p>
          <a:p>
            <a:pPr lvl="0"/>
            <a:r>
              <a:rPr lang="cs-CZ" dirty="0" err="1"/>
              <a:t>Měšek</a:t>
            </a:r>
            <a:r>
              <a:rPr lang="cs-CZ" dirty="0"/>
              <a:t> vzal Přemyslovcům Slezsko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564184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196752"/>
            <a:ext cx="3888432" cy="5126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4204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/>
              <a:t>Polsko za vlády Měška I.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307610"/>
            <a:ext cx="5040560" cy="49741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41091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cs-CZ" sz="3600" b="1" u="sng" dirty="0"/>
              <a:t>Boleslav Chrabrý</a:t>
            </a:r>
            <a:r>
              <a:rPr lang="cs-CZ" sz="3600" b="1" dirty="0"/>
              <a:t> (992-1025)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800" dirty="0"/>
              <a:t>syn </a:t>
            </a:r>
            <a:r>
              <a:rPr lang="cs-CZ" sz="2800" dirty="0" err="1"/>
              <a:t>Měška</a:t>
            </a:r>
            <a:r>
              <a:rPr lang="cs-CZ" sz="2800" dirty="0"/>
              <a:t> a Doubravky</a:t>
            </a:r>
          </a:p>
          <a:p>
            <a:pPr lvl="0"/>
            <a:r>
              <a:rPr lang="cs-CZ" sz="2800" dirty="0"/>
              <a:t>upevnil polský stát</a:t>
            </a:r>
          </a:p>
          <a:p>
            <a:pPr lvl="0"/>
            <a:r>
              <a:rPr lang="cs-CZ" sz="2800" dirty="0"/>
              <a:t>nejsilnějším knížectvím za jeho panování bylo </a:t>
            </a:r>
            <a:r>
              <a:rPr lang="cs-CZ" sz="2800" dirty="0" err="1"/>
              <a:t>Krakovsko</a:t>
            </a:r>
            <a:endParaRPr lang="cs-CZ" sz="2800" dirty="0"/>
          </a:p>
          <a:p>
            <a:pPr lvl="0"/>
            <a:r>
              <a:rPr lang="cs-CZ" sz="2800" dirty="0"/>
              <a:t>Vedl války s </a:t>
            </a:r>
            <a:r>
              <a:rPr lang="cs-CZ" sz="2800" dirty="0" smtClean="0"/>
              <a:t>Čechy, Němci a Rusy </a:t>
            </a:r>
            <a:r>
              <a:rPr lang="cs-CZ" sz="2800" dirty="0"/>
              <a:t>(dobyl Kyjev)</a:t>
            </a:r>
          </a:p>
          <a:p>
            <a:pPr lvl="0"/>
            <a:r>
              <a:rPr lang="cs-CZ" sz="2800" dirty="0"/>
              <a:t>Po smrti Oty III. střety s císařem Jindřichem II.</a:t>
            </a:r>
          </a:p>
          <a:p>
            <a:pPr lvl="1"/>
            <a:r>
              <a:rPr lang="cs-CZ" sz="2500" dirty="0"/>
              <a:t>1018 </a:t>
            </a:r>
            <a:r>
              <a:rPr lang="cs-CZ" sz="2500" i="1" dirty="0"/>
              <a:t>budyšínský mír</a:t>
            </a:r>
            <a:r>
              <a:rPr lang="cs-CZ" sz="2500" dirty="0"/>
              <a:t> – </a:t>
            </a:r>
            <a:r>
              <a:rPr lang="cs-CZ" sz="2500" dirty="0" smtClean="0"/>
              <a:t>získal obě Lužice, </a:t>
            </a:r>
            <a:r>
              <a:rPr lang="cs-CZ" sz="2500" dirty="0" err="1" smtClean="0"/>
              <a:t>Milsko</a:t>
            </a:r>
            <a:r>
              <a:rPr lang="cs-CZ" sz="2500" dirty="0" smtClean="0"/>
              <a:t>, Moravu (1019 o ni přišel) a Slovensko </a:t>
            </a:r>
            <a:endParaRPr lang="cs-CZ" sz="2500" dirty="0"/>
          </a:p>
          <a:p>
            <a:pPr lvl="0"/>
            <a:r>
              <a:rPr lang="cs-CZ" sz="2800" b="1" dirty="0"/>
              <a:t>1025</a:t>
            </a:r>
            <a:r>
              <a:rPr lang="cs-CZ" sz="2800" dirty="0"/>
              <a:t> těsně před smrtí byl hnězdenským arcibiskupem </a:t>
            </a:r>
            <a:r>
              <a:rPr lang="cs-CZ" sz="2800" b="1" dirty="0"/>
              <a:t>korunován na krále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6159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Polsko za Boleslava I. Chrabrého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3.                             4.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724" y="1340768"/>
            <a:ext cx="2914164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274206"/>
            <a:ext cx="5107951" cy="50406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21407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Svatovojtěšská misie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1"/>
            <a:r>
              <a:rPr lang="cs-CZ" sz="2800" dirty="0"/>
              <a:t>po neshodách v Čechách odešel Vojtěch Slavníkovec do Itálie a pak do Polska </a:t>
            </a:r>
            <a:endParaRPr lang="cs-CZ" sz="2800" dirty="0" smtClean="0"/>
          </a:p>
          <a:p>
            <a:pPr marL="274320" lvl="1" indent="0">
              <a:buNone/>
            </a:pPr>
            <a:endParaRPr lang="cs-CZ" sz="1800" dirty="0"/>
          </a:p>
          <a:p>
            <a:pPr lvl="1"/>
            <a:r>
              <a:rPr lang="cs-CZ" sz="2800" dirty="0"/>
              <a:t>pohanskými Prusy 23. 4. 997 </a:t>
            </a:r>
            <a:r>
              <a:rPr lang="cs-CZ" sz="2800" dirty="0" smtClean="0"/>
              <a:t>zavražděn</a:t>
            </a:r>
          </a:p>
          <a:p>
            <a:pPr marL="274320" lvl="1" indent="0">
              <a:buNone/>
            </a:pPr>
            <a:endParaRPr lang="cs-CZ" sz="1800" dirty="0"/>
          </a:p>
          <a:p>
            <a:pPr lvl="1"/>
            <a:r>
              <a:rPr lang="cs-CZ" sz="2800" dirty="0"/>
              <a:t>Ota III. založil r. 1000 v Hnězdně arcibiskupství svatého Vojtěcha, zde také uloženy jeho </a:t>
            </a:r>
            <a:r>
              <a:rPr lang="cs-CZ" sz="2800" dirty="0" smtClean="0"/>
              <a:t>ostatky</a:t>
            </a:r>
          </a:p>
          <a:p>
            <a:pPr marL="274320" lvl="1" indent="0">
              <a:buNone/>
            </a:pPr>
            <a:endParaRPr lang="cs-CZ" sz="1800" dirty="0"/>
          </a:p>
          <a:p>
            <a:pPr lvl="1"/>
            <a:r>
              <a:rPr lang="cs-CZ" sz="2800" dirty="0"/>
              <a:t>První hnězdenský arcibiskup byl </a:t>
            </a:r>
            <a:r>
              <a:rPr lang="cs-CZ" sz="2800" u="sng" dirty="0"/>
              <a:t>Radim </a:t>
            </a:r>
            <a:r>
              <a:rPr lang="cs-CZ" sz="2800" dirty="0"/>
              <a:t>(</a:t>
            </a:r>
            <a:r>
              <a:rPr lang="cs-CZ" sz="2800" dirty="0" err="1"/>
              <a:t>Gaudentius</a:t>
            </a:r>
            <a:r>
              <a:rPr lang="cs-CZ" sz="2800" dirty="0"/>
              <a:t>), Vojtěchův nevlastní </a:t>
            </a:r>
            <a:r>
              <a:rPr lang="cs-CZ" sz="2800" dirty="0" smtClean="0"/>
              <a:t>bratr</a:t>
            </a:r>
            <a:endParaRPr lang="cs-CZ" sz="1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7289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/>
              <a:t>Krize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/>
              <a:t>Po smrti Boleslava Chrabrého v Polsku </a:t>
            </a:r>
            <a:r>
              <a:rPr lang="cs-CZ" dirty="0" smtClean="0"/>
              <a:t>krize</a:t>
            </a:r>
          </a:p>
          <a:p>
            <a:pPr marL="0" lvl="0" indent="0">
              <a:buNone/>
            </a:pPr>
            <a:endParaRPr lang="cs-CZ" dirty="0"/>
          </a:p>
          <a:p>
            <a:pPr lvl="0"/>
            <a:r>
              <a:rPr lang="cs-CZ" dirty="0"/>
              <a:t>jeho syn </a:t>
            </a:r>
            <a:r>
              <a:rPr lang="cs-CZ" b="1" dirty="0" err="1"/>
              <a:t>Měšek</a:t>
            </a:r>
            <a:r>
              <a:rPr lang="cs-CZ" b="1" dirty="0"/>
              <a:t> II</a:t>
            </a:r>
            <a:r>
              <a:rPr lang="cs-CZ" b="1" dirty="0" smtClean="0"/>
              <a:t>. Lambert </a:t>
            </a:r>
            <a:r>
              <a:rPr lang="cs-CZ" dirty="0"/>
              <a:t>(1025-34) se po zásahu císaře Konráda II. musel vzdát královského titulu (1032</a:t>
            </a:r>
            <a:r>
              <a:rPr lang="cs-CZ" dirty="0" smtClean="0"/>
              <a:t>)</a:t>
            </a:r>
          </a:p>
          <a:p>
            <a:pPr marL="0" lvl="0" indent="0">
              <a:buNone/>
            </a:pPr>
            <a:endParaRPr lang="cs-CZ" dirty="0"/>
          </a:p>
          <a:p>
            <a:pPr lvl="0"/>
            <a:r>
              <a:rPr lang="cs-CZ" dirty="0"/>
              <a:t>Protikřesťanské </a:t>
            </a:r>
            <a:r>
              <a:rPr lang="cs-CZ" dirty="0" smtClean="0"/>
              <a:t>hnutí</a:t>
            </a:r>
          </a:p>
          <a:p>
            <a:pPr marL="0" lvl="0" indent="0">
              <a:buNone/>
            </a:pPr>
            <a:endParaRPr lang="cs-CZ" dirty="0"/>
          </a:p>
          <a:p>
            <a:pPr lvl="0"/>
            <a:r>
              <a:rPr lang="cs-CZ" dirty="0"/>
              <a:t>Břetislav I. 1039 odnáší ostatky sv. </a:t>
            </a:r>
            <a:r>
              <a:rPr lang="cs-CZ" dirty="0" smtClean="0"/>
              <a:t>Vojtěcha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existence Polska neohrožena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6624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cs-CZ" sz="3600" b="1" u="sng" dirty="0"/>
              <a:t>Kazimír I. Obnovitel</a:t>
            </a:r>
            <a:r>
              <a:rPr lang="cs-CZ" sz="3600" b="1" dirty="0"/>
              <a:t> (1039-1058</a:t>
            </a:r>
            <a:r>
              <a:rPr lang="cs-CZ" sz="3600" b="1" dirty="0" smtClean="0"/>
              <a:t>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800" dirty="0"/>
              <a:t>Sjednotil Velkopolsko, Malopolsko a </a:t>
            </a:r>
            <a:r>
              <a:rPr lang="cs-CZ" sz="2800" dirty="0" err="1" smtClean="0"/>
              <a:t>Mazovsko</a:t>
            </a:r>
            <a:endParaRPr lang="cs-CZ" sz="2800" dirty="0" smtClean="0"/>
          </a:p>
          <a:p>
            <a:pPr lvl="0"/>
            <a:r>
              <a:rPr lang="cs-CZ" sz="2800" dirty="0" smtClean="0"/>
              <a:t>sídlo </a:t>
            </a:r>
            <a:r>
              <a:rPr lang="cs-CZ" sz="2800" dirty="0"/>
              <a:t>v Krakově</a:t>
            </a:r>
          </a:p>
          <a:p>
            <a:pPr lvl="0"/>
            <a:r>
              <a:rPr lang="cs-CZ" sz="2800" dirty="0"/>
              <a:t>obnova církevní organizace</a:t>
            </a:r>
          </a:p>
          <a:p>
            <a:pPr lvl="0"/>
            <a:r>
              <a:rPr lang="cs-CZ" sz="2800" dirty="0"/>
              <a:t>boj s Břetislavem o Slezsko - císař Jindřich III. ho přidělil </a:t>
            </a:r>
            <a:r>
              <a:rPr lang="cs-CZ" sz="2800" dirty="0" smtClean="0"/>
              <a:t>Polsku</a:t>
            </a:r>
          </a:p>
          <a:p>
            <a:pPr lvl="0"/>
            <a:r>
              <a:rPr lang="cs-CZ" sz="2800" dirty="0" smtClean="0"/>
              <a:t>Poláci </a:t>
            </a:r>
            <a:r>
              <a:rPr lang="cs-CZ" sz="2800" dirty="0"/>
              <a:t>platili Čechům tribut (1054)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5.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268760"/>
            <a:ext cx="3796140" cy="49949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6931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0"/>
            <a:r>
              <a:rPr lang="cs-CZ" sz="3600" b="1" u="sng" dirty="0"/>
              <a:t>Boleslav II. </a:t>
            </a:r>
            <a:r>
              <a:rPr lang="cs-CZ" sz="3600" b="1" u="sng" dirty="0" smtClean="0"/>
              <a:t>Smělý</a:t>
            </a:r>
            <a:r>
              <a:rPr lang="cs-CZ" sz="3600" b="1" dirty="0" smtClean="0"/>
              <a:t> (1058-1079</a:t>
            </a:r>
            <a:r>
              <a:rPr lang="cs-CZ" sz="3600" b="1" dirty="0"/>
              <a:t>)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37815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boje </a:t>
            </a:r>
            <a:r>
              <a:rPr lang="cs-CZ" sz="2800" dirty="0"/>
              <a:t>s </a:t>
            </a:r>
            <a:r>
              <a:rPr lang="cs-CZ" sz="2800" dirty="0" smtClean="0"/>
              <a:t>císařem Jindřichem IV. a </a:t>
            </a:r>
            <a:r>
              <a:rPr lang="cs-CZ" sz="2800" dirty="0"/>
              <a:t>Vratislavem II. Českým</a:t>
            </a:r>
            <a:endParaRPr lang="cs-CZ" sz="1800" dirty="0"/>
          </a:p>
          <a:p>
            <a:pPr lvl="0"/>
            <a:r>
              <a:rPr lang="cs-CZ" sz="2800" dirty="0"/>
              <a:t>přijal zemi  v léno od papeže Řehoře VII. </a:t>
            </a:r>
          </a:p>
          <a:p>
            <a:pPr lvl="0"/>
            <a:r>
              <a:rPr lang="cs-CZ" sz="2800" dirty="0" smtClean="0"/>
              <a:t>byl </a:t>
            </a:r>
            <a:r>
              <a:rPr lang="cs-CZ" sz="2800" dirty="0"/>
              <a:t>v Hnězdně korunován 1076 na krále</a:t>
            </a:r>
            <a:endParaRPr lang="cs-CZ" sz="1800" dirty="0"/>
          </a:p>
          <a:p>
            <a:pPr lvl="1"/>
            <a:r>
              <a:rPr lang="cs-CZ" sz="2500" dirty="0"/>
              <a:t>Poláci titul neudrželi a </a:t>
            </a:r>
            <a:r>
              <a:rPr lang="cs-CZ" sz="2500" dirty="0" smtClean="0"/>
              <a:t>získali jej </a:t>
            </a:r>
            <a:r>
              <a:rPr lang="cs-CZ" sz="2500" dirty="0"/>
              <a:t>zpět až ve 13. </a:t>
            </a:r>
            <a:r>
              <a:rPr lang="cs-CZ" sz="2500" dirty="0" smtClean="0"/>
              <a:t>století</a:t>
            </a:r>
            <a:endParaRPr lang="cs-CZ" sz="1500" dirty="0"/>
          </a:p>
          <a:p>
            <a:pPr lvl="0"/>
            <a:r>
              <a:rPr lang="cs-CZ" sz="2800" dirty="0"/>
              <a:t>vzpoura velmožů, král zabil krakovského biskupa (sv.) Stanislava </a:t>
            </a:r>
            <a:endParaRPr lang="cs-CZ" sz="1800" dirty="0"/>
          </a:p>
          <a:p>
            <a:pPr lvl="1"/>
            <a:r>
              <a:rPr lang="cs-CZ" sz="2400" dirty="0" smtClean="0"/>
              <a:t>1079 </a:t>
            </a:r>
            <a:r>
              <a:rPr lang="cs-CZ" sz="2400" dirty="0"/>
              <a:t>v kostele </a:t>
            </a:r>
            <a:r>
              <a:rPr lang="cs-CZ" sz="2400" dirty="0" smtClean="0"/>
              <a:t>při mši </a:t>
            </a:r>
            <a:endParaRPr lang="cs-CZ" sz="1600" dirty="0"/>
          </a:p>
          <a:p>
            <a:pPr lvl="1"/>
            <a:r>
              <a:rPr lang="cs-CZ" sz="2400" dirty="0"/>
              <a:t>zavraždil jej Boleslav II. </a:t>
            </a:r>
            <a:r>
              <a:rPr lang="cs-CZ" sz="2400" dirty="0" smtClean="0"/>
              <a:t>vlastnoručně</a:t>
            </a:r>
            <a:endParaRPr lang="cs-CZ" sz="1600" dirty="0"/>
          </a:p>
          <a:p>
            <a:pPr lvl="0"/>
            <a:r>
              <a:rPr lang="cs-CZ" sz="2800" dirty="0"/>
              <a:t>emigrace do Uher</a:t>
            </a:r>
            <a:endParaRPr lang="cs-CZ" sz="1800" dirty="0"/>
          </a:p>
          <a:p>
            <a:r>
              <a:rPr lang="cs-CZ" sz="2800" dirty="0"/>
              <a:t>umírá v </a:t>
            </a:r>
            <a:r>
              <a:rPr lang="cs-CZ" sz="2800" dirty="0" smtClean="0"/>
              <a:t>Uhrách (zřejmě otráven)</a:t>
            </a:r>
          </a:p>
          <a:p>
            <a:r>
              <a:rPr lang="cs-CZ" b="1" dirty="0"/>
              <a:t>úpadek Polska, rozdělení Polska </a:t>
            </a:r>
            <a:r>
              <a:rPr lang="cs-CZ" b="1" dirty="0" smtClean="0"/>
              <a:t>do roku </a:t>
            </a:r>
            <a:r>
              <a:rPr lang="cs-CZ" b="1" dirty="0"/>
              <a:t>1106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931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56388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6.</a:t>
            </a:r>
          </a:p>
          <a:p>
            <a:pPr marL="0" indent="0">
              <a:buNone/>
            </a:pPr>
            <a:r>
              <a:rPr lang="cs-CZ" sz="1800" b="1" dirty="0" smtClean="0"/>
              <a:t>                  Boleslav II. Smělý</a:t>
            </a:r>
            <a:endParaRPr lang="cs-CZ" sz="1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564184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7.</a:t>
            </a:r>
          </a:p>
          <a:p>
            <a:pPr marL="0" indent="0">
              <a:buNone/>
            </a:pPr>
            <a:r>
              <a:rPr lang="cs-CZ" sz="1800" b="1" dirty="0" smtClean="0"/>
              <a:t>             Sv. Stanislav ze </a:t>
            </a:r>
            <a:r>
              <a:rPr lang="cs-CZ" sz="1800" b="1" dirty="0" err="1" smtClean="0"/>
              <a:t>Szcepanowa</a:t>
            </a:r>
            <a:endParaRPr lang="cs-CZ" sz="18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1336" y="1552048"/>
            <a:ext cx="3746012" cy="4702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7" y="1552048"/>
            <a:ext cx="3744416" cy="4702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952753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0"/>
            <a:r>
              <a:rPr lang="cs-CZ" sz="3400" b="1" u="sng" dirty="0"/>
              <a:t>Boleslav III. Křivoústý</a:t>
            </a:r>
            <a:r>
              <a:rPr lang="cs-CZ" sz="3400" b="1" dirty="0"/>
              <a:t> (</a:t>
            </a:r>
            <a:r>
              <a:rPr lang="cs-CZ" sz="3400" b="1" dirty="0" smtClean="0"/>
              <a:t>1106-1138</a:t>
            </a:r>
            <a:r>
              <a:rPr lang="cs-CZ" sz="3400" b="1" dirty="0"/>
              <a:t>)</a:t>
            </a:r>
            <a:endParaRPr lang="cs-CZ" sz="3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378152"/>
          </a:xfrm>
        </p:spPr>
        <p:txBody>
          <a:bodyPr>
            <a:normAutofit/>
          </a:bodyPr>
          <a:lstStyle/>
          <a:p>
            <a:pPr lvl="0"/>
            <a:r>
              <a:rPr lang="cs-CZ" sz="2800" dirty="0"/>
              <a:t>uhájil samostatnost Polska vůči Německu</a:t>
            </a:r>
          </a:p>
          <a:p>
            <a:pPr lvl="0"/>
            <a:r>
              <a:rPr lang="cs-CZ" sz="2800" dirty="0"/>
              <a:t>Polsko silné</a:t>
            </a:r>
          </a:p>
          <a:p>
            <a:pPr lvl="0"/>
            <a:r>
              <a:rPr lang="cs-CZ" sz="2800" dirty="0" smtClean="0"/>
              <a:t>1138 – </a:t>
            </a:r>
            <a:r>
              <a:rPr lang="cs-CZ" sz="2800" b="1" dirty="0" smtClean="0"/>
              <a:t>Boleslavův statut</a:t>
            </a:r>
            <a:endParaRPr lang="cs-CZ" sz="2800" dirty="0"/>
          </a:p>
          <a:p>
            <a:pPr lvl="1"/>
            <a:r>
              <a:rPr lang="cs-CZ" sz="2500" dirty="0" smtClean="0"/>
              <a:t>rozdělení </a:t>
            </a:r>
            <a:r>
              <a:rPr lang="cs-CZ" sz="2500" dirty="0"/>
              <a:t>Polska na 4 </a:t>
            </a:r>
            <a:r>
              <a:rPr lang="cs-CZ" sz="2500" dirty="0" smtClean="0"/>
              <a:t>úděly</a:t>
            </a:r>
          </a:p>
          <a:p>
            <a:pPr lvl="1"/>
            <a:r>
              <a:rPr lang="cs-CZ" sz="2500" b="1" dirty="0" smtClean="0"/>
              <a:t>seniorát</a:t>
            </a:r>
            <a:r>
              <a:rPr lang="cs-CZ" sz="2500" dirty="0" smtClean="0"/>
              <a:t> </a:t>
            </a:r>
            <a:r>
              <a:rPr lang="cs-CZ" sz="2500" dirty="0"/>
              <a:t>- budoucí problémy, synové </a:t>
            </a:r>
            <a:r>
              <a:rPr lang="cs-CZ" sz="2500" dirty="0" smtClean="0"/>
              <a:t>soupeří</a:t>
            </a:r>
          </a:p>
          <a:p>
            <a:pPr marL="0" lvl="0" indent="0">
              <a:buNone/>
            </a:pPr>
            <a:endParaRPr lang="cs-CZ" sz="2800" dirty="0" smtClean="0"/>
          </a:p>
          <a:p>
            <a:pPr lvl="0"/>
            <a:r>
              <a:rPr lang="cs-CZ" sz="2800" b="1" dirty="0" smtClean="0"/>
              <a:t>Po jeho smrti</a:t>
            </a:r>
            <a:endParaRPr lang="cs-CZ" sz="2800" b="1" dirty="0"/>
          </a:p>
          <a:p>
            <a:pPr lvl="1"/>
            <a:r>
              <a:rPr lang="cs-CZ" sz="2400" b="1" dirty="0"/>
              <a:t>p</a:t>
            </a:r>
            <a:r>
              <a:rPr lang="cs-CZ" sz="2400" b="1" dirty="0" smtClean="0"/>
              <a:t>ostupný </a:t>
            </a:r>
            <a:r>
              <a:rPr lang="cs-CZ" sz="2400" b="1" dirty="0"/>
              <a:t>rozpad </a:t>
            </a:r>
            <a:r>
              <a:rPr lang="cs-CZ" sz="2400" b="1" dirty="0" smtClean="0"/>
              <a:t>Polska</a:t>
            </a:r>
          </a:p>
          <a:p>
            <a:pPr lvl="1"/>
            <a:r>
              <a:rPr lang="cs-CZ" sz="2400" b="1" dirty="0"/>
              <a:t>p</a:t>
            </a:r>
            <a:r>
              <a:rPr lang="cs-CZ" sz="2400" b="1" dirty="0" smtClean="0"/>
              <a:t>řenesení </a:t>
            </a:r>
            <a:r>
              <a:rPr lang="cs-CZ" sz="2400" b="1" dirty="0"/>
              <a:t>velkoknížecího stolce z Hnězdna do </a:t>
            </a:r>
            <a:r>
              <a:rPr lang="cs-CZ" sz="2400" b="1" dirty="0" smtClean="0"/>
              <a:t>Krakova</a:t>
            </a:r>
          </a:p>
          <a:p>
            <a:pPr lvl="1"/>
            <a:r>
              <a:rPr lang="cs-CZ" sz="2400" b="1" dirty="0" smtClean="0"/>
              <a:t>sílící </a:t>
            </a:r>
            <a:r>
              <a:rPr lang="cs-CZ" sz="2400" b="1" dirty="0"/>
              <a:t>německá </a:t>
            </a:r>
            <a:r>
              <a:rPr lang="cs-CZ" sz="2400" b="1" dirty="0" smtClean="0"/>
              <a:t>expanze</a:t>
            </a: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2240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135863"/>
            <a:ext cx="8229600" cy="5616624"/>
          </a:xfrm>
        </p:spPr>
        <p:txBody>
          <a:bodyPr>
            <a:normAutofit lnSpcReduction="10000"/>
          </a:bodyPr>
          <a:lstStyle/>
          <a:p>
            <a:pPr lvl="0"/>
            <a:r>
              <a:rPr lang="cs-CZ" sz="3000" b="1" dirty="0"/>
              <a:t>Polsko zůstávalo po celé 13. století rozdrobeno na řadu samostatných </a:t>
            </a:r>
            <a:r>
              <a:rPr lang="cs-CZ" sz="3000" b="1" dirty="0" smtClean="0"/>
              <a:t>knížectví </a:t>
            </a:r>
            <a:endParaRPr lang="cs-CZ" sz="3000" dirty="0"/>
          </a:p>
          <a:p>
            <a:pPr lvl="1"/>
            <a:r>
              <a:rPr lang="cs-CZ" sz="2800" dirty="0"/>
              <a:t>1226 povolal Konrád, kníže mazovský a </a:t>
            </a:r>
            <a:r>
              <a:rPr lang="cs-CZ" sz="2800" dirty="0" err="1"/>
              <a:t>kujavský</a:t>
            </a:r>
            <a:r>
              <a:rPr lang="cs-CZ" sz="2800" dirty="0"/>
              <a:t>, řád německých </a:t>
            </a:r>
            <a:r>
              <a:rPr lang="cs-CZ" sz="2800" dirty="0" smtClean="0"/>
              <a:t>rytířů, aby </a:t>
            </a:r>
            <a:r>
              <a:rPr lang="cs-CZ" sz="2800" dirty="0"/>
              <a:t>ho bránili před pohanskými Prusy</a:t>
            </a:r>
            <a:endParaRPr lang="cs-CZ" sz="1800" dirty="0"/>
          </a:p>
          <a:p>
            <a:pPr lvl="2"/>
            <a:r>
              <a:rPr lang="cs-CZ" sz="2400" dirty="0"/>
              <a:t>1237 se němečtí rytíři sloučili s mečovými rytíři a později si podmanili celé Prusko</a:t>
            </a:r>
            <a:endParaRPr lang="cs-CZ" sz="1600" dirty="0"/>
          </a:p>
          <a:p>
            <a:pPr lvl="2"/>
            <a:r>
              <a:rPr lang="cs-CZ" sz="2400" dirty="0"/>
              <a:t>díky německé kolonizaci vznikl silný stát </a:t>
            </a:r>
            <a:endParaRPr lang="cs-CZ" sz="1600" dirty="0"/>
          </a:p>
          <a:p>
            <a:pPr lvl="1"/>
            <a:r>
              <a:rPr lang="cs-CZ" sz="2800" dirty="0"/>
              <a:t>Tatarsko-mongolský vpád roku </a:t>
            </a:r>
            <a:r>
              <a:rPr lang="cs-CZ" sz="2800" dirty="0" smtClean="0"/>
              <a:t>1241</a:t>
            </a:r>
            <a:endParaRPr lang="cs-CZ" sz="1800" dirty="0"/>
          </a:p>
          <a:p>
            <a:pPr lvl="2"/>
            <a:r>
              <a:rPr lang="cs-CZ" sz="2400" i="1" dirty="0"/>
              <a:t>bitva u </a:t>
            </a:r>
            <a:r>
              <a:rPr lang="cs-CZ" sz="2400" i="1" dirty="0" err="1"/>
              <a:t>Lehnice</a:t>
            </a:r>
            <a:r>
              <a:rPr lang="cs-CZ" sz="2400" dirty="0"/>
              <a:t>, poražen Jindřich </a:t>
            </a:r>
            <a:r>
              <a:rPr lang="cs-CZ" sz="2400" dirty="0" smtClean="0"/>
              <a:t>Pobožný</a:t>
            </a:r>
            <a:endParaRPr lang="cs-CZ" sz="1600" dirty="0"/>
          </a:p>
          <a:p>
            <a:pPr lvl="2"/>
            <a:r>
              <a:rPr lang="cs-CZ" sz="2400" dirty="0"/>
              <a:t>ú</a:t>
            </a:r>
            <a:r>
              <a:rPr lang="cs-CZ" sz="2400" dirty="0" smtClean="0"/>
              <a:t>zemí </a:t>
            </a:r>
            <a:r>
              <a:rPr lang="cs-CZ" sz="2400" dirty="0"/>
              <a:t>vylidněné tatarským vpádem obsazovali němečtí kolonisté</a:t>
            </a:r>
            <a:endParaRPr lang="cs-CZ" sz="1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7509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sz="3600" b="1" u="sng" dirty="0"/>
              <a:t>Přemysl II. Velkopolský</a:t>
            </a:r>
            <a:r>
              <a:rPr lang="cs-CZ" sz="3600" b="1" dirty="0"/>
              <a:t> (1290-1296)</a:t>
            </a:r>
            <a:r>
              <a:rPr lang="cs-CZ" b="1" dirty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sz="2800" dirty="0"/>
              <a:t>1291 nucen odstoupit Václavovi </a:t>
            </a:r>
            <a:r>
              <a:rPr lang="cs-CZ" sz="2800" dirty="0" smtClean="0"/>
              <a:t>II. </a:t>
            </a:r>
            <a:r>
              <a:rPr lang="cs-CZ" sz="2800" dirty="0" err="1" smtClean="0"/>
              <a:t>Krakovsko</a:t>
            </a:r>
            <a:endParaRPr lang="cs-CZ" sz="2800" dirty="0"/>
          </a:p>
          <a:p>
            <a:pPr lvl="0"/>
            <a:r>
              <a:rPr lang="cs-CZ" sz="2800" dirty="0"/>
              <a:t>1292 získal </a:t>
            </a:r>
            <a:r>
              <a:rPr lang="cs-CZ" sz="2800" dirty="0" smtClean="0"/>
              <a:t>Václav II. </a:t>
            </a:r>
            <a:r>
              <a:rPr lang="cs-CZ" sz="2800" dirty="0" err="1"/>
              <a:t>Sandoměřsko</a:t>
            </a:r>
            <a:endParaRPr lang="cs-CZ" sz="2800" dirty="0"/>
          </a:p>
          <a:p>
            <a:pPr lvl="0"/>
            <a:r>
              <a:rPr lang="cs-CZ" sz="2800" dirty="0"/>
              <a:t>1295 se nechal Přemysl korunovat na polského krále</a:t>
            </a:r>
          </a:p>
          <a:p>
            <a:pPr lvl="0"/>
            <a:r>
              <a:rPr lang="cs-CZ" sz="2800" dirty="0"/>
              <a:t>1296 Přemysl úkladně </a:t>
            </a:r>
            <a:r>
              <a:rPr lang="cs-CZ" sz="2800" dirty="0" smtClean="0"/>
              <a:t>zavražděn</a:t>
            </a:r>
          </a:p>
          <a:p>
            <a:pPr marL="0" lvl="0" indent="0">
              <a:buNone/>
            </a:pPr>
            <a:endParaRPr lang="cs-CZ" sz="2800" dirty="0" smtClean="0"/>
          </a:p>
          <a:p>
            <a:pPr lvl="0"/>
            <a:r>
              <a:rPr lang="cs-CZ" sz="2800" b="1" dirty="0" smtClean="0"/>
              <a:t>Václav II. </a:t>
            </a:r>
            <a:r>
              <a:rPr lang="cs-CZ" sz="2800" dirty="0" smtClean="0"/>
              <a:t>se </a:t>
            </a:r>
            <a:r>
              <a:rPr lang="cs-CZ" sz="2800" dirty="0"/>
              <a:t>zmocnil i Velkopolska a Pomořan</a:t>
            </a:r>
          </a:p>
          <a:p>
            <a:pPr lvl="1"/>
            <a:r>
              <a:rPr lang="cs-CZ" sz="2500" dirty="0"/>
              <a:t>vypudil </a:t>
            </a:r>
            <a:r>
              <a:rPr lang="cs-CZ" sz="2500" dirty="0" err="1"/>
              <a:t>Piastovce</a:t>
            </a:r>
            <a:r>
              <a:rPr lang="cs-CZ" sz="2500" dirty="0"/>
              <a:t> </a:t>
            </a:r>
            <a:r>
              <a:rPr lang="cs-CZ" sz="2500" b="1" dirty="0"/>
              <a:t>Vladislava </a:t>
            </a:r>
            <a:r>
              <a:rPr lang="cs-CZ" sz="2500" b="1" dirty="0" err="1"/>
              <a:t>Lokietka</a:t>
            </a:r>
            <a:endParaRPr lang="cs-CZ" sz="2500" b="1" dirty="0"/>
          </a:p>
          <a:p>
            <a:pPr lvl="1"/>
            <a:r>
              <a:rPr lang="cs-CZ" sz="2500" dirty="0"/>
              <a:t>stvrdil nároky na tyto země sňatkem s Přemyslovou dcerou </a:t>
            </a:r>
            <a:r>
              <a:rPr lang="cs-CZ" sz="2500" b="1" dirty="0"/>
              <a:t>Eliškou </a:t>
            </a:r>
            <a:r>
              <a:rPr lang="cs-CZ" sz="2500" b="1" dirty="0" err="1"/>
              <a:t>Rejčkou</a:t>
            </a:r>
            <a:r>
              <a:rPr lang="cs-CZ" sz="2500" b="1" dirty="0"/>
              <a:t> </a:t>
            </a:r>
            <a:r>
              <a:rPr lang="cs-CZ" sz="2500" dirty="0"/>
              <a:t>(1300)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7668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268760"/>
            <a:ext cx="8229600" cy="6669360"/>
          </a:xfrm>
        </p:spPr>
        <p:txBody>
          <a:bodyPr>
            <a:normAutofit/>
          </a:bodyPr>
          <a:lstStyle/>
          <a:p>
            <a:pPr lvl="0"/>
            <a:r>
              <a:rPr lang="cs-CZ" b="1" u="sng" dirty="0"/>
              <a:t>Václav II.</a:t>
            </a:r>
            <a:r>
              <a:rPr lang="cs-CZ" b="1" dirty="0"/>
              <a:t> (1300-1305) </a:t>
            </a:r>
            <a:endParaRPr lang="cs-CZ" b="1" dirty="0" smtClean="0"/>
          </a:p>
          <a:p>
            <a:pPr lvl="1"/>
            <a:r>
              <a:rPr lang="cs-CZ" dirty="0" smtClean="0"/>
              <a:t>korunován </a:t>
            </a:r>
            <a:r>
              <a:rPr lang="cs-CZ" dirty="0"/>
              <a:t>v Hnězdně na polského krále (1300)</a:t>
            </a:r>
          </a:p>
          <a:p>
            <a:pPr lvl="1"/>
            <a:r>
              <a:rPr lang="cs-CZ" dirty="0"/>
              <a:t>Češi urychlili sjednocení </a:t>
            </a:r>
            <a:r>
              <a:rPr lang="cs-CZ" dirty="0" smtClean="0"/>
              <a:t>Polska</a:t>
            </a:r>
          </a:p>
          <a:p>
            <a:pPr marL="274320" lvl="1" indent="0">
              <a:buNone/>
            </a:pPr>
            <a:endParaRPr lang="cs-CZ" dirty="0"/>
          </a:p>
          <a:p>
            <a:pPr lvl="0"/>
            <a:r>
              <a:rPr lang="cs-CZ" b="1" u="sng" dirty="0"/>
              <a:t>Václav III.</a:t>
            </a:r>
            <a:r>
              <a:rPr lang="cs-CZ" b="1" dirty="0"/>
              <a:t> (1305-1306)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lvl="0"/>
            <a:r>
              <a:rPr lang="cs-CZ" b="1" u="sng" dirty="0"/>
              <a:t>Vladislav </a:t>
            </a:r>
            <a:r>
              <a:rPr lang="cs-CZ" b="1" u="sng" dirty="0" err="1"/>
              <a:t>Lokietek</a:t>
            </a:r>
            <a:r>
              <a:rPr lang="cs-CZ" b="1" dirty="0"/>
              <a:t> (1305-1333)</a:t>
            </a:r>
            <a:endParaRPr lang="cs-CZ" dirty="0"/>
          </a:p>
          <a:p>
            <a:pPr lvl="1"/>
            <a:r>
              <a:rPr lang="cs-CZ" dirty="0"/>
              <a:t>v době smrti Václava III. už ovládal značnou část Polska</a:t>
            </a:r>
          </a:p>
          <a:p>
            <a:pPr lvl="1"/>
            <a:r>
              <a:rPr lang="cs-CZ" dirty="0"/>
              <a:t>1320 </a:t>
            </a:r>
            <a:r>
              <a:rPr lang="cs-CZ" dirty="0" err="1"/>
              <a:t>Lokietek</a:t>
            </a:r>
            <a:r>
              <a:rPr lang="cs-CZ" dirty="0"/>
              <a:t> korunován králem jednotného polského státu </a:t>
            </a:r>
          </a:p>
          <a:p>
            <a:pPr lvl="1"/>
            <a:r>
              <a:rPr lang="cs-CZ" dirty="0"/>
              <a:t>zcela Polsko sjednotit nedokázal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5805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Polsko za Vladislava I. </a:t>
            </a:r>
            <a:r>
              <a:rPr lang="cs-CZ" dirty="0" err="1" smtClean="0"/>
              <a:t>Lokietka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63880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8.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221454"/>
            <a:ext cx="6264696" cy="5487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23799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cs-CZ" sz="3600" b="1" u="sng" dirty="0"/>
              <a:t>Kazimír III. Veliký</a:t>
            </a:r>
            <a:r>
              <a:rPr lang="cs-CZ" sz="3600" b="1" dirty="0"/>
              <a:t> (1333-1370</a:t>
            </a:r>
            <a:r>
              <a:rPr lang="cs-CZ" sz="3600" b="1" dirty="0" smtClean="0"/>
              <a:t>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234136"/>
          </a:xfrm>
        </p:spPr>
        <p:txBody>
          <a:bodyPr>
            <a:normAutofit lnSpcReduction="10000"/>
          </a:bodyPr>
          <a:lstStyle/>
          <a:p>
            <a:pPr lvl="0"/>
            <a:r>
              <a:rPr lang="cs-CZ" dirty="0"/>
              <a:t>poslední </a:t>
            </a:r>
            <a:r>
              <a:rPr lang="cs-CZ" dirty="0" err="1"/>
              <a:t>Piastovec</a:t>
            </a:r>
            <a:endParaRPr lang="cs-CZ" dirty="0"/>
          </a:p>
          <a:p>
            <a:pPr lvl="0"/>
            <a:r>
              <a:rPr lang="cs-CZ" dirty="0"/>
              <a:t>získal podporu části polské šlechty a sjednotil Polsko</a:t>
            </a:r>
          </a:p>
          <a:p>
            <a:pPr lvl="0"/>
            <a:r>
              <a:rPr lang="cs-CZ" dirty="0"/>
              <a:t>ztráta Slezska (1335, Trenčín) ve prospěch českých Lucemburků (Jan se vzdal polské koruny) a východního Pomořanska s Gdaňskem ve prospěch řádu německých rytířů</a:t>
            </a:r>
          </a:p>
          <a:p>
            <a:pPr lvl="0"/>
            <a:r>
              <a:rPr lang="cs-CZ" dirty="0"/>
              <a:t>Polsko tím ztratilo přístup k moři, ale na Litvě dobylo Halič</a:t>
            </a:r>
          </a:p>
          <a:p>
            <a:pPr lvl="0"/>
            <a:r>
              <a:rPr lang="cs-CZ" dirty="0"/>
              <a:t>Kazimírův bratranec, uherský král Ludvík z Anjou získává nástupnictví na polský trůn v případě, že Kazimír nebude mít mužského dědice</a:t>
            </a:r>
          </a:p>
          <a:p>
            <a:pPr lvl="0"/>
            <a:r>
              <a:rPr lang="cs-CZ" dirty="0"/>
              <a:t>1355 – </a:t>
            </a:r>
            <a:r>
              <a:rPr lang="cs-CZ" i="1" dirty="0"/>
              <a:t>budínské privilegium</a:t>
            </a:r>
            <a:r>
              <a:rPr lang="cs-CZ" dirty="0"/>
              <a:t>, Ludvík ujistil polskou šlechtu, že nový král nenaruší stará práva a svobody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2156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Polsko za Kazimíra III. Velikého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63880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9.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188262"/>
            <a:ext cx="5904656" cy="56141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701765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cs-CZ" sz="3600" b="1" u="sng" dirty="0"/>
              <a:t>Ludvík I. z Anjou</a:t>
            </a:r>
            <a:r>
              <a:rPr lang="cs-CZ" sz="3600" b="1" dirty="0"/>
              <a:t> (1370-1382</a:t>
            </a:r>
            <a:r>
              <a:rPr lang="cs-CZ" sz="3600" b="1" dirty="0" smtClean="0"/>
              <a:t>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378152"/>
          </a:xfrm>
        </p:spPr>
        <p:txBody>
          <a:bodyPr>
            <a:normAutofit/>
          </a:bodyPr>
          <a:lstStyle/>
          <a:p>
            <a:pPr lvl="0"/>
            <a:r>
              <a:rPr lang="cs-CZ" sz="2800" dirty="0"/>
              <a:t>slabý panovník</a:t>
            </a:r>
          </a:p>
          <a:p>
            <a:pPr lvl="0"/>
            <a:r>
              <a:rPr lang="cs-CZ" sz="2800" dirty="0"/>
              <a:t>velmi ustupoval šlechtě</a:t>
            </a:r>
          </a:p>
          <a:p>
            <a:pPr lvl="0"/>
            <a:r>
              <a:rPr lang="cs-CZ" sz="2800" b="1" dirty="0"/>
              <a:t>Po jeho smrti 1382 končí polsko-uherská unie</a:t>
            </a:r>
            <a:endParaRPr lang="cs-CZ" sz="2800" dirty="0"/>
          </a:p>
          <a:p>
            <a:pPr lvl="0"/>
            <a:r>
              <a:rPr lang="cs-CZ" sz="2800" dirty="0"/>
              <a:t>1384 – Ludvíkova dcera </a:t>
            </a:r>
            <a:r>
              <a:rPr lang="cs-CZ" sz="2800" b="1" dirty="0"/>
              <a:t>Jadwiga </a:t>
            </a:r>
            <a:r>
              <a:rPr lang="cs-CZ" sz="2800" dirty="0"/>
              <a:t>(Hedvika) se stává polskou královnou</a:t>
            </a:r>
          </a:p>
          <a:p>
            <a:pPr lvl="0"/>
            <a:r>
              <a:rPr lang="cs-CZ" sz="2800" dirty="0"/>
              <a:t>1386 se provdala se ze litevského velkoknížete </a:t>
            </a:r>
            <a:r>
              <a:rPr lang="cs-CZ" sz="2800" dirty="0" err="1"/>
              <a:t>Jagiełła</a:t>
            </a:r>
            <a:r>
              <a:rPr lang="cs-CZ" sz="2800" dirty="0"/>
              <a:t> (spojenec proti křižákům)</a:t>
            </a:r>
          </a:p>
          <a:p>
            <a:pPr lvl="0"/>
            <a:r>
              <a:rPr lang="cs-CZ" sz="2800" dirty="0"/>
              <a:t>1385 uzavřena v </a:t>
            </a:r>
            <a:r>
              <a:rPr lang="cs-CZ" sz="2800" i="1" dirty="0" err="1" smtClean="0"/>
              <a:t>Krevě</a:t>
            </a:r>
            <a:r>
              <a:rPr lang="cs-CZ" sz="2800" i="1" dirty="0" smtClean="0"/>
              <a:t> </a:t>
            </a:r>
            <a:r>
              <a:rPr lang="cs-CZ" sz="2800" dirty="0"/>
              <a:t>smlouva, jíž se </a:t>
            </a:r>
            <a:r>
              <a:rPr lang="cs-CZ" sz="2800" dirty="0" err="1"/>
              <a:t>Jagiełło</a:t>
            </a:r>
            <a:r>
              <a:rPr lang="cs-CZ" sz="2800" dirty="0"/>
              <a:t> zavázal přijmout i se svými poddanými křest a Litvu připojit k Polsku – </a:t>
            </a:r>
            <a:r>
              <a:rPr lang="cs-CZ" sz="2800" b="1" dirty="0" err="1" smtClean="0"/>
              <a:t>krevská</a:t>
            </a:r>
            <a:r>
              <a:rPr lang="cs-CZ" sz="2800" b="1" dirty="0" smtClean="0"/>
              <a:t> </a:t>
            </a:r>
            <a:r>
              <a:rPr lang="cs-CZ" sz="2800" b="1" dirty="0"/>
              <a:t>unie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7940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Závěrečné 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Rod </a:t>
            </a:r>
            <a:r>
              <a:rPr lang="cs-CZ" dirty="0" err="1" smtClean="0"/>
              <a:t>Piastovců</a:t>
            </a:r>
            <a:r>
              <a:rPr lang="cs-CZ" dirty="0" smtClean="0"/>
              <a:t> pocházel z kmene ……</a:t>
            </a:r>
          </a:p>
          <a:p>
            <a:pPr marL="514350" indent="-514350">
              <a:buAutoNum type="arabicPeriod"/>
            </a:pPr>
            <a:r>
              <a:rPr lang="cs-CZ" dirty="0" smtClean="0"/>
              <a:t>První historicky doložený panovník </a:t>
            </a:r>
            <a:r>
              <a:rPr lang="cs-CZ" dirty="0" err="1" smtClean="0"/>
              <a:t>Piastovců</a:t>
            </a:r>
            <a:r>
              <a:rPr lang="cs-CZ" dirty="0" smtClean="0"/>
              <a:t> se jmenoval ……</a:t>
            </a:r>
          </a:p>
          <a:p>
            <a:pPr marL="514350" indent="-514350">
              <a:buAutoNum type="arabicPeriod"/>
            </a:pPr>
            <a:r>
              <a:rPr lang="cs-CZ" dirty="0" smtClean="0"/>
              <a:t>Boleslav Chrabrý</a:t>
            </a:r>
          </a:p>
          <a:p>
            <a:pPr marL="514350" indent="-514350">
              <a:buAutoNum type="arabicPeriod"/>
            </a:pPr>
            <a:r>
              <a:rPr lang="cs-CZ" dirty="0" smtClean="0"/>
              <a:t>Kterého roku musel Boleslav Chrabrý odstoupit Moravu českému knížeti?</a:t>
            </a:r>
          </a:p>
          <a:p>
            <a:pPr marL="514350" indent="-514350">
              <a:buAutoNum type="arabicPeriod"/>
            </a:pPr>
            <a:r>
              <a:rPr lang="cs-CZ" dirty="0" smtClean="0"/>
              <a:t>Svatovojtěšská misie.</a:t>
            </a:r>
          </a:p>
          <a:p>
            <a:pPr marL="514350" indent="-514350">
              <a:buAutoNum type="arabicPeriod"/>
            </a:pPr>
            <a:r>
              <a:rPr lang="cs-CZ" dirty="0" smtClean="0"/>
              <a:t>Sv. Stanislav</a:t>
            </a:r>
          </a:p>
          <a:p>
            <a:pPr marL="514350" indent="-514350">
              <a:buAutoNum type="arabicPeriod"/>
            </a:pPr>
            <a:r>
              <a:rPr lang="cs-CZ" dirty="0" smtClean="0"/>
              <a:t>Který panovník přinesl do Polska seniorátní řád?</a:t>
            </a:r>
          </a:p>
          <a:p>
            <a:pPr marL="514350" indent="-514350">
              <a:buAutoNum type="arabicPeriod"/>
            </a:pPr>
            <a:r>
              <a:rPr lang="cs-CZ" dirty="0" smtClean="0"/>
              <a:t>Bitva u </a:t>
            </a:r>
            <a:r>
              <a:rPr lang="cs-CZ" dirty="0" err="1" smtClean="0"/>
              <a:t>Lehnice</a:t>
            </a:r>
            <a:r>
              <a:rPr lang="cs-CZ" dirty="0" smtClean="0"/>
              <a:t>.</a:t>
            </a:r>
          </a:p>
          <a:p>
            <a:pPr marL="514350" indent="-514350">
              <a:buAutoNum type="arabicPeriod"/>
            </a:pPr>
            <a:r>
              <a:rPr lang="cs-CZ" dirty="0" err="1" smtClean="0"/>
              <a:t>Krevská</a:t>
            </a:r>
            <a:r>
              <a:rPr lang="cs-CZ" dirty="0" smtClean="0"/>
              <a:t> unie.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43625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sz="1600" dirty="0" smtClean="0"/>
              <a:t>MATEJKO</a:t>
            </a:r>
            <a:r>
              <a:rPr lang="cs-CZ" sz="1600" dirty="0"/>
              <a:t>, Jan. </a:t>
            </a:r>
            <a:r>
              <a:rPr lang="cs-CZ" sz="1600" i="1" dirty="0"/>
              <a:t>http://cs.wikipedia.org</a:t>
            </a:r>
            <a:r>
              <a:rPr lang="cs-CZ" sz="1600" dirty="0"/>
              <a:t> [online]. [cit. 21.5.2013]. Dostupný na WWW: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cs.wikipedia.org/wiki/Soubor:Mieszko_I.jpg</a:t>
            </a:r>
            <a:endParaRPr lang="cs-CZ" sz="1600" dirty="0" smtClean="0"/>
          </a:p>
          <a:p>
            <a:pPr marL="514350" indent="-514350">
              <a:buAutoNum type="arabicPeriod"/>
            </a:pPr>
            <a:r>
              <a:rPr lang="pl-PL" sz="1600" dirty="0"/>
              <a:t>POZNANIAK. </a:t>
            </a:r>
            <a:r>
              <a:rPr lang="pl-PL" sz="1600" i="1" dirty="0"/>
              <a:t>wikipedia.cz</a:t>
            </a:r>
            <a:r>
              <a:rPr lang="pl-PL" sz="1600" dirty="0"/>
              <a:t> [online]. [cit. 21.5.2013]. Dostupný na WWW: </a:t>
            </a:r>
            <a:r>
              <a:rPr lang="pl-PL" sz="1600" dirty="0">
                <a:hlinkClick r:id="rId3"/>
              </a:rPr>
              <a:t>http://cs.wikipedia.org/wiki/Soubor:Polska_960_-_</a:t>
            </a:r>
            <a:r>
              <a:rPr lang="pl-PL" sz="1600" dirty="0" smtClean="0">
                <a:hlinkClick r:id="rId3"/>
              </a:rPr>
              <a:t>992.png</a:t>
            </a:r>
            <a:endParaRPr lang="pl-PL" sz="1600" dirty="0" smtClean="0"/>
          </a:p>
          <a:p>
            <a:pPr marL="514350" indent="-514350">
              <a:buAutoNum type="arabicPeriod"/>
            </a:pPr>
            <a:r>
              <a:rPr lang="cs-CZ" sz="1600" dirty="0"/>
              <a:t>JACOBI, Jan </a:t>
            </a:r>
            <a:r>
              <a:rPr lang="cs-CZ" sz="1600" dirty="0" err="1"/>
              <a:t>Bogumil</a:t>
            </a:r>
            <a:r>
              <a:rPr lang="cs-CZ" sz="1600" dirty="0"/>
              <a:t>. </a:t>
            </a:r>
            <a:r>
              <a:rPr lang="cs-CZ" sz="1600" i="1" dirty="0"/>
              <a:t>wikipedia.cz</a:t>
            </a:r>
            <a:r>
              <a:rPr lang="cs-CZ" sz="1600" dirty="0"/>
              <a:t> [online]. [cit. 21.5.2013]. Dostupný na WWW: </a:t>
            </a:r>
            <a:r>
              <a:rPr lang="cs-CZ" sz="1600" dirty="0">
                <a:hlinkClick r:id="rId4"/>
              </a:rPr>
              <a:t>http://cs.wikipedia.org/wiki/Soubor:Jan_Bogumi%C5%82_Jacobi_-_</a:t>
            </a:r>
            <a:r>
              <a:rPr lang="cs-CZ" sz="1600" dirty="0" smtClean="0">
                <a:hlinkClick r:id="rId4"/>
              </a:rPr>
              <a:t>Boles%C5%82aw_Chrobry.jpg</a:t>
            </a:r>
            <a:endParaRPr lang="cs-CZ" sz="1600" dirty="0" smtClean="0"/>
          </a:p>
          <a:p>
            <a:pPr marL="514350" indent="-514350">
              <a:buAutoNum type="arabicPeriod"/>
            </a:pPr>
            <a:r>
              <a:rPr lang="pl-PL" sz="1600" dirty="0"/>
              <a:t>POZNANIAK. </a:t>
            </a:r>
            <a:r>
              <a:rPr lang="pl-PL" sz="1600" i="1" dirty="0"/>
              <a:t>wikipedia.cz</a:t>
            </a:r>
            <a:r>
              <a:rPr lang="pl-PL" sz="1600" dirty="0"/>
              <a:t> [online]. [cit. 21.5.2013]. Dostupný na WWW: </a:t>
            </a:r>
            <a:r>
              <a:rPr lang="pl-PL" sz="1600" dirty="0">
                <a:hlinkClick r:id="rId5"/>
              </a:rPr>
              <a:t>http://cs.wikipedia.org/wiki/Soubor:Polska_992_-_</a:t>
            </a:r>
            <a:r>
              <a:rPr lang="pl-PL" sz="1600" dirty="0" smtClean="0">
                <a:hlinkClick r:id="rId5"/>
              </a:rPr>
              <a:t>1025.png</a:t>
            </a:r>
            <a:endParaRPr lang="pl-PL" sz="1600" dirty="0" smtClean="0"/>
          </a:p>
          <a:p>
            <a:pPr marL="514350" indent="-514350">
              <a:buAutoNum type="arabicPeriod"/>
            </a:pPr>
            <a:r>
              <a:rPr lang="cs-CZ" sz="1600" dirty="0"/>
              <a:t>MATEJKO, Jan. </a:t>
            </a:r>
            <a:r>
              <a:rPr lang="cs-CZ" sz="1600" i="1" dirty="0"/>
              <a:t>wikipedia.cz</a:t>
            </a:r>
            <a:r>
              <a:rPr lang="cs-CZ" sz="1600" dirty="0"/>
              <a:t> [online]. [cit. 21.5.2013]. Dostupný na WWW: 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commons.wikimedia.org/wiki/File:Kazimierz_I_Odnowiciel.jpg?uselang=cs</a:t>
            </a:r>
            <a:endParaRPr lang="cs-CZ" sz="1600" dirty="0" smtClean="0"/>
          </a:p>
          <a:p>
            <a:pPr marL="514350" indent="-514350">
              <a:buAutoNum type="arabicPeriod"/>
            </a:pPr>
            <a:r>
              <a:rPr lang="cs-CZ" sz="1600" dirty="0"/>
              <a:t>MATEJKO, Jan. </a:t>
            </a:r>
            <a:r>
              <a:rPr lang="cs-CZ" sz="1600" i="1" dirty="0"/>
              <a:t>wikipedia.cz</a:t>
            </a:r>
            <a:r>
              <a:rPr lang="cs-CZ" sz="1600" dirty="0"/>
              <a:t> [online]. [cit. 24.5.2013]. Dostupný na WWW: </a:t>
            </a:r>
            <a:r>
              <a:rPr lang="cs-CZ" sz="1600" dirty="0">
                <a:hlinkClick r:id="rId7"/>
              </a:rPr>
              <a:t>https://</a:t>
            </a:r>
            <a:r>
              <a:rPr lang="cs-CZ" sz="1600" dirty="0" smtClean="0">
                <a:hlinkClick r:id="rId7"/>
              </a:rPr>
              <a:t>commons.wikimedia.org/wiki/File:Boleslaw_Smialy.jpg?uselang=cs</a:t>
            </a:r>
            <a:endParaRPr lang="cs-CZ" sz="1600" dirty="0" smtClean="0"/>
          </a:p>
          <a:p>
            <a:pPr marL="514350" indent="-514350">
              <a:buAutoNum type="arabicPeriod"/>
            </a:pPr>
            <a:r>
              <a:rPr lang="cs-CZ" sz="1600" dirty="0"/>
              <a:t>AUTOR NEUVEDEN. </a:t>
            </a:r>
            <a:r>
              <a:rPr lang="cs-CZ" sz="1600" i="1" dirty="0"/>
              <a:t>wikipedia.cz</a:t>
            </a:r>
            <a:r>
              <a:rPr lang="cs-CZ" sz="1600" dirty="0"/>
              <a:t> [online]. [cit. 24.5.2013]. Dostupný na WWW: </a:t>
            </a:r>
            <a:r>
              <a:rPr lang="cs-CZ" sz="1600" dirty="0">
                <a:hlinkClick r:id="rId8"/>
              </a:rPr>
              <a:t>https://</a:t>
            </a:r>
            <a:r>
              <a:rPr lang="cs-CZ" sz="1600" dirty="0" smtClean="0">
                <a:hlinkClick r:id="rId8"/>
              </a:rPr>
              <a:t>commons.wikimedia.org/wiki/File:Sanctus_Stanislaus.JPG?uselang=cs</a:t>
            </a:r>
            <a:endParaRPr lang="cs-CZ" sz="1600" dirty="0"/>
          </a:p>
          <a:p>
            <a:pPr marL="514350" indent="-514350">
              <a:buAutoNum type="arabicPeriod"/>
            </a:pPr>
            <a:r>
              <a:rPr lang="cs-CZ" sz="1600" dirty="0"/>
              <a:t>AUTOR NEUVEDEN. </a:t>
            </a:r>
            <a:r>
              <a:rPr lang="cs-CZ" sz="1600" i="1" dirty="0"/>
              <a:t>wikipedia.pl</a:t>
            </a:r>
            <a:r>
              <a:rPr lang="cs-CZ" sz="1600" dirty="0"/>
              <a:t> [online]. [cit. 24.5.2013]. Dostupný na WWW: </a:t>
            </a:r>
            <a:r>
              <a:rPr lang="cs-CZ" sz="1600" dirty="0">
                <a:hlinkClick r:id="rId9"/>
              </a:rPr>
              <a:t>https://pl.wikipedia.org/wiki/Plik:Polska_WladLokietka_%</a:t>
            </a:r>
            <a:r>
              <a:rPr lang="cs-CZ" sz="1600" dirty="0" smtClean="0">
                <a:hlinkClick r:id="rId9"/>
              </a:rPr>
              <a:t>281275-1300%29.png</a:t>
            </a:r>
            <a:endParaRPr lang="cs-CZ" sz="1600" dirty="0" smtClean="0"/>
          </a:p>
          <a:p>
            <a:pPr marL="514350" indent="-514350">
              <a:buAutoNum type="arabicPeriod"/>
            </a:pPr>
            <a:r>
              <a:rPr lang="cs-CZ" sz="1600" dirty="0"/>
              <a:t>AUTOR NEUVEDEN. </a:t>
            </a:r>
            <a:r>
              <a:rPr lang="cs-CZ" sz="1600" i="1" dirty="0"/>
              <a:t>wikipedia.pl</a:t>
            </a:r>
            <a:r>
              <a:rPr lang="cs-CZ" sz="1600" dirty="0"/>
              <a:t> [online]. [cit. 24.5.2013]. </a:t>
            </a:r>
            <a:r>
              <a:rPr lang="cs-CZ" sz="1600"/>
              <a:t>Dostupný na WWW: </a:t>
            </a:r>
            <a:r>
              <a:rPr lang="cs-CZ" sz="1600">
                <a:hlinkClick r:id="rId10"/>
              </a:rPr>
              <a:t>https://pl.wikipedia.org/wiki/Plik:Polska_1333_-_</a:t>
            </a:r>
            <a:r>
              <a:rPr lang="cs-CZ" sz="1600" smtClean="0">
                <a:hlinkClick r:id="rId10"/>
              </a:rPr>
              <a:t>1370.png</a:t>
            </a:r>
            <a:endParaRPr lang="cs-CZ" sz="1600" dirty="0" smtClean="0"/>
          </a:p>
          <a:p>
            <a:pPr marL="514350" indent="-514350">
              <a:buAutoNum type="arabicPeriod"/>
            </a:pP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3862679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Literatura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KANTOREK</a:t>
            </a:r>
            <a:r>
              <a:rPr lang="cs-CZ" dirty="0"/>
              <a:t>, Pavel; SOCHROVÁ Marie. </a:t>
            </a:r>
            <a:r>
              <a:rPr lang="cs-CZ" i="1" dirty="0"/>
              <a:t>Dějepis I. v kostce pro střední školy</a:t>
            </a:r>
            <a:r>
              <a:rPr lang="cs-CZ" dirty="0"/>
              <a:t>. 1.vyd. Fragment, 2008. ISBN 978-802-5306-055.</a:t>
            </a:r>
          </a:p>
          <a:p>
            <a:r>
              <a:rPr lang="cs-CZ" dirty="0" smtClean="0"/>
              <a:t>KVIRENC</a:t>
            </a:r>
            <a:r>
              <a:rPr lang="cs-CZ" dirty="0"/>
              <a:t>, Jan. </a:t>
            </a:r>
            <a:r>
              <a:rPr lang="cs-CZ" i="1" dirty="0"/>
              <a:t>Evropa do roku 1914: historie v dokumentech</a:t>
            </a:r>
            <a:r>
              <a:rPr lang="cs-CZ" dirty="0"/>
              <a:t>. Vyd. 1. Liberec: Dialog, 2007, 232 s. ISBN 978-808-6761-701.</a:t>
            </a:r>
          </a:p>
          <a:p>
            <a:r>
              <a:rPr lang="cs-CZ" dirty="0" smtClean="0"/>
              <a:t>ŠTĚPÁNKOVÁ</a:t>
            </a:r>
            <a:r>
              <a:rPr lang="cs-CZ" dirty="0"/>
              <a:t>, Alena a Zdeněk ŠAŠINKA. </a:t>
            </a:r>
            <a:r>
              <a:rPr lang="cs-CZ" i="1" dirty="0"/>
              <a:t>Odmaturuj! z dějepisu 1</a:t>
            </a:r>
            <a:r>
              <a:rPr lang="cs-CZ" dirty="0"/>
              <a:t>. Vyd. 1. Brno: </a:t>
            </a:r>
            <a:r>
              <a:rPr lang="cs-CZ" dirty="0" err="1"/>
              <a:t>Didaktis</a:t>
            </a:r>
            <a:r>
              <a:rPr lang="cs-CZ" dirty="0"/>
              <a:t>, c2006, 232 s. ISBN 80-735-8059-4.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17707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400" b="1" dirty="0" smtClean="0"/>
              <a:t>Konec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27033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428</TotalTime>
  <Words>1051</Words>
  <Application>Microsoft Office PowerPoint</Application>
  <PresentationFormat>Předvádění na obrazovce (4:3)</PresentationFormat>
  <Paragraphs>258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25</vt:i4>
      </vt:variant>
    </vt:vector>
  </HeadingPairs>
  <TitlesOfParts>
    <vt:vector size="27" baseType="lpstr">
      <vt:lpstr>Původ</vt:lpstr>
      <vt:lpstr>projekt</vt:lpstr>
      <vt:lpstr>Polsko ve středověku</vt:lpstr>
      <vt:lpstr>ANOTACE</vt:lpstr>
      <vt:lpstr>Polsko ve středověku</vt:lpstr>
      <vt:lpstr>Konstituování polského státu </vt:lpstr>
      <vt:lpstr>Měšek I. (962-992) </vt:lpstr>
      <vt:lpstr>Polsko za vlády Měška I. </vt:lpstr>
      <vt:lpstr>Boleslav Chrabrý (992-1025) </vt:lpstr>
      <vt:lpstr>Polsko za Boleslava I. Chrabrého</vt:lpstr>
      <vt:lpstr>Svatovojtěšská misie</vt:lpstr>
      <vt:lpstr>Krize </vt:lpstr>
      <vt:lpstr>Kazimír I. Obnovitel (1039-1058)</vt:lpstr>
      <vt:lpstr>Boleslav II. Smělý (1058-1079) </vt:lpstr>
      <vt:lpstr>Prezentace aplikace PowerPoint</vt:lpstr>
      <vt:lpstr>Boleslav III. Křivoústý (1106-1138)</vt:lpstr>
      <vt:lpstr>Prezentace aplikace PowerPoint</vt:lpstr>
      <vt:lpstr>Přemysl II. Velkopolský (1290-1296) </vt:lpstr>
      <vt:lpstr>Prezentace aplikace PowerPoint</vt:lpstr>
      <vt:lpstr>Polsko za Vladislava I. Lokietka</vt:lpstr>
      <vt:lpstr>Kazimír III. Veliký (1333-1370)</vt:lpstr>
      <vt:lpstr>Polsko za Kazimíra III. Velikého</vt:lpstr>
      <vt:lpstr>Ludvík I. z Anjou (1370-1382)</vt:lpstr>
      <vt:lpstr>Závěrečné opakování</vt:lpstr>
      <vt:lpstr>Zdroje </vt:lpstr>
      <vt:lpstr>Literatura </vt:lpstr>
      <vt:lpstr>Konec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Polsko ve středověku</dc:title>
  <dc:creator>zi</dc:creator>
  <cp:lastModifiedBy>zi</cp:lastModifiedBy>
  <cp:revision>21</cp:revision>
  <dcterms:created xsi:type="dcterms:W3CDTF">2013-05-21T06:16:55Z</dcterms:created>
  <dcterms:modified xsi:type="dcterms:W3CDTF">2013-12-11T09:22:01Z</dcterms:modified>
</cp:coreProperties>
</file>