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3" r:id="rId2"/>
    <p:sldId id="256" r:id="rId3"/>
    <p:sldId id="264" r:id="rId4"/>
    <p:sldId id="257" r:id="rId5"/>
    <p:sldId id="258" r:id="rId6"/>
    <p:sldId id="260" r:id="rId7"/>
    <p:sldId id="261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baseline="0" dirty="0" smtClean="0"/>
            <a:t>VY_32_INOVACE_01_Anglický jazyk 4.ročník_In </a:t>
          </a:r>
          <a:r>
            <a:rPr lang="cs-CZ" sz="1800" baseline="0" dirty="0" err="1" smtClean="0"/>
            <a:t>the</a:t>
          </a:r>
          <a:r>
            <a:rPr lang="cs-CZ" sz="1800" baseline="0" dirty="0" smtClean="0"/>
            <a:t> </a:t>
          </a:r>
          <a:r>
            <a:rPr lang="cs-CZ" sz="1800" baseline="0" dirty="0" err="1" smtClean="0"/>
            <a:t>classroom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smtClean="0"/>
            <a:t>Mgr. Iveta </a:t>
          </a:r>
          <a:r>
            <a:rPr lang="cs-CZ" sz="2000" dirty="0" smtClean="0"/>
            <a:t>Hejtmánková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In </a:t>
          </a:r>
          <a:r>
            <a:rPr lang="cs-CZ" sz="2000" dirty="0" err="1" smtClean="0"/>
            <a:t>the</a:t>
          </a:r>
          <a:r>
            <a:rPr lang="cs-CZ" sz="2000" dirty="0" smtClean="0"/>
            <a:t> </a:t>
          </a:r>
          <a:r>
            <a:rPr lang="cs-CZ" sz="2000" dirty="0" err="1" smtClean="0"/>
            <a:t>classroom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7189" custLinFactNeighborX="417" custLinFactNeighborY="10838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ScaleY="63193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CA83A73-A840-4C9D-B922-91990A8CCA0B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4F382E4-182F-434C-BD7C-D64132843145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7C8BC64-2F17-4D0D-8C0E-2D794DFDCEA8}" type="presOf" srcId="{B651F6E3-6281-48DB-9319-2AEAFDAE7572}" destId="{619D679B-A015-4ECF-8348-D1034C574F40}" srcOrd="0" destOrd="0" presId="urn:microsoft.com/office/officeart/2005/8/layout/target3"/>
    <dgm:cxn modelId="{DFC51386-4000-42BF-B093-111A2347709C}" type="presOf" srcId="{757F3AB3-0718-4624-B441-E567A8F0AB56}" destId="{333A1088-737F-45CB-B68E-254E46348037}" srcOrd="0" destOrd="0" presId="urn:microsoft.com/office/officeart/2005/8/layout/target3"/>
    <dgm:cxn modelId="{5676CE4B-B1FE-4913-B90D-11DF2E2E4A49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EC573D8-47A7-4D8E-872D-14243D098293}" type="presOf" srcId="{4C35D32F-0EAB-4CD7-82EE-45574DC2A586}" destId="{8BEBB6EC-1DAA-4CAC-8A25-BC0FCBD5DBD5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AFC0B69-E390-47BF-BF8E-D191A5AE44FF}" type="presOf" srcId="{B651F6E3-6281-48DB-9319-2AEAFDAE7572}" destId="{6BB5E863-4638-4E1D-BFDE-399D028AC4ED}" srcOrd="1" destOrd="0" presId="urn:microsoft.com/office/officeart/2005/8/layout/target3"/>
    <dgm:cxn modelId="{B094B647-AE49-4EFF-89C1-8AD66A46E95D}" type="presOf" srcId="{D1B46980-6531-4606-95E6-44980827E919}" destId="{2BE915AB-18AA-4053-B92C-3BFC9ED204BB}" srcOrd="1" destOrd="0" presId="urn:microsoft.com/office/officeart/2005/8/layout/target3"/>
    <dgm:cxn modelId="{EBB2F90A-E623-4D1E-BE3E-CC48EBE507F1}" type="presOf" srcId="{D8197B8C-B260-4A16-BDF4-0947B075E274}" destId="{5A5FFA88-C948-4069-8E93-59FA12366E83}" srcOrd="1" destOrd="0" presId="urn:microsoft.com/office/officeart/2005/8/layout/target3"/>
    <dgm:cxn modelId="{58C39593-3D10-42A6-99BE-3BB48D3CA395}" type="presOf" srcId="{D1D4F407-5343-4D3F-B5B9-D407B03CAEB4}" destId="{AED2198E-93D5-4001-81B4-73124B309672}" srcOrd="1" destOrd="0" presId="urn:microsoft.com/office/officeart/2005/8/layout/target3"/>
    <dgm:cxn modelId="{FE9C68A2-324D-42F6-BD00-7CF131AFA0C7}" type="presOf" srcId="{D1D4F407-5343-4D3F-B5B9-D407B03CAEB4}" destId="{D005CE8C-CC26-4C3E-AC11-E15060ECD759}" srcOrd="0" destOrd="0" presId="urn:microsoft.com/office/officeart/2005/8/layout/target3"/>
    <dgm:cxn modelId="{83D8534F-DB19-40BE-B7AC-98985E56870B}" type="presParOf" srcId="{333A1088-737F-45CB-B68E-254E46348037}" destId="{F5ABB229-8D3B-4694-996A-96F23CF14429}" srcOrd="0" destOrd="0" presId="urn:microsoft.com/office/officeart/2005/8/layout/target3"/>
    <dgm:cxn modelId="{3E7E73BA-CB89-41BD-AFB5-3579E22356E1}" type="presParOf" srcId="{333A1088-737F-45CB-B68E-254E46348037}" destId="{F41139FD-01EE-4571-8B17-4FB00FC51163}" srcOrd="1" destOrd="0" presId="urn:microsoft.com/office/officeart/2005/8/layout/target3"/>
    <dgm:cxn modelId="{B6CDD7A8-B556-42D0-80AF-4286F84F2292}" type="presParOf" srcId="{333A1088-737F-45CB-B68E-254E46348037}" destId="{D005CE8C-CC26-4C3E-AC11-E15060ECD759}" srcOrd="2" destOrd="0" presId="urn:microsoft.com/office/officeart/2005/8/layout/target3"/>
    <dgm:cxn modelId="{1C08F73D-8AC4-439A-8DC1-B6EEDD96E34B}" type="presParOf" srcId="{333A1088-737F-45CB-B68E-254E46348037}" destId="{2C702D82-9B77-49B7-9568-BB8EB47C3372}" srcOrd="3" destOrd="0" presId="urn:microsoft.com/office/officeart/2005/8/layout/target3"/>
    <dgm:cxn modelId="{26F0F351-3A5F-43BE-BF06-5685EAE749E0}" type="presParOf" srcId="{333A1088-737F-45CB-B68E-254E46348037}" destId="{A52A0455-90FF-4808-ABD0-F02540D31D5A}" srcOrd="4" destOrd="0" presId="urn:microsoft.com/office/officeart/2005/8/layout/target3"/>
    <dgm:cxn modelId="{F46FC22F-71E6-48A4-8800-6CF70AFE7F9A}" type="presParOf" srcId="{333A1088-737F-45CB-B68E-254E46348037}" destId="{6140AFEC-043D-4C43-A2F9-D0F5331DF3A3}" srcOrd="5" destOrd="0" presId="urn:microsoft.com/office/officeart/2005/8/layout/target3"/>
    <dgm:cxn modelId="{B46318C5-3613-4F21-908F-9DC2FB23BF8B}" type="presParOf" srcId="{333A1088-737F-45CB-B68E-254E46348037}" destId="{9358AC05-5D7D-4327-9F80-1AD486AEA664}" srcOrd="6" destOrd="0" presId="urn:microsoft.com/office/officeart/2005/8/layout/target3"/>
    <dgm:cxn modelId="{663EF4BD-542C-45F6-9C80-9BF798391DA5}" type="presParOf" srcId="{333A1088-737F-45CB-B68E-254E46348037}" destId="{313FC574-E1CD-4FB4-B054-0B805CE0447D}" srcOrd="7" destOrd="0" presId="urn:microsoft.com/office/officeart/2005/8/layout/target3"/>
    <dgm:cxn modelId="{B71DFD2A-C563-46E4-A908-D7C96EC038E6}" type="presParOf" srcId="{333A1088-737F-45CB-B68E-254E46348037}" destId="{619D679B-A015-4ECF-8348-D1034C574F40}" srcOrd="8" destOrd="0" presId="urn:microsoft.com/office/officeart/2005/8/layout/target3"/>
    <dgm:cxn modelId="{C111120B-DD2A-4CCC-80DF-DEFF75A0B0CF}" type="presParOf" srcId="{333A1088-737F-45CB-B68E-254E46348037}" destId="{322283A8-4A27-4CDA-BAE3-F381106A9174}" srcOrd="9" destOrd="0" presId="urn:microsoft.com/office/officeart/2005/8/layout/target3"/>
    <dgm:cxn modelId="{DD4A185C-E3E0-47EC-848C-0298C0D87719}" type="presParOf" srcId="{333A1088-737F-45CB-B68E-254E46348037}" destId="{FFC9F71D-1B4F-4AD9-A4A6-86ADEFC8AF5C}" srcOrd="10" destOrd="0" presId="urn:microsoft.com/office/officeart/2005/8/layout/target3"/>
    <dgm:cxn modelId="{D3F46D05-FCBA-4356-9230-2A8FC229B5C5}" type="presParOf" srcId="{333A1088-737F-45CB-B68E-254E46348037}" destId="{25B08C86-7E15-44DC-BE7F-FFB55DD49D12}" srcOrd="11" destOrd="0" presId="urn:microsoft.com/office/officeart/2005/8/layout/target3"/>
    <dgm:cxn modelId="{0A5DB0B6-A522-45EA-A0FD-6917C2444087}" type="presParOf" srcId="{333A1088-737F-45CB-B68E-254E46348037}" destId="{76644BE8-9D7C-4C09-B250-3D10AF48CBB7}" srcOrd="12" destOrd="0" presId="urn:microsoft.com/office/officeart/2005/8/layout/target3"/>
    <dgm:cxn modelId="{17AD1C83-7BF0-4065-968B-9921B2592758}" type="presParOf" srcId="{333A1088-737F-45CB-B68E-254E46348037}" destId="{EE85B701-7295-41C0-BA7A-34D3756A2AE6}" srcOrd="13" destOrd="0" presId="urn:microsoft.com/office/officeart/2005/8/layout/target3"/>
    <dgm:cxn modelId="{19B0B7DF-3B08-471C-8E9C-EA4CD8D5EBDE}" type="presParOf" srcId="{333A1088-737F-45CB-B68E-254E46348037}" destId="{8BEBB6EC-1DAA-4CAC-8A25-BC0FCBD5DBD5}" srcOrd="14" destOrd="0" presId="urn:microsoft.com/office/officeart/2005/8/layout/target3"/>
    <dgm:cxn modelId="{8A5D5A8D-54F7-4A75-96D7-7B360A5F4610}" type="presParOf" srcId="{333A1088-737F-45CB-B68E-254E46348037}" destId="{AED2198E-93D5-4001-81B4-73124B309672}" srcOrd="15" destOrd="0" presId="urn:microsoft.com/office/officeart/2005/8/layout/target3"/>
    <dgm:cxn modelId="{6B5775B7-52D6-41AE-B272-D3FE0F1BFFCC}" type="presParOf" srcId="{333A1088-737F-45CB-B68E-254E46348037}" destId="{2BE915AB-18AA-4053-B92C-3BFC9ED204BB}" srcOrd="16" destOrd="0" presId="urn:microsoft.com/office/officeart/2005/8/layout/target3"/>
    <dgm:cxn modelId="{7DC24B4D-4302-496F-B1C2-0602E0DC4ABE}" type="presParOf" srcId="{333A1088-737F-45CB-B68E-254E46348037}" destId="{6BB5E863-4638-4E1D-BFDE-399D028AC4ED}" srcOrd="17" destOrd="0" presId="urn:microsoft.com/office/officeart/2005/8/layout/target3"/>
    <dgm:cxn modelId="{BDAB0567-CF60-49D4-A783-75736C00D8B6}" type="presParOf" srcId="{333A1088-737F-45CB-B68E-254E46348037}" destId="{5A5FFA88-C948-4069-8E93-59FA12366E83}" srcOrd="18" destOrd="0" presId="urn:microsoft.com/office/officeart/2005/8/layout/target3"/>
    <dgm:cxn modelId="{AEC287A8-6806-4B10-990B-4FCD2B77BEB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Iveta Hejtmánková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922303"/>
          <a:ext cx="5350878" cy="15839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baseline="0" dirty="0" smtClean="0"/>
            <a:t>VY_32_INOVACE_01_Anglický jazyk 4.ročník_In </a:t>
          </a:r>
          <a:r>
            <a:rPr lang="cs-CZ" sz="1800" kern="1200" baseline="0" dirty="0" err="1" smtClean="0"/>
            <a:t>the</a:t>
          </a:r>
          <a:r>
            <a:rPr lang="cs-CZ" sz="1800" kern="1200" baseline="0" dirty="0" smtClean="0"/>
            <a:t> </a:t>
          </a:r>
          <a:r>
            <a:rPr lang="cs-CZ" sz="1800" kern="1200" baseline="0" dirty="0" err="1" smtClean="0"/>
            <a:t>classroom</a:t>
          </a:r>
          <a:endParaRPr lang="cs-CZ" sz="1800" kern="1200" dirty="0"/>
        </a:p>
      </dsp:txBody>
      <dsp:txXfrm>
        <a:off x="1273857" y="922303"/>
        <a:ext cx="5350878" cy="436939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396384"/>
          <a:ext cx="5350878" cy="5956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In </a:t>
          </a:r>
          <a:r>
            <a:rPr lang="cs-CZ" sz="2000" kern="1200" dirty="0" err="1" smtClean="0"/>
            <a:t>the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classroom</a:t>
          </a:r>
          <a:endParaRPr lang="cs-CZ" sz="2000" kern="1200" dirty="0"/>
        </a:p>
      </dsp:txBody>
      <dsp:txXfrm>
        <a:off x="1273857" y="1396384"/>
        <a:ext cx="5350878" cy="257596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7312856-656E-437B-9807-E347411920A5}" type="datetimeFigureOut">
              <a:rPr lang="cs-CZ" smtClean="0"/>
              <a:pPr/>
              <a:t>22.3.2012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60BD57D4-A3F6-4355-8051-29E570C2671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152165469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29042035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924944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dirty="0" smtClean="0">
                <a:ln>
                  <a:solidFill>
                    <a:schemeClr val="tx1"/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In </a:t>
            </a:r>
            <a:r>
              <a:rPr lang="cs-CZ" sz="6600" b="1" dirty="0" err="1" smtClean="0">
                <a:ln>
                  <a:solidFill>
                    <a:schemeClr val="tx1"/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the</a:t>
            </a:r>
            <a:r>
              <a:rPr lang="cs-CZ" sz="6600" b="1" dirty="0" smtClean="0">
                <a:ln>
                  <a:solidFill>
                    <a:schemeClr val="tx1"/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cs-CZ" sz="6600" b="1" dirty="0" err="1" smtClean="0">
                <a:ln>
                  <a:solidFill>
                    <a:schemeClr val="tx1"/>
                  </a:solidFill>
                </a:ln>
                <a:solidFill>
                  <a:schemeClr val="bg1">
                    <a:lumMod val="95000"/>
                  </a:schemeClr>
                </a:solidFill>
              </a:rPr>
              <a:t>classroom</a:t>
            </a:r>
            <a:endParaRPr lang="cs-CZ" sz="6600" b="1" dirty="0">
              <a:ln>
                <a:solidFill>
                  <a:schemeClr val="tx1"/>
                </a:solidFill>
              </a:ln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17073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této prezentaci si žáci 4.ročníku doplní slovní zásobu.</a:t>
            </a:r>
          </a:p>
          <a:p>
            <a:r>
              <a:rPr lang="cs-CZ" dirty="0" smtClean="0"/>
              <a:t>Procvičí si správné tvary slovíček.</a:t>
            </a:r>
          </a:p>
          <a:p>
            <a:r>
              <a:rPr lang="cs-CZ" dirty="0" smtClean="0"/>
              <a:t>Poslední strana prezentace je věnována vazbě –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…,</a:t>
            </a:r>
            <a:r>
              <a:rPr lang="cs-CZ" dirty="0" err="1" smtClean="0"/>
              <a:t>There</a:t>
            </a:r>
            <a:r>
              <a:rPr lang="cs-CZ" smtClean="0"/>
              <a:t> are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8899691"/>
      </p:ext>
    </p:extLst>
  </p:cSld>
  <p:clrMapOvr>
    <a:masterClrMapping/>
  </p:clrMapOvr>
  <p:transition spd="slow">
    <p:pull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9910" y="1772816"/>
            <a:ext cx="3528392" cy="1584176"/>
          </a:xfrm>
          <a:effectLst>
            <a:innerShdw blurRad="63500" dist="50800" dir="18900000">
              <a:prstClr val="black">
                <a:alpha val="50000"/>
              </a:prstClr>
            </a:innerShdw>
            <a:softEdge rad="31750"/>
          </a:effectLst>
          <a:scene3d>
            <a:camera prst="perspectiveHeroicExtremeLeftFacing"/>
            <a:lightRig rig="threePt" dir="t"/>
          </a:scene3d>
        </p:spPr>
        <p:txBody>
          <a:bodyPr vert="horz"/>
          <a:lstStyle/>
          <a:p>
            <a:r>
              <a:rPr lang="cs-CZ" sz="5000" b="1" dirty="0" err="1" smtClean="0">
                <a:solidFill>
                  <a:srgbClr val="0070C0"/>
                </a:solidFill>
              </a:rPr>
              <a:t>Vocabulary</a:t>
            </a:r>
            <a:endParaRPr lang="cs-CZ" sz="5000" b="1" dirty="0">
              <a:solidFill>
                <a:srgbClr val="0070C0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050098655"/>
              </p:ext>
            </p:extLst>
          </p:nvPr>
        </p:nvGraphicFramePr>
        <p:xfrm>
          <a:off x="467544" y="383661"/>
          <a:ext cx="4536504" cy="6035040"/>
        </p:xfrm>
        <a:graphic>
          <a:graphicData uri="http://schemas.openxmlformats.org/drawingml/2006/table">
            <a:tbl>
              <a:tblPr firstRow="1" bandRow="1">
                <a:effectLst>
                  <a:innerShdw blurRad="63500" dist="50800" dir="18900000">
                    <a:prstClr val="black">
                      <a:alpha val="50000"/>
                    </a:prstClr>
                  </a:innerShdw>
                </a:effectLst>
                <a:tableStyleId>{5C22544A-7EE6-4342-B048-85BDC9FD1C3A}</a:tableStyleId>
              </a:tblPr>
              <a:tblGrid>
                <a:gridCol w="1944216"/>
                <a:gridCol w="2592288"/>
              </a:tblGrid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Blackboard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tabule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Bookcase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knihovnička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Ceiling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strop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Classroom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třída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Desk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lavice, učitelský stůl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Door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dveře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Floor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podlaha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Chalk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křída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Light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světlo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Map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mapa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Picture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obrázek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Sponge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houba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TV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televize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Vase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váza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Video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video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Wardrobe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skříň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Wash-basin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umyvadlo</a:t>
                      </a:r>
                      <a:endParaRPr lang="cs-CZ" sz="1600" dirty="0"/>
                    </a:p>
                  </a:txBody>
                  <a:tcPr/>
                </a:tc>
              </a:tr>
              <a:tr h="324000"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Window</a:t>
                      </a:r>
                      <a:endParaRPr lang="cs-CZ" sz="16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600" dirty="0" smtClean="0"/>
                        <a:t>okno</a:t>
                      </a:r>
                      <a:endParaRPr lang="cs-CZ" sz="16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68680" y="6457890"/>
            <a:ext cx="8712968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00" dirty="0" smtClean="0">
                <a:sym typeface="Symbol"/>
              </a:rPr>
              <a:t>1 Zdroj:</a:t>
            </a:r>
            <a:r>
              <a:rPr lang="cs-CZ" sz="900" dirty="0"/>
              <a:t> KOCIÁNOVÁ, Zdeňka. </a:t>
            </a:r>
            <a:r>
              <a:rPr lang="cs-CZ" sz="900" i="1" dirty="0"/>
              <a:t>New </a:t>
            </a:r>
            <a:r>
              <a:rPr lang="cs-CZ" sz="900" i="1" dirty="0" err="1"/>
              <a:t>English</a:t>
            </a:r>
            <a:r>
              <a:rPr lang="cs-CZ" sz="900" i="1" dirty="0"/>
              <a:t> </a:t>
            </a:r>
            <a:r>
              <a:rPr lang="cs-CZ" sz="900" i="1" dirty="0" err="1"/>
              <a:t>for</a:t>
            </a:r>
            <a:r>
              <a:rPr lang="cs-CZ" sz="900" i="1" dirty="0"/>
              <a:t> </a:t>
            </a:r>
            <a:r>
              <a:rPr lang="cs-CZ" sz="900" i="1" dirty="0" err="1"/>
              <a:t>You</a:t>
            </a:r>
            <a:r>
              <a:rPr lang="cs-CZ" sz="900" i="1" dirty="0"/>
              <a:t> 1- </a:t>
            </a:r>
            <a:r>
              <a:rPr lang="cs-CZ" sz="900" i="1" dirty="0" err="1"/>
              <a:t>Pupil´s</a:t>
            </a:r>
            <a:r>
              <a:rPr lang="cs-CZ" sz="900" i="1" dirty="0"/>
              <a:t> </a:t>
            </a:r>
            <a:r>
              <a:rPr lang="cs-CZ" sz="900" i="1" dirty="0" err="1"/>
              <a:t>Book</a:t>
            </a:r>
            <a:r>
              <a:rPr lang="cs-CZ" sz="900" i="1" dirty="0"/>
              <a:t> : učebnice anglického jazyka pro 4. ročník ZŠ</a:t>
            </a:r>
            <a:r>
              <a:rPr lang="cs-CZ" sz="900" dirty="0"/>
              <a:t>. 1.vydání. Těšín : Vydavatelství </a:t>
            </a:r>
            <a:r>
              <a:rPr lang="cs-CZ" sz="900" dirty="0" err="1"/>
              <a:t>Educi</a:t>
            </a:r>
            <a:r>
              <a:rPr lang="cs-CZ" sz="900" dirty="0"/>
              <a:t>, 2000. </a:t>
            </a:r>
            <a:r>
              <a:rPr lang="cs-CZ" sz="900" dirty="0" smtClean="0"/>
              <a:t>str.63</a:t>
            </a:r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xmlns="" val="174016816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88640"/>
            <a:ext cx="2200275" cy="2076450"/>
          </a:xfrm>
        </p:spPr>
      </p:pic>
      <p:sp>
        <p:nvSpPr>
          <p:cNvPr id="5" name="TextovéPole 4"/>
          <p:cNvSpPr txBox="1"/>
          <p:nvPr/>
        </p:nvSpPr>
        <p:spPr>
          <a:xfrm>
            <a:off x="354278" y="2305269"/>
            <a:ext cx="100811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ym typeface="Symbol"/>
              </a:rPr>
              <a:t>2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60317" y="21910"/>
            <a:ext cx="2592288" cy="25202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4685668" y="2352453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ym typeface="Symbol"/>
              </a:rPr>
              <a:t>3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 smtClean="0"/>
          </a:p>
          <a:p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3501008"/>
            <a:ext cx="1656185" cy="3024336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0" y="6488668"/>
            <a:ext cx="303288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00" dirty="0" smtClean="0">
                <a:sym typeface="Symbol"/>
              </a:rPr>
              <a:t>4</a:t>
            </a:r>
            <a:endParaRPr lang="cs-CZ" sz="800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6158" y="3501008"/>
            <a:ext cx="2476500" cy="298766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856241" y="648866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 smtClean="0">
                <a:sym typeface="Symbol"/>
              </a:rPr>
              <a:t>5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 smtClean="0"/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99792" y="260648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Window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32469" y="1912774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tx2">
                    <a:lumMod val="50000"/>
                  </a:schemeClr>
                </a:solidFill>
              </a:rPr>
              <a:t>Wash-basin</a:t>
            </a:r>
            <a:endParaRPr lang="cs-CZ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252605" y="260648"/>
            <a:ext cx="1639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92D050"/>
                </a:solidFill>
              </a:rPr>
              <a:t>Blackboard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186655" y="1982103"/>
            <a:ext cx="16398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92D050"/>
                </a:solidFill>
              </a:rPr>
              <a:t>Bookcase</a:t>
            </a:r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3717032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Door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933646" y="558924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Floor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212658" y="3717032"/>
            <a:ext cx="1535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7030A0"/>
                </a:solidFill>
              </a:rPr>
              <a:t>Ceiling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180733" y="5589240"/>
            <a:ext cx="15358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7030A0"/>
                </a:solidFill>
              </a:rPr>
              <a:t>Wardrobe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9911687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afterEffect">
                                  <p:stCondLst>
                                    <p:cond delay="500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000"/>
                            </p:stCondLst>
                            <p:childTnLst>
                              <p:par>
                                <p:cTn id="8" presetID="8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Rot by="21600000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2000"/>
                            </p:stCondLst>
                            <p:childTnLst>
                              <p:par>
                                <p:cTn id="11" presetID="8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Rot by="21600000">
                                      <p:cBhvr>
                                        <p:cTn id="1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7000"/>
                            </p:stCondLst>
                            <p:childTnLst>
                              <p:par>
                                <p:cTn id="14" presetID="8" presetClass="emph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2000"/>
                            </p:stCondLst>
                            <p:childTnLst>
                              <p:par>
                                <p:cTn id="17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2000"/>
                            </p:stCondLst>
                            <p:childTnLst>
                              <p:par>
                                <p:cTn id="20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2000"/>
                            </p:stCondLst>
                            <p:childTnLst>
                              <p:par>
                                <p:cTn id="2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2000"/>
                            </p:stCondLst>
                            <p:childTnLst>
                              <p:par>
                                <p:cTn id="2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6655" y="164053"/>
            <a:ext cx="2154832" cy="2309098"/>
          </a:xfrm>
        </p:spPr>
      </p:pic>
      <p:sp>
        <p:nvSpPr>
          <p:cNvPr id="5" name="Obdélník 4"/>
          <p:cNvSpPr/>
          <p:nvPr/>
        </p:nvSpPr>
        <p:spPr>
          <a:xfrm>
            <a:off x="212098" y="2566685"/>
            <a:ext cx="33534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sym typeface="Symbol"/>
              </a:rPr>
              <a:t></a:t>
            </a:r>
            <a:r>
              <a:rPr lang="cs-CZ" sz="800" dirty="0" smtClean="0">
                <a:sym typeface="Symbol"/>
              </a:rPr>
              <a:t>6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29971" y="-68035"/>
            <a:ext cx="3410744" cy="2664296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4355976" y="2473151"/>
            <a:ext cx="34907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ym typeface="Symbol"/>
              </a:rPr>
              <a:t></a:t>
            </a:r>
            <a:r>
              <a:rPr lang="cs-CZ" sz="800" dirty="0" smtClean="0">
                <a:sym typeface="Symbol"/>
              </a:rPr>
              <a:t>7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2209" y="3582013"/>
            <a:ext cx="2448273" cy="2736304"/>
          </a:xfrm>
          <a:prstGeom prst="rect">
            <a:avLst/>
          </a:prstGeom>
        </p:spPr>
      </p:pic>
      <p:sp>
        <p:nvSpPr>
          <p:cNvPr id="10" name="Obdélník 9"/>
          <p:cNvSpPr/>
          <p:nvPr/>
        </p:nvSpPr>
        <p:spPr>
          <a:xfrm>
            <a:off x="24535" y="6488668"/>
            <a:ext cx="335348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sym typeface="Symbol"/>
              </a:rPr>
              <a:t></a:t>
            </a:r>
            <a:r>
              <a:rPr lang="cs-CZ" sz="800" dirty="0" smtClean="0">
                <a:sym typeface="Symbol"/>
              </a:rPr>
              <a:t>8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39199" y="4152167"/>
            <a:ext cx="2592288" cy="1595996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 flipH="1">
            <a:off x="4739199" y="5835123"/>
            <a:ext cx="349079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000" dirty="0" smtClean="0">
                <a:sym typeface="Symbol"/>
              </a:rPr>
              <a:t></a:t>
            </a:r>
            <a:r>
              <a:rPr lang="cs-CZ" sz="800" dirty="0" smtClean="0">
                <a:sym typeface="Symbol"/>
              </a:rPr>
              <a:t>9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20346" y="33874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Window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37494" y="894781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V</a:t>
            </a:r>
            <a:r>
              <a:rPr lang="cs-CZ" dirty="0" err="1" smtClean="0"/>
              <a:t>indow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74153" y="1396923"/>
            <a:ext cx="14653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Windou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651362" y="989060"/>
            <a:ext cx="1481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Blackboard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51362" y="525449"/>
            <a:ext cx="1481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Blackbaord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662355" y="1546695"/>
            <a:ext cx="14816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FF0000"/>
                </a:solidFill>
              </a:rPr>
              <a:t>Bleckboard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581510" y="5588901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Map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581510" y="4276740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00B0F0"/>
                </a:solidFill>
              </a:rPr>
              <a:t>Mep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564362" y="4926373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rgbClr val="00B0F0"/>
                </a:solidFill>
              </a:rPr>
              <a:t>Maep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48831" y="4173107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3">
                    <a:lumMod val="75000"/>
                  </a:schemeClr>
                </a:solidFill>
              </a:rPr>
              <a:t>Picture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7548831" y="4557041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Pikture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7582422" y="500726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>
                <a:solidFill>
                  <a:schemeClr val="accent3">
                    <a:lumMod val="75000"/>
                  </a:schemeClr>
                </a:solidFill>
              </a:rPr>
              <a:t>Pictur</a:t>
            </a:r>
            <a:endParaRPr lang="cs-CZ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680254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2" presetClass="exit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500"/>
                            </p:stCondLst>
                            <p:childTnLst>
                              <p:par>
                                <p:cTn id="30" presetID="2" presetClass="exit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2" presetClass="exit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8500"/>
                            </p:stCondLst>
                            <p:childTnLst>
                              <p:par>
                                <p:cTn id="40" presetID="2" presetClass="exit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5" grpId="0"/>
      <p:bldP spid="17" grpId="0"/>
      <p:bldP spid="18" grpId="0"/>
      <p:bldP spid="20" grpId="0"/>
      <p:bldP spid="21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fontScale="77500" lnSpcReduction="20000"/>
          </a:bodyPr>
          <a:lstStyle/>
          <a:p>
            <a:pPr marL="457200" indent="-457200">
              <a:buFont typeface="+mj-lt"/>
              <a:buAutoNum type="arabicParenR"/>
            </a:pP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 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ictures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icture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ponges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ponge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halks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halk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endParaRPr lang="cs-CZ" sz="26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esks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are 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indow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indows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>
              <a:buFont typeface="+mj-lt"/>
              <a:buAutoNum type="arabicParenR"/>
            </a:pP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There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endParaRPr lang="cs-CZ" sz="2600" b="1" dirty="0" smtClean="0"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ases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r>
              <a:rPr lang="cs-CZ" sz="2600" b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2600" b="1" dirty="0" err="1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ase</a:t>
            </a:r>
            <a:r>
              <a:rPr lang="cs-CZ" sz="26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lvl="4"/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27984" y="980728"/>
            <a:ext cx="4032448" cy="4392488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761302" y="5359064"/>
            <a:ext cx="37382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>
                <a:sym typeface="Symbol"/>
              </a:rPr>
              <a:t></a:t>
            </a:r>
            <a:r>
              <a:rPr lang="cs-CZ" sz="800" dirty="0" smtClean="0">
                <a:sym typeface="Symbol"/>
              </a:rPr>
              <a:t>10</a:t>
            </a:r>
            <a:r>
              <a:rPr lang="cs-CZ" sz="1000" dirty="0" smtClean="0">
                <a:sym typeface="Symbol"/>
              </a:rPr>
              <a:t></a:t>
            </a: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xmlns="" val="1522649121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4500"/>
                            </p:stCondLst>
                            <p:childTnLst>
                              <p:par>
                                <p:cTn id="10" presetID="2" presetClass="exit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9000"/>
                            </p:stCondLst>
                            <p:childTnLst>
                              <p:par>
                                <p:cTn id="15" presetID="2" presetClass="exit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3500"/>
                            </p:stCondLst>
                            <p:childTnLst>
                              <p:par>
                                <p:cTn id="20" presetID="2" presetClass="exit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8000"/>
                            </p:stCondLst>
                            <p:childTnLst>
                              <p:par>
                                <p:cTn id="25" presetID="2" presetClass="exit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2500"/>
                            </p:stCondLst>
                            <p:childTnLst>
                              <p:par>
                                <p:cTn id="30" presetID="2" presetClass="exit" presetSubtype="4" fill="hold" grpId="0" nodeType="afterEffect">
                                  <p:stCondLst>
                                    <p:cond delay="4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dirty="0">
                <a:solidFill>
                  <a:schemeClr val="tx1"/>
                </a:solidFill>
              </a:rPr>
              <a:t>KOCIÁNOVÁ, Zdeňka. </a:t>
            </a:r>
            <a:r>
              <a:rPr lang="cs-CZ" i="1" dirty="0">
                <a:solidFill>
                  <a:schemeClr val="tx1"/>
                </a:solidFill>
              </a:rPr>
              <a:t>New </a:t>
            </a:r>
            <a:r>
              <a:rPr lang="cs-CZ" i="1" dirty="0" err="1">
                <a:solidFill>
                  <a:schemeClr val="tx1"/>
                </a:solidFill>
              </a:rPr>
              <a:t>English</a:t>
            </a:r>
            <a:r>
              <a:rPr lang="cs-CZ" i="1" dirty="0">
                <a:solidFill>
                  <a:schemeClr val="tx1"/>
                </a:solidFill>
              </a:rPr>
              <a:t> </a:t>
            </a:r>
            <a:r>
              <a:rPr lang="cs-CZ" i="1" dirty="0" err="1">
                <a:solidFill>
                  <a:schemeClr val="tx1"/>
                </a:solidFill>
              </a:rPr>
              <a:t>for</a:t>
            </a:r>
            <a:r>
              <a:rPr lang="cs-CZ" i="1" dirty="0">
                <a:solidFill>
                  <a:schemeClr val="tx1"/>
                </a:solidFill>
              </a:rPr>
              <a:t> </a:t>
            </a:r>
            <a:r>
              <a:rPr lang="cs-CZ" i="1" dirty="0" err="1">
                <a:solidFill>
                  <a:schemeClr val="tx1"/>
                </a:solidFill>
              </a:rPr>
              <a:t>You</a:t>
            </a:r>
            <a:r>
              <a:rPr lang="cs-CZ" i="1" dirty="0">
                <a:solidFill>
                  <a:schemeClr val="tx1"/>
                </a:solidFill>
              </a:rPr>
              <a:t> 1- </a:t>
            </a:r>
            <a:r>
              <a:rPr lang="cs-CZ" i="1" dirty="0" err="1">
                <a:solidFill>
                  <a:schemeClr val="tx1"/>
                </a:solidFill>
              </a:rPr>
              <a:t>Pupil´s</a:t>
            </a:r>
            <a:r>
              <a:rPr lang="cs-CZ" i="1" dirty="0">
                <a:solidFill>
                  <a:schemeClr val="tx1"/>
                </a:solidFill>
              </a:rPr>
              <a:t> </a:t>
            </a:r>
            <a:r>
              <a:rPr lang="cs-CZ" i="1" dirty="0" err="1">
                <a:solidFill>
                  <a:schemeClr val="tx1"/>
                </a:solidFill>
              </a:rPr>
              <a:t>Book</a:t>
            </a:r>
            <a:r>
              <a:rPr lang="cs-CZ" i="1" dirty="0">
                <a:solidFill>
                  <a:schemeClr val="tx1"/>
                </a:solidFill>
              </a:rPr>
              <a:t> : učebnice anglického jazyka pro 4. ročník ZŠ</a:t>
            </a:r>
            <a:r>
              <a:rPr lang="cs-CZ" dirty="0">
                <a:solidFill>
                  <a:schemeClr val="tx1"/>
                </a:solidFill>
              </a:rPr>
              <a:t>. 1.vydání. Těšín : Vydavatelství </a:t>
            </a:r>
            <a:r>
              <a:rPr lang="cs-CZ" dirty="0" err="1">
                <a:solidFill>
                  <a:schemeClr val="tx1"/>
                </a:solidFill>
              </a:rPr>
              <a:t>Educi</a:t>
            </a:r>
            <a:r>
              <a:rPr lang="cs-CZ" dirty="0">
                <a:solidFill>
                  <a:schemeClr val="tx1"/>
                </a:solidFill>
              </a:rPr>
              <a:t>, 2000. 88 s. ISBN 80-86381-02-1</a:t>
            </a:r>
            <a:r>
              <a:rPr lang="cs-CZ" dirty="0"/>
              <a:t>.</a:t>
            </a:r>
            <a:endParaRPr lang="cs-CZ" i="1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i="1" dirty="0" smtClean="0">
                <a:solidFill>
                  <a:schemeClr val="tx1"/>
                </a:solidFill>
              </a:rPr>
              <a:t>Gadgets.cz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>
                <a:solidFill>
                  <a:schemeClr val="tx1"/>
                </a:solidFill>
              </a:rPr>
              <a:t>[online]. 2005-2011 [cit. 2011-09-10]. Dostupné z WWW: &lt;http://gadgets.vtm.zive.cz/</a:t>
            </a:r>
            <a:r>
              <a:rPr lang="cs-CZ" dirty="0" err="1">
                <a:solidFill>
                  <a:schemeClr val="tx1"/>
                </a:solidFill>
              </a:rPr>
              <a:t>zachodove</a:t>
            </a:r>
            <a:r>
              <a:rPr lang="cs-CZ" dirty="0">
                <a:solidFill>
                  <a:schemeClr val="tx1"/>
                </a:solidFill>
              </a:rPr>
              <a:t>-umyvadlo/a-2153/default.aspx</a:t>
            </a:r>
            <a:r>
              <a:rPr lang="cs-CZ" dirty="0" smtClean="0">
                <a:solidFill>
                  <a:schemeClr val="tx1"/>
                </a:solidFill>
              </a:rPr>
              <a:t>&gt;.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>
                <a:solidFill>
                  <a:schemeClr val="tx1"/>
                </a:solidFill>
              </a:rPr>
              <a:t>Nábytek vyprodej</a:t>
            </a:r>
            <a:r>
              <a:rPr lang="cs-CZ" dirty="0">
                <a:solidFill>
                  <a:schemeClr val="tx1"/>
                </a:solidFill>
              </a:rPr>
              <a:t> [online]. 2011 [cit. 2011-09-10]. Dostupné z WWW: &lt;http://www.nabytek-vyprodej.cz/Skrine-C69/Knihovna-VTFL130-P1051</a:t>
            </a:r>
            <a:r>
              <a:rPr lang="cs-CZ" dirty="0" smtClean="0">
                <a:solidFill>
                  <a:schemeClr val="tx1"/>
                </a:solidFill>
              </a:rPr>
              <a:t>/&gt;.</a:t>
            </a:r>
          </a:p>
          <a:p>
            <a:pPr marL="457200" indent="-457200">
              <a:buFont typeface="+mj-lt"/>
              <a:buAutoNum type="arabicPeriod"/>
            </a:pPr>
            <a:r>
              <a:rPr lang="en-US" i="1" dirty="0">
                <a:solidFill>
                  <a:schemeClr val="tx1"/>
                </a:solidFill>
              </a:rPr>
              <a:t>Dodo for life</a:t>
            </a:r>
            <a:r>
              <a:rPr lang="en-US" dirty="0">
                <a:solidFill>
                  <a:schemeClr val="tx1"/>
                </a:solidFill>
              </a:rPr>
              <a:t> [online]. 2011 [cit. 2011-09-10]. </a:t>
            </a:r>
            <a:r>
              <a:rPr lang="en-US" dirty="0" err="1">
                <a:solidFill>
                  <a:schemeClr val="tx1"/>
                </a:solidFill>
              </a:rPr>
              <a:t>Dostupné</a:t>
            </a:r>
            <a:r>
              <a:rPr lang="en-US" dirty="0">
                <a:solidFill>
                  <a:schemeClr val="tx1"/>
                </a:solidFill>
              </a:rPr>
              <a:t> z WWW: &lt;http://www.vchodove-dvere.czin.eu</a:t>
            </a:r>
            <a:r>
              <a:rPr lang="en-US" dirty="0" smtClean="0">
                <a:solidFill>
                  <a:schemeClr val="tx1"/>
                </a:solidFill>
              </a:rPr>
              <a:t>/&gt;.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i="1" dirty="0">
                <a:solidFill>
                  <a:schemeClr val="tx1"/>
                </a:solidFill>
              </a:rPr>
              <a:t>Nabytek-forliving.cz </a:t>
            </a:r>
            <a:r>
              <a:rPr lang="cs-CZ" dirty="0">
                <a:solidFill>
                  <a:schemeClr val="tx1"/>
                </a:solidFill>
              </a:rPr>
              <a:t>[online]. 2005 [cit. 2011-09-10]. Dostupné z WWW: &lt;http://www.nabytek-forliving.cz/skrin-150.html</a:t>
            </a:r>
            <a:r>
              <a:rPr lang="cs-CZ" dirty="0" smtClean="0">
                <a:solidFill>
                  <a:schemeClr val="tx1"/>
                </a:solidFill>
              </a:rPr>
              <a:t>&gt;.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>
                <a:solidFill>
                  <a:schemeClr val="tx1"/>
                </a:solidFill>
              </a:rPr>
              <a:t>Okna-dvere.ic.cz </a:t>
            </a:r>
            <a:r>
              <a:rPr lang="cs-CZ" dirty="0">
                <a:solidFill>
                  <a:schemeClr val="tx1"/>
                </a:solidFill>
              </a:rPr>
              <a:t>[online]. 2009 [cit. 2011-09-10]. Dostupné z WWW: &lt;http://okna-dvere.ic.cz/okna.html</a:t>
            </a:r>
            <a:r>
              <a:rPr lang="cs-CZ" dirty="0" smtClean="0">
                <a:solidFill>
                  <a:schemeClr val="tx1"/>
                </a:solidFill>
              </a:rPr>
              <a:t>&gt;.</a:t>
            </a:r>
          </a:p>
          <a:p>
            <a:pPr marL="457200" indent="-457200">
              <a:buFont typeface="+mj-lt"/>
              <a:buAutoNum type="arabicPeriod"/>
            </a:pPr>
            <a:r>
              <a:rPr lang="it-IT" i="1" dirty="0">
                <a:solidFill>
                  <a:schemeClr val="tx1"/>
                </a:solidFill>
              </a:rPr>
              <a:t>Základní škola Benešov</a:t>
            </a:r>
            <a:r>
              <a:rPr lang="it-IT" dirty="0">
                <a:solidFill>
                  <a:schemeClr val="tx1"/>
                </a:solidFill>
              </a:rPr>
              <a:t> [online]. 2011 [cit. 2011-09-10]. Dostupné z WWW: &lt;http://www.zsben.cz/nove/index.php</a:t>
            </a:r>
            <a:r>
              <a:rPr lang="it-IT" dirty="0" smtClean="0">
                <a:solidFill>
                  <a:schemeClr val="tx1"/>
                </a:solidFill>
              </a:rPr>
              <a:t>&gt;.</a:t>
            </a:r>
            <a:endParaRPr lang="cs-CZ" dirty="0" smtClean="0">
              <a:solidFill>
                <a:schemeClr val="tx1"/>
              </a:solidFill>
            </a:endParaRPr>
          </a:p>
          <a:p>
            <a:pPr marL="457200" indent="-457200">
              <a:buFont typeface="+mj-lt"/>
              <a:buAutoNum type="arabicPeriod"/>
            </a:pPr>
            <a:r>
              <a:rPr lang="cs-CZ" i="1" dirty="0">
                <a:solidFill>
                  <a:schemeClr val="tx1"/>
                </a:solidFill>
              </a:rPr>
              <a:t>Brazílie: informace, rady, dovolená</a:t>
            </a:r>
            <a:r>
              <a:rPr lang="cs-CZ" dirty="0">
                <a:solidFill>
                  <a:schemeClr val="tx1"/>
                </a:solidFill>
              </a:rPr>
              <a:t> [online]. 2009 [cit. 2011-09-10]. Dostupné z WWW: &lt;http://brazilie.dovolena24.net/</a:t>
            </a:r>
            <a:r>
              <a:rPr lang="cs-CZ" dirty="0" err="1">
                <a:solidFill>
                  <a:schemeClr val="tx1"/>
                </a:solidFill>
              </a:rPr>
              <a:t>brazilie</a:t>
            </a:r>
            <a:r>
              <a:rPr lang="cs-CZ" dirty="0">
                <a:solidFill>
                  <a:schemeClr val="tx1"/>
                </a:solidFill>
              </a:rPr>
              <a:t>-mapa</a:t>
            </a:r>
            <a:r>
              <a:rPr lang="cs-CZ" dirty="0" smtClean="0">
                <a:solidFill>
                  <a:schemeClr val="tx1"/>
                </a:solidFill>
              </a:rPr>
              <a:t>&gt;.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>
                <a:solidFill>
                  <a:schemeClr val="tx1"/>
                </a:solidFill>
              </a:rPr>
              <a:t>Rámařství Šárka</a:t>
            </a:r>
            <a:r>
              <a:rPr lang="cs-CZ" dirty="0">
                <a:solidFill>
                  <a:schemeClr val="tx1"/>
                </a:solidFill>
              </a:rPr>
              <a:t> [online]. 2011 [cit. 2011-09-10]. Dostupné z WWW: &lt;http://ramarstvi-sarka.ic.cz/stranka.html</a:t>
            </a:r>
            <a:r>
              <a:rPr lang="cs-CZ" dirty="0" smtClean="0">
                <a:solidFill>
                  <a:schemeClr val="tx1"/>
                </a:solidFill>
              </a:rPr>
              <a:t>&gt;.</a:t>
            </a:r>
          </a:p>
          <a:p>
            <a:pPr marL="457200" indent="-457200">
              <a:buFont typeface="+mj-lt"/>
              <a:buAutoNum type="arabicPeriod"/>
            </a:pPr>
            <a:r>
              <a:rPr lang="cs-CZ" i="1" dirty="0">
                <a:solidFill>
                  <a:schemeClr val="tx1"/>
                </a:solidFill>
              </a:rPr>
              <a:t>Kdy začít s výukou cizího jazyka ve škole? </a:t>
            </a:r>
            <a:r>
              <a:rPr lang="cs-CZ" dirty="0">
                <a:solidFill>
                  <a:schemeClr val="tx1"/>
                </a:solidFill>
              </a:rPr>
              <a:t>[online]. 2008 [cit. 2011-09-10]. Dostupné z WWW: &lt;http://www.nadanedite.cz/_</a:t>
            </a:r>
            <a:r>
              <a:rPr lang="cs-CZ" dirty="0" err="1">
                <a:solidFill>
                  <a:schemeClr val="tx1"/>
                </a:solidFill>
              </a:rPr>
              <a:t>offline</a:t>
            </a:r>
            <a:r>
              <a:rPr lang="cs-CZ" dirty="0">
                <a:solidFill>
                  <a:schemeClr val="tx1"/>
                </a:solidFill>
              </a:rPr>
              <a:t>/rservicecf38.html?akce=</a:t>
            </a:r>
            <a:r>
              <a:rPr lang="cs-CZ" dirty="0" err="1">
                <a:solidFill>
                  <a:schemeClr val="tx1"/>
                </a:solidFill>
              </a:rPr>
              <a:t>tisk&amp;cisloclanku</a:t>
            </a:r>
            <a:r>
              <a:rPr lang="cs-CZ" dirty="0">
                <a:solidFill>
                  <a:schemeClr val="tx1"/>
                </a:solidFill>
              </a:rPr>
              <a:t>=2008100010&gt;.</a:t>
            </a:r>
          </a:p>
        </p:txBody>
      </p:sp>
    </p:spTree>
    <p:extLst>
      <p:ext uri="{BB962C8B-B14F-4D97-AF65-F5344CB8AC3E}">
        <p14:creationId xmlns:p14="http://schemas.microsoft.com/office/powerpoint/2010/main" xmlns="" val="47006515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149</TotalTime>
  <Words>230</Words>
  <Application>Microsoft Office PowerPoint</Application>
  <PresentationFormat>Předvádění na obrazovce (4:3)</PresentationFormat>
  <Paragraphs>106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Snímek 1</vt:lpstr>
      <vt:lpstr>In the classroom</vt:lpstr>
      <vt:lpstr>Anotace</vt:lpstr>
      <vt:lpstr>Vocabulary</vt:lpstr>
      <vt:lpstr>Snímek 5</vt:lpstr>
      <vt:lpstr>Snímek 6</vt:lpstr>
      <vt:lpstr>Snímek 7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 the classroom</dc:title>
  <dc:creator>Kačenka</dc:creator>
  <cp:lastModifiedBy>Your User Name</cp:lastModifiedBy>
  <cp:revision>19</cp:revision>
  <dcterms:created xsi:type="dcterms:W3CDTF">2011-09-10T13:55:38Z</dcterms:created>
  <dcterms:modified xsi:type="dcterms:W3CDTF">2012-03-22T07:33:09Z</dcterms:modified>
</cp:coreProperties>
</file>