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0" r:id="rId4"/>
    <p:sldId id="274" r:id="rId5"/>
    <p:sldId id="279" r:id="rId6"/>
    <p:sldId id="280" r:id="rId7"/>
    <p:sldId id="281" r:id="rId8"/>
    <p:sldId id="282" r:id="rId9"/>
    <p:sldId id="283" r:id="rId10"/>
    <p:sldId id="28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408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tuhých paliv a jejich využití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Uhlí, pelety, brikety, dřevo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materiály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15-16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Tuhá paliva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VY_32_INOVACE_25_508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Tuhá paliva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Rozdělení paliv</a:t>
            </a:r>
          </a:p>
          <a:p>
            <a:pPr marL="342900" indent="-342900" algn="just">
              <a:buFont typeface="Calibri" panose="020F0502020204030204" pitchFamily="34" charset="0"/>
              <a:buChar char="̵"/>
            </a:pPr>
            <a:r>
              <a:rPr lang="cs-CZ" sz="2400" dirty="0" smtClean="0"/>
              <a:t>podle hustoty – tuhá</a:t>
            </a:r>
          </a:p>
          <a:p>
            <a:pPr marL="1257300" lvl="2" indent="-342900" algn="just">
              <a:buFont typeface="Calibri" panose="020F0502020204030204" pitchFamily="34" charset="0"/>
              <a:buChar char="̵"/>
            </a:pPr>
            <a:r>
              <a:rPr lang="cs-CZ" sz="2400" dirty="0" smtClean="0"/>
              <a:t>plynná</a:t>
            </a:r>
          </a:p>
          <a:p>
            <a:pPr marL="1257300" lvl="2" indent="-342900" algn="just">
              <a:buFont typeface="Calibri" panose="020F0502020204030204" pitchFamily="34" charset="0"/>
              <a:buChar char="̵"/>
            </a:pPr>
            <a:r>
              <a:rPr lang="cs-CZ" sz="2400" dirty="0" smtClean="0"/>
              <a:t>kapalná</a:t>
            </a:r>
            <a:endParaRPr lang="cs-CZ" sz="2400" dirty="0"/>
          </a:p>
          <a:p>
            <a:pPr marL="342900" indent="-342900" algn="just">
              <a:buFont typeface="Calibri" panose="020F0502020204030204" pitchFamily="34" charset="0"/>
              <a:buChar char="̵"/>
            </a:pPr>
            <a:r>
              <a:rPr lang="cs-CZ" sz="2400" dirty="0" smtClean="0"/>
              <a:t>podle zdroje – obnovitelné</a:t>
            </a:r>
          </a:p>
          <a:p>
            <a:pPr marL="1257300" lvl="2" indent="-342900" algn="just">
              <a:buFont typeface="Calibri" panose="020F0502020204030204" pitchFamily="34" charset="0"/>
              <a:buChar char="̵"/>
            </a:pPr>
            <a:r>
              <a:rPr lang="cs-CZ" sz="2400" dirty="0" smtClean="0"/>
              <a:t>neobnovitelné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Tuhá paliva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uhlí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dřevo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pelety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brikety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556792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Uhlí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velmi rozšířené fosilní palivo s negativním dopadem na životní prostředí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/>
              <a:t>druhy – černé uhlí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/>
              <a:t>hnědé uhlí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antracit</a:t>
            </a:r>
          </a:p>
          <a:p>
            <a:pPr lvl="2"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další dělení může být např. podle zrnitosti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Dřevo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palivo, které patří mezi obnovitelné zdroje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zároveň bývá považováno za ekologické palivo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výhřevnost a délka hoření souvisí s tvrdostí dřeva, z tohoto důvodu je nejvhodnější tvrdé dřevo (např. buk, dub …)</a:t>
            </a:r>
            <a:endParaRPr lang="cs-CZ" sz="2400" dirty="0"/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Pelety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malé slisované válečky z dřevěného odpadu</a:t>
            </a:r>
          </a:p>
          <a:p>
            <a:pPr marL="342900" indent="-342900" algn="just">
              <a:buFontTx/>
              <a:buChar char="-"/>
            </a:pPr>
            <a:r>
              <a:rPr lang="cs-CZ" sz="2400" dirty="0"/>
              <a:t>patří mezi ekologická paliva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jsou určeny zpravidla do kotlu s automatickým podáváním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nevýhodou je poměrně vysoká nasákavost a proto i zvýšené nároky na skladování</a:t>
            </a:r>
          </a:p>
        </p:txBody>
      </p:sp>
    </p:spTree>
    <p:extLst>
      <p:ext uri="{BB962C8B-B14F-4D97-AF65-F5344CB8AC3E}">
        <p14:creationId xmlns:p14="http://schemas.microsoft.com/office/powerpoint/2010/main" val="2039577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Brikety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slisovaný materiál z hořlavého materiálu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materiál – dřevní odpad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papír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uhlí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obilí</a:t>
            </a: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tvary můžou být různé, např. to mohou být válečky přibližně velikosti puku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výhodou může být považována dostupnost</a:t>
            </a:r>
          </a:p>
        </p:txBody>
      </p:sp>
    </p:spTree>
    <p:extLst>
      <p:ext uri="{BB962C8B-B14F-4D97-AF65-F5344CB8AC3E}">
        <p14:creationId xmlns:p14="http://schemas.microsoft.com/office/powerpoint/2010/main" val="291644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Úloha</a:t>
            </a:r>
          </a:p>
          <a:p>
            <a:pPr algn="just"/>
            <a:endParaRPr lang="cs-CZ" sz="2400" u="sng" dirty="0"/>
          </a:p>
          <a:p>
            <a:pPr algn="just"/>
            <a:r>
              <a:rPr lang="cs-CZ" sz="2400" dirty="0" smtClean="0"/>
              <a:t>Zkuste vymyslet, jaké znáte jiná paliva, kromě tuhých?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8335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Úloha</a:t>
            </a:r>
            <a:endParaRPr lang="cs-CZ" sz="2400" u="sng" dirty="0"/>
          </a:p>
          <a:p>
            <a:pPr algn="just"/>
            <a:r>
              <a:rPr lang="cs-CZ" sz="2400" dirty="0" smtClean="0"/>
              <a:t>Zkuste vymyslet, jaké znáte jiná paliva, kromě tuhých?</a:t>
            </a:r>
          </a:p>
          <a:p>
            <a:pPr algn="just"/>
            <a:endParaRPr lang="cs-CZ" sz="2400" dirty="0"/>
          </a:p>
          <a:p>
            <a:pPr algn="just"/>
            <a:r>
              <a:rPr lang="cs-CZ" sz="2400" dirty="0" smtClean="0"/>
              <a:t>Příklady</a:t>
            </a:r>
          </a:p>
          <a:p>
            <a:pPr marL="342900" indent="-342900" algn="just">
              <a:buFont typeface="Calibri" panose="020F0502020204030204" pitchFamily="34" charset="0"/>
              <a:buChar char="‒"/>
            </a:pPr>
            <a:r>
              <a:rPr lang="cs-CZ" sz="2400" dirty="0" smtClean="0"/>
              <a:t>zemní plyn</a:t>
            </a:r>
          </a:p>
          <a:p>
            <a:pPr marL="342900" indent="-342900" algn="just">
              <a:buFont typeface="Calibri" panose="020F0502020204030204" pitchFamily="34" charset="0"/>
              <a:buChar char="‒"/>
            </a:pPr>
            <a:r>
              <a:rPr lang="cs-CZ" sz="2400" dirty="0" smtClean="0"/>
              <a:t>lehké topné oleje</a:t>
            </a:r>
          </a:p>
          <a:p>
            <a:pPr marL="342900" indent="-342900" algn="just">
              <a:buFont typeface="Calibri" panose="020F0502020204030204" pitchFamily="34" charset="0"/>
              <a:buChar char="‒"/>
            </a:pPr>
            <a:r>
              <a:rPr lang="cs-CZ" sz="2400" smtClean="0"/>
              <a:t>propan butan …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32948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1116</TotalTime>
  <Words>362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Jaroslav Neuman</cp:lastModifiedBy>
  <cp:revision>102</cp:revision>
  <dcterms:created xsi:type="dcterms:W3CDTF">2010-11-01T23:40:31Z</dcterms:created>
  <dcterms:modified xsi:type="dcterms:W3CDTF">2014-02-14T11:52:50Z</dcterms:modified>
</cp:coreProperties>
</file>