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6" r:id="rId3"/>
    <p:sldId id="281" r:id="rId4"/>
    <p:sldId id="282" r:id="rId5"/>
    <p:sldId id="292" r:id="rId6"/>
    <p:sldId id="283" r:id="rId7"/>
    <p:sldId id="284" r:id="rId8"/>
    <p:sldId id="285" r:id="rId9"/>
    <p:sldId id="293" r:id="rId10"/>
    <p:sldId id="275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815" y="-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canwest.cz/img/pages/podvozky_conf_8x2_8x4_8X6_8X8.pn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scanwest.cz/img/pages/podvozky_conf_6x2-4.png" TargetMode="External"/><Relationship Id="rId12" Type="http://schemas.openxmlformats.org/officeDocument/2006/relationships/hyperlink" Target="http://alfa75.macroware.cz/technique/dedijon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scanwest.cz/img/pages/podvozky_conf_6x2_6x4_6x6.png" TargetMode="External"/><Relationship Id="rId11" Type="http://schemas.openxmlformats.org/officeDocument/2006/relationships/hyperlink" Target="http://www.scanwest.cz/img/pages/podvozky_conf_6x2.4.png" TargetMode="External"/><Relationship Id="rId5" Type="http://schemas.openxmlformats.org/officeDocument/2006/relationships/hyperlink" Target="http://www.scanwest.cz/img/pages/podvozky_conf_4x2_4x4.png" TargetMode="External"/><Relationship Id="rId10" Type="http://schemas.openxmlformats.org/officeDocument/2006/relationships/hyperlink" Target="http://www.scanwest.cz/img/pages/podvozky_conf_8x2.6.png" TargetMode="External"/><Relationship Id="rId4" Type="http://schemas.openxmlformats.org/officeDocument/2006/relationships/hyperlink" Target="http://www.cad.cz/images/stories/clanky/2012/02/naprava-obr2.jpg" TargetMode="External"/><Relationship Id="rId9" Type="http://schemas.openxmlformats.org/officeDocument/2006/relationships/hyperlink" Target="http://www.scanwest.cz/img/pages/podvozky_conf_8x4.4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894194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Nápravy, účel, schéma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Náprava, závěs kola, tuhá náprava, výkyvná náprava, nápravnice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60256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Nápravy, účel, schéma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VY_32_INOVACE_14_268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Autofit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200" dirty="0" smtClean="0"/>
              <a:t>Nápravy</a:t>
            </a:r>
            <a:r>
              <a:rPr lang="cs-CZ" sz="3200" dirty="0"/>
              <a:t>, účel, schéma</a:t>
            </a:r>
            <a:br>
              <a:rPr lang="cs-CZ" sz="3200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pl-PL" sz="3100" dirty="0"/>
              <a:t/>
            </a:r>
            <a:br>
              <a:rPr lang="pl-PL" sz="3100" dirty="0"/>
            </a:b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Požadavky</a:t>
            </a:r>
          </a:p>
          <a:p>
            <a:r>
              <a:rPr lang="cs-CZ" sz="2200" i="1" u="sng" dirty="0" smtClean="0"/>
              <a:t>Jízdní komfort</a:t>
            </a:r>
            <a:r>
              <a:rPr lang="cs-CZ" sz="2200" i="1" dirty="0" smtClean="0"/>
              <a:t>:</a:t>
            </a:r>
          </a:p>
          <a:p>
            <a:pPr marL="361950" indent="-361950">
              <a:buNone/>
            </a:pPr>
            <a:r>
              <a:rPr lang="cs-CZ" sz="2000" dirty="0" smtClean="0"/>
              <a:t>	náprava </a:t>
            </a:r>
            <a:r>
              <a:rPr lang="cs-CZ" sz="2000" dirty="0"/>
              <a:t>musí co </a:t>
            </a:r>
            <a:r>
              <a:rPr lang="cs-CZ" sz="2000" dirty="0" smtClean="0"/>
              <a:t>nejvíce snížit </a:t>
            </a:r>
            <a:r>
              <a:rPr lang="cs-CZ" sz="2000" dirty="0"/>
              <a:t>přenos vibrací do </a:t>
            </a:r>
            <a:r>
              <a:rPr lang="cs-CZ" sz="2000" dirty="0" smtClean="0"/>
              <a:t>vnitřního prostoru </a:t>
            </a:r>
            <a:r>
              <a:rPr lang="cs-CZ" sz="2000" dirty="0"/>
              <a:t>vozidla. </a:t>
            </a:r>
            <a:r>
              <a:rPr lang="cs-CZ" sz="2000" dirty="0" smtClean="0"/>
              <a:t>Přitom </a:t>
            </a:r>
            <a:r>
              <a:rPr lang="cs-CZ" sz="2000" dirty="0"/>
              <a:t>nesmí svou konstrukcí vyvolávat další nepříjemné vjemy pro </a:t>
            </a:r>
            <a:r>
              <a:rPr lang="cs-CZ" sz="2000" dirty="0" smtClean="0"/>
              <a:t>posádku vozidla tzn. hlučnost </a:t>
            </a:r>
            <a:r>
              <a:rPr lang="cs-CZ" sz="2000" dirty="0"/>
              <a:t>při </a:t>
            </a:r>
            <a:r>
              <a:rPr lang="cs-CZ" sz="2000" dirty="0" smtClean="0"/>
              <a:t>propružení</a:t>
            </a:r>
            <a:r>
              <a:rPr lang="cs-CZ" sz="2000" dirty="0"/>
              <a:t>, neklid řízení </a:t>
            </a:r>
            <a:r>
              <a:rPr lang="cs-CZ" sz="2000" dirty="0" smtClean="0"/>
              <a:t>apod.</a:t>
            </a:r>
          </a:p>
          <a:p>
            <a:endParaRPr lang="cs-CZ" sz="2000" dirty="0"/>
          </a:p>
          <a:p>
            <a:r>
              <a:rPr lang="cs-CZ" sz="2200" i="1" u="sng" dirty="0" smtClean="0"/>
              <a:t>Přesné vedení kola</a:t>
            </a:r>
            <a:r>
              <a:rPr lang="cs-CZ" sz="2200" dirty="0" smtClean="0"/>
              <a:t>: </a:t>
            </a:r>
          </a:p>
          <a:p>
            <a:pPr marL="361950" indent="-361950">
              <a:buNone/>
            </a:pPr>
            <a:r>
              <a:rPr lang="cs-CZ" sz="2000" dirty="0"/>
              <a:t>	</a:t>
            </a:r>
            <a:r>
              <a:rPr lang="cs-CZ" sz="2000" dirty="0" smtClean="0"/>
              <a:t>důležitý parametr nejen </a:t>
            </a:r>
            <a:r>
              <a:rPr lang="cs-CZ" sz="2000" dirty="0"/>
              <a:t>z pohledu jízdních vlastností u sportovních vozů, </a:t>
            </a:r>
            <a:r>
              <a:rPr lang="cs-CZ" sz="2000" dirty="0" smtClean="0"/>
              <a:t>ale </a:t>
            </a:r>
            <a:r>
              <a:rPr lang="cs-CZ" sz="2000" dirty="0"/>
              <a:t>i bezpečnosti u všech automobilů. Náprava musí zajistit co nejlepší styk kola s vozovkou za </a:t>
            </a:r>
            <a:r>
              <a:rPr lang="cs-CZ" sz="2000" dirty="0" smtClean="0"/>
              <a:t>všech okolností</a:t>
            </a:r>
          </a:p>
          <a:p>
            <a:pPr marL="361950" indent="-361950">
              <a:buNone/>
            </a:pPr>
            <a:endParaRPr lang="cs-CZ" sz="2000" dirty="0"/>
          </a:p>
          <a:p>
            <a:r>
              <a:rPr lang="cs-CZ" sz="2200" i="1" u="sng" dirty="0"/>
              <a:t>Nízké provozní a výrobní </a:t>
            </a:r>
            <a:r>
              <a:rPr lang="cs-CZ" sz="2200" i="1" u="sng" dirty="0" smtClean="0"/>
              <a:t>náklady</a:t>
            </a:r>
            <a:r>
              <a:rPr lang="cs-CZ" sz="2200" dirty="0" smtClean="0"/>
              <a:t>:</a:t>
            </a:r>
          </a:p>
          <a:p>
            <a:pPr marL="361950" indent="-361950">
              <a:buNone/>
            </a:pPr>
            <a:r>
              <a:rPr lang="cs-CZ" sz="2000" dirty="0" smtClean="0"/>
              <a:t> 	především </a:t>
            </a:r>
            <a:r>
              <a:rPr lang="cs-CZ" sz="2000" dirty="0"/>
              <a:t>důležitý požadavek u </a:t>
            </a:r>
            <a:r>
              <a:rPr lang="cs-CZ" sz="2000" dirty="0" smtClean="0"/>
              <a:t>lacinějších </a:t>
            </a:r>
            <a:r>
              <a:rPr lang="cs-CZ" sz="2000" dirty="0"/>
              <a:t>vozů. Náprava </a:t>
            </a:r>
            <a:r>
              <a:rPr lang="cs-CZ" sz="2000" dirty="0" smtClean="0"/>
              <a:t>nesmí zbytečně </a:t>
            </a:r>
            <a:r>
              <a:rPr lang="cs-CZ" sz="2000" dirty="0"/>
              <a:t>zvyšovat cenu vozu a náklady na jeho údržbu.</a:t>
            </a: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Nápravy</a:t>
            </a:r>
            <a:r>
              <a:rPr lang="cs-CZ" sz="3600" dirty="0"/>
              <a:t>, účel, schéma</a:t>
            </a:r>
            <a:br>
              <a:rPr lang="cs-CZ" sz="3600" dirty="0"/>
            </a:br>
            <a:r>
              <a:rPr lang="cs-CZ" sz="3600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r>
              <a:rPr lang="cs-CZ" sz="2200" i="1" u="sng" dirty="0" smtClean="0"/>
              <a:t>Malé rozměry </a:t>
            </a:r>
            <a:r>
              <a:rPr lang="cs-CZ" sz="2200" i="1" u="sng" dirty="0"/>
              <a:t>a </a:t>
            </a:r>
            <a:r>
              <a:rPr lang="cs-CZ" sz="2200" i="1" u="sng" dirty="0" smtClean="0"/>
              <a:t>hmotnost</a:t>
            </a:r>
            <a:r>
              <a:rPr lang="cs-CZ" sz="2200" i="1" dirty="0" smtClean="0"/>
              <a:t>:</a:t>
            </a:r>
            <a:endParaRPr lang="cs-CZ" sz="2200" i="1" u="sng" dirty="0" smtClean="0"/>
          </a:p>
          <a:p>
            <a:pPr marL="361950" indent="-361950">
              <a:buNone/>
            </a:pPr>
            <a:r>
              <a:rPr lang="cs-CZ" sz="2200" dirty="0" smtClean="0"/>
              <a:t>	</a:t>
            </a:r>
            <a:r>
              <a:rPr lang="cs-CZ" sz="2000" dirty="0" smtClean="0"/>
              <a:t>náprava </a:t>
            </a:r>
            <a:r>
              <a:rPr lang="cs-CZ" sz="2000" dirty="0"/>
              <a:t>nesmí </a:t>
            </a:r>
            <a:r>
              <a:rPr lang="cs-CZ" sz="2000" dirty="0" smtClean="0"/>
              <a:t>svou konstrukcí omezovat </a:t>
            </a:r>
            <a:r>
              <a:rPr lang="cs-CZ" sz="2000" dirty="0"/>
              <a:t>nákladní prostor automobilu </a:t>
            </a:r>
            <a:r>
              <a:rPr lang="cs-CZ" sz="2000" dirty="0" smtClean="0"/>
              <a:t>(druh vozidla combi</a:t>
            </a:r>
            <a:r>
              <a:rPr lang="cs-CZ" sz="2000" dirty="0"/>
              <a:t>), prostor pro </a:t>
            </a:r>
            <a:r>
              <a:rPr lang="cs-CZ" sz="2000" dirty="0" smtClean="0"/>
              <a:t>posádku nebo </a:t>
            </a:r>
            <a:r>
              <a:rPr lang="cs-CZ" sz="2000" dirty="0"/>
              <a:t>prostor pro </a:t>
            </a:r>
            <a:r>
              <a:rPr lang="cs-CZ" sz="2000" dirty="0" smtClean="0"/>
              <a:t>pohonnou jednotku</a:t>
            </a:r>
          </a:p>
          <a:p>
            <a:pPr marL="361950" indent="-361950">
              <a:buNone/>
            </a:pPr>
            <a:endParaRPr lang="cs-CZ" sz="2200" dirty="0"/>
          </a:p>
          <a:p>
            <a:pPr marL="0" indent="0" algn="just">
              <a:buNone/>
            </a:pPr>
            <a:r>
              <a:rPr lang="cs-CZ" sz="2400" i="1" dirty="0">
                <a:solidFill>
                  <a:srgbClr val="C00000"/>
                </a:solidFill>
              </a:rPr>
              <a:t>Tyto požadavky se většinou navzájem vylučují, </a:t>
            </a:r>
            <a:r>
              <a:rPr lang="cs-CZ" sz="2400" i="1" dirty="0" smtClean="0">
                <a:solidFill>
                  <a:srgbClr val="C00000"/>
                </a:solidFill>
              </a:rPr>
              <a:t>proto je </a:t>
            </a:r>
            <a:r>
              <a:rPr lang="cs-CZ" sz="2400" i="1" dirty="0">
                <a:solidFill>
                  <a:srgbClr val="C00000"/>
                </a:solidFill>
              </a:rPr>
              <a:t>nutné </a:t>
            </a:r>
            <a:r>
              <a:rPr lang="cs-CZ" sz="2400" i="1" dirty="0" smtClean="0">
                <a:solidFill>
                  <a:srgbClr val="C00000"/>
                </a:solidFill>
              </a:rPr>
              <a:t>volit kompromis </a:t>
            </a:r>
            <a:r>
              <a:rPr lang="cs-CZ" sz="2400" i="1" dirty="0">
                <a:solidFill>
                  <a:srgbClr val="C00000"/>
                </a:solidFill>
              </a:rPr>
              <a:t>v konstrukci a typu nápravy v závislosti na určení automobilu</a:t>
            </a:r>
            <a:r>
              <a:rPr lang="cs-CZ" sz="2400" i="1" dirty="0" smtClean="0">
                <a:solidFill>
                  <a:srgbClr val="C00000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2000" dirty="0" smtClean="0"/>
              <a:t> </a:t>
            </a:r>
          </a:p>
          <a:p>
            <a:r>
              <a:rPr lang="cs-CZ" sz="2000" dirty="0" smtClean="0"/>
              <a:t>u automobilů </a:t>
            </a:r>
            <a:r>
              <a:rPr lang="cs-CZ" sz="2000" dirty="0"/>
              <a:t>nižších tříd je kladen důraz na levnou a jednoduchou konstrukci nápravy 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u </a:t>
            </a:r>
            <a:r>
              <a:rPr lang="cs-CZ" sz="2000" dirty="0"/>
              <a:t>vozů vyšších tříd je zase podstatný jízdní komfort a vedení </a:t>
            </a:r>
            <a:r>
              <a:rPr lang="cs-CZ" sz="2000" dirty="0" smtClean="0"/>
              <a:t>kola, tím</a:t>
            </a:r>
          </a:p>
          <a:p>
            <a:pPr marL="361950" indent="-361950">
              <a:buNone/>
            </a:pPr>
            <a:r>
              <a:rPr lang="cs-CZ" sz="2000" dirty="0"/>
              <a:t>	</a:t>
            </a:r>
            <a:r>
              <a:rPr lang="cs-CZ" sz="2000" dirty="0" smtClean="0"/>
              <a:t>musí být náprava jiné konstrukce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Nápravy</a:t>
            </a:r>
            <a:r>
              <a:rPr lang="cs-CZ" sz="3600" dirty="0"/>
              <a:t>, účel, schéma</a:t>
            </a:r>
            <a:br>
              <a:rPr lang="cs-CZ" sz="3600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náprav</a:t>
            </a:r>
          </a:p>
          <a:p>
            <a:pPr>
              <a:buNone/>
            </a:pPr>
            <a:r>
              <a:rPr lang="cs-CZ" sz="2400" i="1" u="sng" dirty="0" smtClean="0"/>
              <a:t>Dle konstrukce</a:t>
            </a:r>
            <a:r>
              <a:rPr lang="cs-CZ" sz="2400" i="1" dirty="0" smtClean="0"/>
              <a:t>:</a:t>
            </a:r>
            <a:endParaRPr lang="cs-CZ" sz="2400" i="1" u="sng" dirty="0"/>
          </a:p>
          <a:p>
            <a:r>
              <a:rPr lang="cs-CZ" sz="2200" dirty="0" smtClean="0"/>
              <a:t>tuhé (pevné) -	</a:t>
            </a:r>
          </a:p>
          <a:p>
            <a:pPr marL="800100" lvl="2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zadní vlečené</a:t>
            </a:r>
          </a:p>
          <a:p>
            <a:pPr marL="0" indent="0">
              <a:buNone/>
            </a:pPr>
            <a:r>
              <a:rPr lang="cs-CZ" sz="2000" dirty="0" smtClean="0"/>
              <a:t>	zadní hnací</a:t>
            </a:r>
          </a:p>
          <a:p>
            <a:pPr marL="0" indent="0">
              <a:buNone/>
            </a:pPr>
            <a:r>
              <a:rPr lang="cs-CZ" sz="2000" dirty="0" smtClean="0"/>
              <a:t>	přední </a:t>
            </a:r>
            <a:r>
              <a:rPr lang="cs-CZ" sz="2000" dirty="0"/>
              <a:t>řídící a hnací </a:t>
            </a:r>
            <a:endParaRPr lang="cs-CZ" sz="2000" dirty="0" smtClean="0"/>
          </a:p>
          <a:p>
            <a:pPr marL="361950" indent="-361950">
              <a:buNone/>
            </a:pPr>
            <a:r>
              <a:rPr lang="cs-CZ" sz="2000" dirty="0" smtClean="0"/>
              <a:t>-	nejstarší provedení nápravy</a:t>
            </a:r>
          </a:p>
          <a:p>
            <a:pPr>
              <a:buFontTx/>
              <a:buChar char="-"/>
            </a:pPr>
            <a:r>
              <a:rPr lang="cs-CZ" sz="2000" dirty="0" smtClean="0"/>
              <a:t>velká hmotnost neodpružených částí vozidla	</a:t>
            </a:r>
          </a:p>
          <a:p>
            <a:pPr>
              <a:buFontTx/>
              <a:buChar char="-"/>
            </a:pPr>
            <a:r>
              <a:rPr lang="cs-CZ" sz="2000" dirty="0" smtClean="0"/>
              <a:t>poskakování vozidla po nerovnostech vozovky</a:t>
            </a:r>
          </a:p>
          <a:p>
            <a:pPr>
              <a:buFontTx/>
              <a:buChar char="-"/>
            </a:pPr>
            <a:r>
              <a:rPr lang="cs-CZ" sz="2000" dirty="0"/>
              <a:t>u hnacích náprav </a:t>
            </a:r>
            <a:r>
              <a:rPr lang="cs-CZ" sz="2000" dirty="0" smtClean="0"/>
              <a:t>se </a:t>
            </a:r>
            <a:r>
              <a:rPr lang="cs-CZ" sz="2000" dirty="0"/>
              <a:t>rázy </a:t>
            </a:r>
            <a:r>
              <a:rPr lang="cs-CZ" sz="2000" dirty="0" smtClean="0"/>
              <a:t>přenášejí na rotační části </a:t>
            </a:r>
          </a:p>
          <a:p>
            <a:pPr marL="361950" indent="-361950">
              <a:buNone/>
            </a:pPr>
            <a:r>
              <a:rPr lang="cs-CZ" sz="2000" dirty="0"/>
              <a:t>	</a:t>
            </a:r>
            <a:r>
              <a:rPr lang="cs-CZ" sz="2000" dirty="0" smtClean="0"/>
              <a:t>které jsou součástí nápravy</a:t>
            </a:r>
          </a:p>
          <a:p>
            <a:pPr>
              <a:buFontTx/>
              <a:buChar char="-"/>
            </a:pPr>
            <a:r>
              <a:rPr lang="cs-CZ" sz="2000" dirty="0" smtClean="0"/>
              <a:t>v současnosti se používají jako hnané a hnací nápravy nákladních vozidel kategorie N₂; N₃ a N₁ hnací 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120" y="1489843"/>
            <a:ext cx="4457700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Nápravy, účel, schéma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rmAutofit/>
          </a:bodyPr>
          <a:lstStyle/>
          <a:p>
            <a:r>
              <a:rPr lang="cs-CZ" sz="2200" dirty="0"/>
              <a:t>výkyvné</a:t>
            </a:r>
            <a:r>
              <a:rPr lang="cs-CZ" sz="2000" dirty="0"/>
              <a:t> -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zadní </a:t>
            </a:r>
            <a:r>
              <a:rPr lang="cs-CZ" sz="2000" dirty="0"/>
              <a:t>hnací</a:t>
            </a:r>
          </a:p>
          <a:p>
            <a:pPr>
              <a:buNone/>
            </a:pPr>
            <a:r>
              <a:rPr lang="cs-CZ" sz="2000" dirty="0"/>
              <a:t>		</a:t>
            </a:r>
            <a:r>
              <a:rPr lang="cs-CZ" sz="2000" dirty="0" smtClean="0"/>
              <a:t>	zadní </a:t>
            </a:r>
            <a:r>
              <a:rPr lang="cs-CZ" sz="2000" dirty="0"/>
              <a:t>vlečená</a:t>
            </a:r>
          </a:p>
          <a:p>
            <a:pPr>
              <a:buNone/>
            </a:pPr>
            <a:r>
              <a:rPr lang="cs-CZ" sz="2000" dirty="0"/>
              <a:t>		</a:t>
            </a:r>
            <a:r>
              <a:rPr lang="cs-CZ" sz="2000" dirty="0" smtClean="0"/>
              <a:t>	přední </a:t>
            </a:r>
            <a:r>
              <a:rPr lang="cs-CZ" sz="2000" dirty="0"/>
              <a:t>hnaná</a:t>
            </a:r>
          </a:p>
          <a:p>
            <a:pPr>
              <a:buNone/>
            </a:pPr>
            <a:r>
              <a:rPr lang="cs-CZ" sz="2000" dirty="0"/>
              <a:t>		</a:t>
            </a:r>
            <a:r>
              <a:rPr lang="cs-CZ" sz="2000" dirty="0" smtClean="0"/>
              <a:t>	přední </a:t>
            </a:r>
            <a:r>
              <a:rPr lang="cs-CZ" sz="2000" dirty="0"/>
              <a:t>řídící a </a:t>
            </a:r>
            <a:r>
              <a:rPr lang="cs-CZ" sz="2000" dirty="0" smtClean="0"/>
              <a:t>hnací</a:t>
            </a:r>
          </a:p>
          <a:p>
            <a:pPr>
              <a:buNone/>
            </a:pPr>
            <a:endParaRPr lang="cs-CZ" sz="2000" dirty="0"/>
          </a:p>
          <a:p>
            <a:pPr>
              <a:buFontTx/>
              <a:buChar char="-"/>
            </a:pPr>
            <a:r>
              <a:rPr lang="cs-CZ" sz="2000" dirty="0" smtClean="0"/>
              <a:t>malé neodpružené hmoty, náprava je tvořena z profilového materiálu</a:t>
            </a:r>
          </a:p>
          <a:p>
            <a:pPr>
              <a:buFontTx/>
              <a:buChar char="-"/>
            </a:pPr>
            <a:r>
              <a:rPr lang="cs-CZ" sz="2000" dirty="0" smtClean="0"/>
              <a:t>levná výroba a snadná opravitelnost</a:t>
            </a:r>
          </a:p>
          <a:p>
            <a:pPr>
              <a:buFontTx/>
              <a:buChar char="-"/>
            </a:pPr>
            <a:r>
              <a:rPr lang="cs-CZ" sz="2000" dirty="0" smtClean="0"/>
              <a:t>lepší vedení kola u moderních výkyvných náprav</a:t>
            </a:r>
          </a:p>
          <a:p>
            <a:pPr>
              <a:buFontTx/>
              <a:buChar char="-"/>
            </a:pPr>
            <a:r>
              <a:rPr lang="cs-CZ" sz="2000" dirty="0" smtClean="0"/>
              <a:t>kola </a:t>
            </a:r>
            <a:r>
              <a:rPr lang="cs-CZ" sz="2000" dirty="0"/>
              <a:t>jsou zavěšena samostatně pomocí polonáprav a mohou </a:t>
            </a:r>
            <a:r>
              <a:rPr lang="cs-CZ" sz="2000" dirty="0" smtClean="0"/>
              <a:t>se tak </a:t>
            </a:r>
            <a:r>
              <a:rPr lang="cs-CZ" sz="2000" dirty="0"/>
              <a:t>vykyvovat nezávisle na </a:t>
            </a:r>
            <a:r>
              <a:rPr lang="cs-CZ" sz="2000" dirty="0" smtClean="0"/>
              <a:t>sobě</a:t>
            </a:r>
          </a:p>
          <a:p>
            <a:pPr>
              <a:buFontTx/>
              <a:buChar char="-"/>
            </a:pPr>
            <a:r>
              <a:rPr lang="cs-CZ" sz="2000" dirty="0" smtClean="0"/>
              <a:t>možnost použití sdružené pružící a tlumicí jednotky „Mc Pharson“ zavěšení kola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Nápravy, účel, schéma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Konfigurace podvozků Scania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6" y="2286490"/>
            <a:ext cx="3378203" cy="185801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076000" y="2376000"/>
            <a:ext cx="2520000" cy="108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2 nápravový podvozek pro varianty:</a:t>
            </a:r>
          </a:p>
          <a:p>
            <a:r>
              <a:rPr lang="cs-CZ" dirty="0" smtClean="0"/>
              <a:t>4x2</a:t>
            </a:r>
            <a:endParaRPr lang="cs-CZ" dirty="0"/>
          </a:p>
          <a:p>
            <a:r>
              <a:rPr lang="cs-CZ" dirty="0"/>
              <a:t>4x4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112000" y="4464000"/>
            <a:ext cx="2520000" cy="144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3 nápravový podvozek pro varianty:</a:t>
            </a:r>
          </a:p>
          <a:p>
            <a:r>
              <a:rPr lang="cs-CZ" dirty="0" smtClean="0"/>
              <a:t>6x2</a:t>
            </a:r>
            <a:endParaRPr lang="cs-CZ" dirty="0"/>
          </a:p>
          <a:p>
            <a:r>
              <a:rPr lang="cs-CZ" dirty="0" smtClean="0"/>
              <a:t>6x4</a:t>
            </a:r>
            <a:endParaRPr lang="cs-CZ" dirty="0"/>
          </a:p>
          <a:p>
            <a:r>
              <a:rPr lang="cs-CZ" dirty="0"/>
              <a:t>6x6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317" y="4495895"/>
            <a:ext cx="3317337" cy="1326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Nápravy, účel, schéma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51" y="1606646"/>
            <a:ext cx="3809524" cy="1307937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4446" y="1555600"/>
            <a:ext cx="3809524" cy="14349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404" y="3355674"/>
            <a:ext cx="3809524" cy="1307937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4839418" y="3519576"/>
            <a:ext cx="36645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4 nápravový podvozek pro varianty:</a:t>
            </a:r>
          </a:p>
          <a:p>
            <a:r>
              <a:rPr lang="cs-CZ" dirty="0" smtClean="0"/>
              <a:t>8x2; 8x4; 8x6; 8x8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260" y="5207198"/>
            <a:ext cx="3809524" cy="125714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5132" y="5143706"/>
            <a:ext cx="3809524" cy="132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Nápravy, účel, schéma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Náprava De Dijon</a:t>
            </a:r>
          </a:p>
          <a:p>
            <a:pPr marL="0" indent="0">
              <a:buNone/>
            </a:pPr>
            <a:r>
              <a:rPr lang="cs-CZ" sz="2000" dirty="0"/>
              <a:t>Zadní náprava Alfy Romeo </a:t>
            </a:r>
            <a:r>
              <a:rPr lang="cs-CZ" sz="2000" dirty="0" smtClean="0"/>
              <a:t>75</a:t>
            </a:r>
          </a:p>
          <a:p>
            <a:r>
              <a:rPr lang="cs-CZ" sz="2000" dirty="0" smtClean="0"/>
              <a:t>spojuje </a:t>
            </a:r>
            <a:r>
              <a:rPr lang="cs-CZ" sz="2000" dirty="0"/>
              <a:t>přednosti nezávislého zavěšení kol (malá neodpružená hmota) a tuhé nápravy </a:t>
            </a:r>
            <a:r>
              <a:rPr lang="cs-CZ" sz="2000" dirty="0" smtClean="0"/>
              <a:t>(pevné </a:t>
            </a:r>
            <a:r>
              <a:rPr lang="cs-CZ" sz="2000" dirty="0"/>
              <a:t>postavení kol vzájemně i vzhledem k vozovce</a:t>
            </a:r>
            <a:r>
              <a:rPr lang="cs-CZ" sz="2000" dirty="0" smtClean="0"/>
              <a:t>) </a:t>
            </a:r>
          </a:p>
          <a:p>
            <a:r>
              <a:rPr lang="cs-CZ" sz="2000" dirty="0" smtClean="0"/>
              <a:t>kola </a:t>
            </a:r>
            <a:r>
              <a:rPr lang="cs-CZ" sz="2000" dirty="0"/>
              <a:t>jsou spojena tuhým nosníkem, </a:t>
            </a:r>
            <a:r>
              <a:rPr lang="cs-CZ" sz="2000" dirty="0" smtClean="0"/>
              <a:t>příčně </a:t>
            </a:r>
            <a:r>
              <a:rPr lang="cs-CZ" sz="2000" dirty="0"/>
              <a:t>ustaveným v rámu nebo </a:t>
            </a:r>
            <a:r>
              <a:rPr lang="cs-CZ" sz="2000" dirty="0" smtClean="0"/>
              <a:t>karoserii</a:t>
            </a:r>
          </a:p>
          <a:p>
            <a:r>
              <a:rPr lang="cs-CZ" sz="2000" dirty="0" smtClean="0"/>
              <a:t>boční </a:t>
            </a:r>
            <a:r>
              <a:rPr lang="cs-CZ" sz="2000" dirty="0"/>
              <a:t>síly, </a:t>
            </a:r>
            <a:r>
              <a:rPr lang="cs-CZ" sz="2000" dirty="0" smtClean="0"/>
              <a:t>jsou zachyceny </a:t>
            </a:r>
            <a:endParaRPr lang="cs-CZ" sz="2000" dirty="0" smtClean="0"/>
          </a:p>
          <a:p>
            <a:pPr marL="358775" indent="-358775">
              <a:buNone/>
            </a:pPr>
            <a:r>
              <a:rPr lang="cs-CZ" sz="2000" dirty="0"/>
              <a:t>	</a:t>
            </a:r>
            <a:r>
              <a:rPr lang="cs-CZ" sz="2000" dirty="0" smtClean="0"/>
              <a:t>např</a:t>
            </a:r>
            <a:r>
              <a:rPr lang="cs-CZ" sz="2000" dirty="0"/>
              <a:t>. </a:t>
            </a:r>
            <a:r>
              <a:rPr lang="cs-CZ" sz="2000" dirty="0" err="1" smtClean="0"/>
              <a:t>panthardskou</a:t>
            </a:r>
            <a:r>
              <a:rPr lang="cs-CZ" sz="2000" dirty="0" smtClean="0"/>
              <a:t> </a:t>
            </a:r>
            <a:r>
              <a:rPr lang="cs-CZ" sz="2000" dirty="0"/>
              <a:t>tyčí </a:t>
            </a:r>
            <a:r>
              <a:rPr lang="cs-CZ" sz="2000" dirty="0" smtClean="0"/>
              <a:t>nebo </a:t>
            </a:r>
          </a:p>
          <a:p>
            <a:pPr marL="361950" indent="-361950">
              <a:buNone/>
            </a:pPr>
            <a:r>
              <a:rPr lang="cs-CZ" sz="2000" dirty="0"/>
              <a:t>	</a:t>
            </a:r>
            <a:r>
              <a:rPr lang="cs-CZ" sz="2000" dirty="0" smtClean="0"/>
              <a:t>Wattovým přímovodem</a:t>
            </a:r>
          </a:p>
          <a:p>
            <a:r>
              <a:rPr lang="cs-CZ" sz="2000" dirty="0" smtClean="0"/>
              <a:t>rozvodovka </a:t>
            </a:r>
            <a:r>
              <a:rPr lang="cs-CZ" sz="2000" dirty="0"/>
              <a:t>je spojena </a:t>
            </a:r>
            <a:endParaRPr lang="cs-CZ" sz="2000" dirty="0" smtClean="0"/>
          </a:p>
          <a:p>
            <a:pPr marL="361950" indent="-361950">
              <a:buNone/>
            </a:pPr>
            <a:r>
              <a:rPr lang="cs-CZ" sz="2000" dirty="0"/>
              <a:t>	</a:t>
            </a:r>
            <a:r>
              <a:rPr lang="cs-CZ" sz="2000" dirty="0" smtClean="0"/>
              <a:t>nepohyblivě s </a:t>
            </a:r>
            <a:r>
              <a:rPr lang="cs-CZ" sz="2000" dirty="0"/>
              <a:t>rámem </a:t>
            </a:r>
            <a:endParaRPr lang="cs-CZ" sz="2000" dirty="0" smtClean="0"/>
          </a:p>
          <a:p>
            <a:pPr marL="361950" indent="-361950">
              <a:buNone/>
            </a:pPr>
            <a:r>
              <a:rPr lang="cs-CZ" sz="2000" dirty="0" smtClean="0"/>
              <a:t>	nebo </a:t>
            </a:r>
            <a:r>
              <a:rPr lang="cs-CZ" sz="2000" dirty="0"/>
              <a:t>karoserií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486" y="3295291"/>
            <a:ext cx="4453909" cy="3147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se základním rozdělením náprav vozidel, s jejich funkcí a použitím v automobilech. Nápravy jsou nedílnou součástí  podvozků osobních vozidel a jsou velmi důležitým článkem v konstrukci stavby 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Jaké jsou druhy náprav?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Výhody výkyvných náprav?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K čemu slouží „</a:t>
            </a:r>
            <a:r>
              <a:rPr lang="cs-CZ" sz="2000" dirty="0" err="1" smtClean="0"/>
              <a:t>Panhardská</a:t>
            </a:r>
            <a:r>
              <a:rPr lang="cs-CZ" sz="2000" dirty="0" smtClean="0"/>
              <a:t> tyč“ a „Wattův </a:t>
            </a:r>
            <a:r>
              <a:rPr lang="cs-CZ" sz="2000" dirty="0" err="1" smtClean="0"/>
              <a:t>přímovod</a:t>
            </a:r>
            <a:r>
              <a:rPr lang="cs-CZ" sz="2000" dirty="0" smtClean="0"/>
              <a:t>“?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8987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 a fotografie,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200" b="1" dirty="0" smtClean="0"/>
          </a:p>
          <a:p>
            <a:pPr algn="just"/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www.cad.cz/images/stories/clanky/2012/02/naprava-obr2.jpg</a:t>
            </a:r>
            <a:endParaRPr lang="cs-CZ" sz="1200" dirty="0" smtClean="0"/>
          </a:p>
          <a:p>
            <a:pPr algn="just"/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www.scanwest.cz/img/pages/podvozky_conf_4x2_4x4.png</a:t>
            </a:r>
            <a:endParaRPr lang="cs-CZ" sz="1200" dirty="0" smtClean="0"/>
          </a:p>
          <a:p>
            <a:pPr algn="just"/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www.scanwest.cz/img/pages/podvozky_conf_6x2_6x4_6x6.png</a:t>
            </a:r>
            <a:endParaRPr lang="cs-CZ" sz="1200" dirty="0" smtClean="0"/>
          </a:p>
          <a:p>
            <a:pPr algn="just"/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www.scanwest.cz/img/pages/podvozky_conf_6x2-4.png</a:t>
            </a:r>
            <a:endParaRPr lang="cs-CZ" sz="1200" dirty="0" smtClean="0"/>
          </a:p>
          <a:p>
            <a:pPr algn="just"/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www.scanwest.cz/img/pages/podvozky_conf_8x2_8x4_8X6_8X8.png</a:t>
            </a:r>
            <a:endParaRPr lang="cs-CZ" sz="1200" dirty="0" smtClean="0"/>
          </a:p>
          <a:p>
            <a:pPr algn="just"/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www.scanwest.cz/img/pages/podvozky_conf_8x4.4.png</a:t>
            </a:r>
            <a:endParaRPr lang="cs-CZ" sz="1200" dirty="0" smtClean="0"/>
          </a:p>
          <a:p>
            <a:pPr algn="just"/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www.scanwest.cz/img/pages/podvozky_conf_8x2.6.png</a:t>
            </a:r>
            <a:endParaRPr lang="cs-CZ" sz="1200" dirty="0" smtClean="0"/>
          </a:p>
          <a:p>
            <a:pPr algn="just"/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www.scanwest.cz/img/pages/podvozky_conf_6x2.4.png</a:t>
            </a:r>
            <a:endParaRPr lang="cs-CZ" sz="1200" dirty="0" smtClean="0"/>
          </a:p>
          <a:p>
            <a:pPr algn="just"/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alfa75.macroware.cz/technique/dedijon.jpg</a:t>
            </a:r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9194</TotalTime>
  <Words>384</Words>
  <Application>Microsoft Office PowerPoint</Application>
  <PresentationFormat>Předvádění na obrazovce (4:3)</PresentationFormat>
  <Paragraphs>171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  Nápravy, účel, schéma    </vt:lpstr>
      <vt:lpstr>  Nápravy, účel, schéma   </vt:lpstr>
      <vt:lpstr>  Nápravy, účel, schéma  </vt:lpstr>
      <vt:lpstr>Nápravy, účel, schéma</vt:lpstr>
      <vt:lpstr>Nápravy, účel, schéma</vt:lpstr>
      <vt:lpstr>Nápravy, účel, schéma</vt:lpstr>
      <vt:lpstr>Nápravy, účel, schéma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662</cp:revision>
  <dcterms:created xsi:type="dcterms:W3CDTF">2010-11-01T23:40:31Z</dcterms:created>
  <dcterms:modified xsi:type="dcterms:W3CDTF">2014-02-17T07:16:44Z</dcterms:modified>
</cp:coreProperties>
</file>