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72" r:id="rId2"/>
    <p:sldId id="273" r:id="rId3"/>
    <p:sldId id="256" r:id="rId4"/>
    <p:sldId id="284" r:id="rId5"/>
    <p:sldId id="289" r:id="rId6"/>
    <p:sldId id="288" r:id="rId7"/>
    <p:sldId id="258" r:id="rId8"/>
    <p:sldId id="276" r:id="rId9"/>
    <p:sldId id="261" r:id="rId10"/>
    <p:sldId id="277" r:id="rId11"/>
    <p:sldId id="260" r:id="rId12"/>
    <p:sldId id="278" r:id="rId13"/>
    <p:sldId id="274" r:id="rId14"/>
    <p:sldId id="275" r:id="rId15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>
        <p:scale>
          <a:sx n="90" d="100"/>
          <a:sy n="90" d="100"/>
        </p:scale>
        <p:origin x="-57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20983782-8F9B-4B1E-9F68-55641048144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A2008BE-F081-48B7-A41A-5E6F783023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760E18C-80C9-4574-9201-874923A34364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D196748-1279-404E-BCED-CF29501571A6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AA2B100-D92E-4402-A38F-B46257A5406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29913-4CBB-44F9-90FF-525D23A04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21287-D363-4984-B008-AEBAC6454BD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42C20-B634-457B-994A-52AC99FD9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E725B8-65AD-4310-8344-0521BB9A494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B04D3-EE1B-47EE-A41F-8B733BCED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8D5BF-E410-47A0-B9BC-43640E09E76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F6EB9-F458-4EAE-8A07-A1C957621A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B700147-8CEA-4545-B0F5-7F44707CB50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29C9F-08FB-4096-83F9-0C9E4404D1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756B8-0CEF-4CFE-BF1A-45C8EE0AB15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EB25A-2144-42D8-8241-64C0E01C8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2C3CBD-D8A3-42AA-8EDB-2E073033FF4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DE84D-177E-49E8-9B7E-17F24F3CB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CFE9EF-8914-46F1-9F7A-EF31787C183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F172-D3CB-4C2F-82AF-92FFACBC6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202EA8-17C3-4089-AFA8-58EB9405F94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A7A1E-17F0-44BE-8D3B-7A19B08B0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84DFC-FB7D-4F73-919F-B274F98DB25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78682-BC12-470E-9F9A-4754491C2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178DC-C868-4FBF-8D3D-BF83C2FF73B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1A6CC-235D-47D9-9DAB-A17DB027D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DC90565-5CCB-4D07-BEE8-9F5960049C3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AA084445-136E-49D5-9CBF-7843DB8FF9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07" r:id="rId2"/>
    <p:sldLayoutId id="2147483913" r:id="rId3"/>
    <p:sldLayoutId id="2147483908" r:id="rId4"/>
    <p:sldLayoutId id="2147483914" r:id="rId5"/>
    <p:sldLayoutId id="2147483909" r:id="rId6"/>
    <p:sldLayoutId id="2147483915" r:id="rId7"/>
    <p:sldLayoutId id="2147483916" r:id="rId8"/>
    <p:sldLayoutId id="2147483917" r:id="rId9"/>
    <p:sldLayoutId id="2147483910" r:id="rId10"/>
    <p:sldLayoutId id="214748391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DUM2- </a:t>
                      </a:r>
                      <a:r>
                        <a:rPr lang="cs-CZ" sz="1800" dirty="0" smtClean="0"/>
                        <a:t>Variace bez opakování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–výklad,  příklady.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Listopad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 seznámí žáky s pojmem variace bez opakování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Variace bez opakování.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Variace x kombinace-rozdíl: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</a:rPr>
              <a:t>Mějme množinu M o </a:t>
            </a:r>
            <a:r>
              <a:rPr lang="cs-CZ" sz="3000" b="1" dirty="0" smtClean="0">
                <a:latin typeface="+mj-lt"/>
              </a:rPr>
              <a:t>n</a:t>
            </a:r>
            <a:r>
              <a:rPr lang="cs-CZ" sz="3000" dirty="0" smtClean="0">
                <a:latin typeface="+mj-lt"/>
              </a:rPr>
              <a:t> prvcích. Z nich můžeme vybírat </a:t>
            </a:r>
            <a:r>
              <a:rPr lang="cs-CZ" sz="3000" b="1" dirty="0" smtClean="0">
                <a:latin typeface="+mj-lt"/>
              </a:rPr>
              <a:t>k</a:t>
            </a:r>
            <a:r>
              <a:rPr lang="cs-CZ" sz="3000" dirty="0" smtClean="0">
                <a:latin typeface="+mj-lt"/>
              </a:rPr>
              <a:t>-prvkové skupiny prvků, v nichž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</a:rPr>
              <a:t>a) </a:t>
            </a:r>
            <a:r>
              <a:rPr lang="cs-CZ" sz="3000" u="sng" dirty="0" smtClean="0">
                <a:latin typeface="+mj-lt"/>
              </a:rPr>
              <a:t>záleží na pořadí prvků</a:t>
            </a:r>
            <a:r>
              <a:rPr lang="cs-CZ" sz="3000" dirty="0" smtClean="0">
                <a:latin typeface="+mj-lt"/>
              </a:rPr>
              <a:t>	       </a:t>
            </a:r>
            <a:r>
              <a:rPr lang="cs-CZ" sz="3000" b="1" dirty="0" smtClean="0">
                <a:latin typeface="+mj-lt"/>
              </a:rPr>
              <a:t>variace</a:t>
            </a:r>
            <a:r>
              <a:rPr lang="cs-CZ" sz="3000" dirty="0" smtClean="0">
                <a:latin typeface="+mj-lt"/>
              </a:rPr>
              <a:t> (permutace) bez opakování nebo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</a:rPr>
              <a:t>	s opakováním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</a:rPr>
              <a:t>b) </a:t>
            </a:r>
            <a:r>
              <a:rPr lang="cs-CZ" sz="3000" u="sng" dirty="0" smtClean="0">
                <a:latin typeface="+mj-lt"/>
              </a:rPr>
              <a:t>nezáleží na pořadí     </a:t>
            </a:r>
            <a:r>
              <a:rPr lang="cs-CZ" sz="3000" dirty="0" smtClean="0">
                <a:latin typeface="+mj-lt"/>
              </a:rPr>
              <a:t>	 </a:t>
            </a:r>
            <a:r>
              <a:rPr lang="cs-CZ" sz="3000" b="1" dirty="0" smtClean="0">
                <a:latin typeface="+mj-lt"/>
              </a:rPr>
              <a:t>kombinace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</a:rPr>
              <a:t>	bez opakování nebo s opakováním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dirty="0">
              <a:latin typeface="+mj-lt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072188" y="3071813"/>
            <a:ext cx="571500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357813" y="4572000"/>
            <a:ext cx="571500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Variace bez opakování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Variace k-té třídy z n prvků bez opakování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jsou takové </a:t>
            </a:r>
            <a:r>
              <a:rPr lang="cs-CZ" sz="2800" u="sng" smtClean="0">
                <a:sym typeface="Symbol" pitchFamily="18" charset="2"/>
              </a:rPr>
              <a:t>uspořádané k-tice z n prvků</a:t>
            </a:r>
            <a:r>
              <a:rPr lang="cs-CZ" sz="2800" smtClean="0">
                <a:sym typeface="Symbol" pitchFamily="18" charset="2"/>
              </a:rPr>
              <a:t>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v nichž se </a:t>
            </a:r>
            <a:r>
              <a:rPr lang="cs-CZ" sz="2800" u="sng" smtClean="0">
                <a:sym typeface="Symbol" pitchFamily="18" charset="2"/>
              </a:rPr>
              <a:t>každý prvek vyskytuje nejvýše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smtClean="0">
                <a:sym typeface="Symbol" pitchFamily="18" charset="2"/>
              </a:rPr>
              <a:t>jednou.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u="sng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značíme     </a:t>
            </a:r>
            <a:r>
              <a:rPr lang="cs-CZ" sz="2800" b="1" smtClean="0">
                <a:sym typeface="Symbol" pitchFamily="18" charset="2"/>
              </a:rPr>
              <a:t>V</a:t>
            </a:r>
            <a:r>
              <a:rPr lang="cs-CZ" sz="2800" b="1" baseline="-25000" smtClean="0">
                <a:sym typeface="Symbol" pitchFamily="18" charset="2"/>
              </a:rPr>
              <a:t>(k,n)</a:t>
            </a:r>
            <a:r>
              <a:rPr lang="cs-CZ" sz="2800" b="1" smtClean="0">
                <a:sym typeface="Symbol" pitchFamily="18" charset="2"/>
              </a:rPr>
              <a:t>  </a:t>
            </a:r>
            <a:r>
              <a:rPr lang="cs-CZ" sz="2800" smtClean="0">
                <a:sym typeface="Symbol" pitchFamily="18" charset="2"/>
              </a:rPr>
              <a:t>nebo   </a:t>
            </a:r>
            <a:r>
              <a:rPr lang="cs-CZ" sz="2800" b="1" smtClean="0">
                <a:sym typeface="Symbol" pitchFamily="18" charset="2"/>
              </a:rPr>
              <a:t>V</a:t>
            </a:r>
            <a:r>
              <a:rPr lang="cs-CZ" sz="2800" b="1" baseline="-25000" smtClean="0">
                <a:sym typeface="Symbol" pitchFamily="18" charset="2"/>
              </a:rPr>
              <a:t>k(n)</a:t>
            </a:r>
            <a:r>
              <a:rPr lang="cs-CZ" sz="2800" b="1" smtClean="0">
                <a:sym typeface="Symbol" pitchFamily="18" charset="2"/>
              </a:rPr>
              <a:t>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Počet takových variací počítáme ze vzorce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   V</a:t>
            </a:r>
            <a:r>
              <a:rPr lang="cs-CZ" baseline="-25000" smtClean="0">
                <a:sym typeface="Symbol" pitchFamily="18" charset="2"/>
              </a:rPr>
              <a:t>(k,n) </a:t>
            </a:r>
            <a:r>
              <a:rPr lang="cs-CZ" smtClean="0">
                <a:sym typeface="Symbol" pitchFamily="18" charset="2"/>
              </a:rPr>
              <a:t>= n.(n-1).(n-2).(n-3)….(n-k+1)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Odvození vzorce: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285875" y="1428750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Počet možností výběru jednotlivých členů: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1.člen     2.člen     3.člen  …..(k-1)člen    k-tý člen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   n	       n-1	n-2	      n-(k-2)       n-(k-1)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Podle kombinatorického pravidla součinu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	</a:t>
            </a:r>
            <a:r>
              <a:rPr lang="cs-CZ" sz="2800" smtClean="0">
                <a:sym typeface="Symbol" pitchFamily="18" charset="2"/>
              </a:rPr>
              <a:t>V</a:t>
            </a:r>
            <a:r>
              <a:rPr lang="cs-CZ" sz="2800" baseline="-25000" smtClean="0">
                <a:sym typeface="Symbol" pitchFamily="18" charset="2"/>
              </a:rPr>
              <a:t>(k,n)</a:t>
            </a:r>
            <a:r>
              <a:rPr lang="cs-CZ" sz="2800" smtClean="0">
                <a:sym typeface="Symbol" pitchFamily="18" charset="2"/>
              </a:rPr>
              <a:t>  = n.(n-1).(n-2).(n-3)….(n-k+1)</a:t>
            </a: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1-zadání:</a:t>
            </a:r>
            <a:endParaRPr lang="cs-CZ" dirty="0"/>
          </a:p>
        </p:txBody>
      </p:sp>
      <p:sp>
        <p:nvSpPr>
          <p:cNvPr id="1229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Kolika způsoby si může 8 finalistů ve sprintu na 100 metrů rozdělit medaile?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1-řešení: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dirty="0" smtClean="0">
              <a:latin typeface="+mj-lt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n = 8  …..počet finalistů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k = 3  …..trojice medailistů- záleží na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pořadí, nemohou se opakovat				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		</a:t>
            </a:r>
            <a:r>
              <a:rPr lang="cs-CZ" b="1" dirty="0" smtClean="0">
                <a:latin typeface="+mj-lt"/>
                <a:sym typeface="Symbol" pitchFamily="18" charset="2"/>
              </a:rPr>
              <a:t> V</a:t>
            </a:r>
            <a:r>
              <a:rPr lang="cs-CZ" b="1" baseline="-25000" dirty="0" smtClean="0">
                <a:latin typeface="+mj-lt"/>
                <a:sym typeface="Symbol" pitchFamily="18" charset="2"/>
              </a:rPr>
              <a:t>(3,8)</a:t>
            </a:r>
            <a:r>
              <a:rPr lang="cs-CZ" b="1" dirty="0" smtClean="0">
                <a:latin typeface="+mj-lt"/>
                <a:sym typeface="Symbol" pitchFamily="18" charset="2"/>
              </a:rPr>
              <a:t> = 8.7.6 = </a:t>
            </a:r>
            <a:r>
              <a:rPr lang="cs-CZ" b="1" u="sng" dirty="0" smtClean="0">
                <a:latin typeface="+mj-lt"/>
                <a:sym typeface="Symbol" pitchFamily="18" charset="2"/>
              </a:rPr>
              <a:t>336</a:t>
            </a:r>
            <a:r>
              <a:rPr lang="cs-CZ" u="sng" dirty="0" smtClean="0">
                <a:latin typeface="+mj-lt"/>
                <a:sym typeface="Symbol" pitchFamily="18" charset="2"/>
              </a:rPr>
              <a:t> možností,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  <a:sym typeface="Symbol" pitchFamily="18" charset="2"/>
              </a:rPr>
              <a:t>			jak si rozdělí medaile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7500938" y="3286125"/>
            <a:ext cx="642937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</a:t>
            </a:r>
            <a:r>
              <a:rPr lang="cs-CZ" sz="4000" dirty="0" smtClean="0"/>
              <a:t> 2-zadání:</a:t>
            </a:r>
            <a:endParaRPr lang="cs-CZ" dirty="0"/>
          </a:p>
        </p:txBody>
      </p:sp>
      <p:sp>
        <p:nvSpPr>
          <p:cNvPr id="14339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Vlajka-trikolora-je tvořena 3 různobarevnými vodorovnými pruhy.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Na její výrobu jsou k dispozici červený,modrý,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zelený</a:t>
            </a:r>
            <a:r>
              <a:rPr lang="cs-CZ" sz="2800" smtClean="0"/>
              <a:t>, bílý </a:t>
            </a:r>
            <a:r>
              <a:rPr lang="cs-CZ" sz="2800" dirty="0" smtClean="0"/>
              <a:t>a žlutý pruh.</a:t>
            </a:r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Kolik takových vlajek lze sestavit?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Kolik má modrý pruh uprostřed?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Kolik z nich má modrý pruh?</a:t>
            </a:r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Kolik jich nemá červený pruh uprostřed?</a:t>
            </a:r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 2-řešení:</a:t>
            </a:r>
            <a:endParaRPr lang="cs-CZ" sz="4400" dirty="0"/>
          </a:p>
        </p:txBody>
      </p:sp>
      <p:sp>
        <p:nvSpPr>
          <p:cNvPr id="15363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a)	V</a:t>
            </a:r>
            <a:r>
              <a:rPr lang="cs-CZ" sz="2400" baseline="-25000" dirty="0" smtClean="0">
                <a:sym typeface="Symbol" pitchFamily="18" charset="2"/>
              </a:rPr>
              <a:t>(3,5)</a:t>
            </a:r>
            <a:r>
              <a:rPr lang="cs-CZ" sz="2400" dirty="0" smtClean="0">
                <a:sym typeface="Symbol" pitchFamily="18" charset="2"/>
              </a:rPr>
              <a:t> = 5.4.3 = </a:t>
            </a:r>
            <a:r>
              <a:rPr lang="cs-CZ" sz="2400" b="1" dirty="0" smtClean="0">
                <a:sym typeface="Symbol" pitchFamily="18" charset="2"/>
              </a:rPr>
              <a:t>60 různých vlajek</a:t>
            </a:r>
          </a:p>
          <a:p>
            <a:pPr marL="596900" indent="-514350">
              <a:buFont typeface="+mj-lt"/>
              <a:buAutoNum type="alphaLcParenR"/>
              <a:defRPr/>
            </a:pPr>
            <a:endParaRPr lang="cs-CZ" sz="24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b)	Modrý pruh uprostřed je určen, k němu vybíráme dvojici ze 4 zbývajících barev, </a:t>
            </a:r>
            <a:r>
              <a:rPr lang="cs-CZ" sz="2400" dirty="0" err="1" smtClean="0"/>
              <a:t>tj</a:t>
            </a:r>
            <a:r>
              <a:rPr lang="cs-CZ" sz="2400" dirty="0" smtClean="0"/>
              <a:t>,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V</a:t>
            </a:r>
            <a:r>
              <a:rPr lang="cs-CZ" sz="2400" baseline="-25000" dirty="0" smtClean="0">
                <a:sym typeface="Symbol" pitchFamily="18" charset="2"/>
              </a:rPr>
              <a:t>(2,4)</a:t>
            </a:r>
            <a:r>
              <a:rPr lang="cs-CZ" sz="2400" dirty="0" smtClean="0">
                <a:sym typeface="Symbol" pitchFamily="18" charset="2"/>
              </a:rPr>
              <a:t> = 4.3 =</a:t>
            </a:r>
            <a:r>
              <a:rPr lang="cs-CZ" sz="2400" b="1" dirty="0" smtClean="0">
                <a:sym typeface="Symbol" pitchFamily="18" charset="2"/>
              </a:rPr>
              <a:t>12 možností</a:t>
            </a:r>
            <a:endParaRPr lang="cs-CZ" sz="2400" b="1" dirty="0" smtClean="0"/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c)	Modrý pruh může být na 3 různých místech,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 tj.     3. V</a:t>
            </a:r>
            <a:r>
              <a:rPr lang="cs-CZ" sz="2400" baseline="-25000" dirty="0" smtClean="0">
                <a:sym typeface="Symbol" pitchFamily="18" charset="2"/>
              </a:rPr>
              <a:t>(2,4)</a:t>
            </a:r>
            <a:r>
              <a:rPr lang="cs-CZ" sz="2400" dirty="0" smtClean="0">
                <a:sym typeface="Symbol" pitchFamily="18" charset="2"/>
              </a:rPr>
              <a:t> = 3.12 = </a:t>
            </a:r>
            <a:r>
              <a:rPr lang="cs-CZ" sz="2400" b="1" dirty="0" smtClean="0">
                <a:sym typeface="Symbol" pitchFamily="18" charset="2"/>
              </a:rPr>
              <a:t>36 vlajek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4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400" dirty="0" smtClean="0"/>
              <a:t>d)	Červený pruh není uprostřed: </a:t>
            </a:r>
            <a:r>
              <a:rPr lang="cs-CZ" sz="2400" b="1" dirty="0" smtClean="0"/>
              <a:t>60 -12 =48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Určete počet všech přirozených pěticiferných čísel, v jejichž zápisu se každá číslice vyskytuje nejvýše jednou.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počet všech číslic…..10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tvoříme pěticiferná čísla, číslice se neopakují, ale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musíme odečíst čísla začínající 0				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r>
              <a:rPr lang="cs-CZ" sz="2400" dirty="0" smtClean="0">
                <a:sym typeface="Symbol" pitchFamily="18" charset="2"/>
              </a:rPr>
              <a:t>V</a:t>
            </a:r>
            <a:r>
              <a:rPr lang="cs-CZ" sz="2400" baseline="-25000" dirty="0" smtClean="0">
                <a:sym typeface="Symbol" pitchFamily="18" charset="2"/>
              </a:rPr>
              <a:t>(5,10)</a:t>
            </a:r>
            <a:r>
              <a:rPr lang="cs-CZ" sz="2400" dirty="0" smtClean="0">
                <a:sym typeface="Symbol" pitchFamily="18" charset="2"/>
              </a:rPr>
              <a:t> - V</a:t>
            </a:r>
            <a:r>
              <a:rPr lang="cs-CZ" sz="2400" baseline="-25000" dirty="0" smtClean="0">
                <a:sym typeface="Symbol" pitchFamily="18" charset="2"/>
              </a:rPr>
              <a:t>(4,9)</a:t>
            </a:r>
            <a:r>
              <a:rPr lang="cs-CZ" sz="2400" dirty="0" smtClean="0">
                <a:sym typeface="Symbol" pitchFamily="18" charset="2"/>
              </a:rPr>
              <a:t> =10.9.8.7.6 - 9.8.7.6 =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		   = 30 240 – 3024 = </a:t>
            </a:r>
            <a:r>
              <a:rPr lang="cs-CZ" sz="2400" b="1" dirty="0" smtClean="0">
                <a:latin typeface="+mj-lt"/>
                <a:sym typeface="Symbol" pitchFamily="18" charset="2"/>
              </a:rPr>
              <a:t>27 216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(pomocí </a:t>
            </a:r>
            <a:r>
              <a:rPr lang="cs-CZ" sz="2400" dirty="0" err="1" smtClean="0">
                <a:latin typeface="+mj-lt"/>
                <a:sym typeface="Symbol" pitchFamily="18" charset="2"/>
              </a:rPr>
              <a:t>kombin</a:t>
            </a:r>
            <a:r>
              <a:rPr lang="cs-CZ" sz="2400" dirty="0" smtClean="0">
                <a:latin typeface="+mj-lt"/>
                <a:sym typeface="Symbol" pitchFamily="18" charset="2"/>
              </a:rPr>
              <a:t>. prav. součinu</a:t>
            </a:r>
            <a:r>
              <a:rPr lang="cs-CZ" sz="2400" dirty="0" smtClean="0">
                <a:latin typeface="+mj-lt"/>
                <a:sym typeface="Symbol" pitchFamily="18" charset="2"/>
              </a:rPr>
              <a:t>:  9.9.8.7.6 = 27 216)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6572250" y="28575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1847</TotalTime>
  <Words>383</Words>
  <Application>Microsoft Office PowerPoint</Application>
  <PresentationFormat>Předvádění na obrazovce (4:3)</PresentationFormat>
  <Paragraphs>118</Paragraphs>
  <Slides>14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Snímek 1</vt:lpstr>
      <vt:lpstr>Snímek 2</vt:lpstr>
      <vt:lpstr>Kombinatorika</vt:lpstr>
      <vt:lpstr>Variace x kombinace-rozdíl:</vt:lpstr>
      <vt:lpstr>Variace bez opakování</vt:lpstr>
      <vt:lpstr>Odvození vzorce: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208</cp:revision>
  <dcterms:created xsi:type="dcterms:W3CDTF">2012-11-26T18:55:09Z</dcterms:created>
  <dcterms:modified xsi:type="dcterms:W3CDTF">2014-02-18T08:26:16Z</dcterms:modified>
</cp:coreProperties>
</file>