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72" r:id="rId2"/>
    <p:sldId id="273" r:id="rId3"/>
    <p:sldId id="256" r:id="rId4"/>
    <p:sldId id="257" r:id="rId5"/>
    <p:sldId id="258" r:id="rId6"/>
    <p:sldId id="276" r:id="rId7"/>
    <p:sldId id="295" r:id="rId8"/>
    <p:sldId id="261" r:id="rId9"/>
    <p:sldId id="277" r:id="rId10"/>
    <p:sldId id="260" r:id="rId11"/>
    <p:sldId id="278" r:id="rId12"/>
    <p:sldId id="280" r:id="rId13"/>
    <p:sldId id="281" r:id="rId14"/>
    <p:sldId id="287" r:id="rId15"/>
    <p:sldId id="285" r:id="rId16"/>
    <p:sldId id="283" r:id="rId17"/>
    <p:sldId id="290" r:id="rId18"/>
    <p:sldId id="286" r:id="rId19"/>
    <p:sldId id="291" r:id="rId20"/>
    <p:sldId id="289" r:id="rId21"/>
    <p:sldId id="292" r:id="rId22"/>
    <p:sldId id="294" r:id="rId23"/>
    <p:sldId id="293" r:id="rId24"/>
    <p:sldId id="274" r:id="rId25"/>
    <p:sldId id="275" r:id="rId2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>
        <p:scale>
          <a:sx n="90" d="100"/>
          <a:sy n="90" d="100"/>
        </p:scale>
        <p:origin x="-57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3EF2F1F6-0310-4280-946B-3E898B8C819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E9758A7-BE6C-458C-93AC-335412738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6195374-20B4-4782-921A-D990F50C00A5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E17B2F5-6859-4E90-AC6C-AAA59261A50C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5C1072-CD91-425B-8302-577EA2F73C5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60763-9DB3-4318-AA8C-F8F513575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D2362-23C8-4F2F-A511-D1C2C393010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DBE86-3572-4702-BBAF-48152006BA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401C24-E903-41CD-AF40-E98D7C3C90E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ACD29-94E7-4098-B52C-EDA6769E7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29F78-CB28-4152-8CFC-948F617C7D6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E6F6D-04A1-4689-AE2A-901C0A3FF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8B6039-9CDE-4057-9A8D-C0825D2E1B7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DF231-1489-4FF3-99D8-98D523FA2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29BB1-52CC-4FA2-8149-DCF080F5721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5098-82EA-4308-BA61-4FD232CD8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D719D0-F759-49F9-8A01-7E6E7848DC5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ACE36-FCFC-446F-89B5-CB700A7C67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44884D-782F-40A6-855F-17E5957D6B2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20264-5A5E-42A1-8A67-3ADD3FFD6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98D508-E58D-4121-9BE0-3C241FAF32A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A1319-BD49-4589-9221-C87B04398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7F85E-0AB2-41C1-8B42-080F70A85A6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52CCF-EA32-4E39-B518-2A3DC16D8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CC2F6-1866-423C-92A0-8E45C271F70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33A11-2385-4425-8EAA-13FB52420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01295B2-0D34-4439-AC62-F93C8926909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E1190C79-9435-431B-830F-8EDAEDF6B6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3" r:id="rId2"/>
    <p:sldLayoutId id="2147483879" r:id="rId3"/>
    <p:sldLayoutId id="2147483874" r:id="rId4"/>
    <p:sldLayoutId id="2147483880" r:id="rId5"/>
    <p:sldLayoutId id="2147483875" r:id="rId6"/>
    <p:sldLayoutId id="2147483881" r:id="rId7"/>
    <p:sldLayoutId id="2147483882" r:id="rId8"/>
    <p:sldLayoutId id="2147483883" r:id="rId9"/>
    <p:sldLayoutId id="2147483876" r:id="rId10"/>
    <p:sldLayoutId id="214748387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DUM3- </a:t>
                      </a:r>
                      <a:r>
                        <a:rPr lang="cs-CZ" sz="1800" dirty="0" smtClean="0"/>
                        <a:t>Variace bez opakování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– </a:t>
                      </a: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příklady.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Listopad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solidFill>
                <a:srgbClr val="000000"/>
              </a:solidFill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učiva o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variacích bez opakování</a:t>
            </a:r>
          </a:p>
          <a:p>
            <a:pPr marL="0" indent="0" eaLnBrk="1" hangingPunct="1"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defRPr/>
            </a:pPr>
            <a:r>
              <a:rPr lang="cs-CZ" dirty="0" smtClean="0"/>
              <a:t>Metodické pokyny: 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materiál slouží k procvičení a opakování učiva 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o 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variacích bez opakování</a:t>
            </a:r>
          </a:p>
          <a:p>
            <a:pPr marL="0" indent="0"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Variace bez opakování-příklady.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1357313" y="1500188"/>
            <a:ext cx="7577137" cy="47482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Variace k-té třídy z n prvků bez opakování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jsou takové </a:t>
            </a:r>
            <a:r>
              <a:rPr lang="cs-CZ" sz="3000" u="sng" dirty="0" smtClean="0">
                <a:latin typeface="+mj-lt"/>
                <a:sym typeface="Symbol" pitchFamily="18" charset="2"/>
              </a:rPr>
              <a:t>uspořádané k-</a:t>
            </a:r>
            <a:r>
              <a:rPr lang="cs-CZ" sz="3000" u="sng" dirty="0" err="1" smtClean="0">
                <a:latin typeface="+mj-lt"/>
                <a:sym typeface="Symbol" pitchFamily="18" charset="2"/>
              </a:rPr>
              <a:t>tice</a:t>
            </a:r>
            <a:r>
              <a:rPr lang="cs-CZ" sz="3000" u="sng" dirty="0" smtClean="0">
                <a:latin typeface="+mj-lt"/>
                <a:sym typeface="Symbol" pitchFamily="18" charset="2"/>
              </a:rPr>
              <a:t> </a:t>
            </a:r>
            <a:r>
              <a:rPr lang="cs-CZ" sz="3000" dirty="0" smtClean="0">
                <a:latin typeface="+mj-lt"/>
                <a:sym typeface="Symbol" pitchFamily="18" charset="2"/>
              </a:rPr>
              <a:t>z n prvků,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v nichž se </a:t>
            </a:r>
            <a:r>
              <a:rPr lang="cs-CZ" sz="3000" u="sng" dirty="0" smtClean="0">
                <a:latin typeface="+mj-lt"/>
                <a:sym typeface="Symbol" pitchFamily="18" charset="2"/>
              </a:rPr>
              <a:t>každý prvek vyskytuje nejvýše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u="sng" dirty="0" smtClean="0">
                <a:latin typeface="+mj-lt"/>
                <a:sym typeface="Symbol" pitchFamily="18" charset="2"/>
              </a:rPr>
              <a:t>jednou ( k</a:t>
            </a:r>
            <a:r>
              <a:rPr lang="cs-CZ" sz="3000" u="sng" dirty="0" smtClean="0">
                <a:latin typeface="+mj-lt"/>
                <a:sym typeface="Symbol"/>
              </a:rPr>
              <a:t> n).</a:t>
            </a:r>
            <a:endParaRPr lang="cs-CZ" sz="3000" u="sng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	značíme     </a:t>
            </a:r>
            <a:r>
              <a:rPr lang="cs-CZ" sz="3000" b="1" dirty="0" smtClean="0">
                <a:latin typeface="+mj-lt"/>
                <a:sym typeface="Symbol" pitchFamily="18" charset="2"/>
              </a:rPr>
              <a:t>V</a:t>
            </a:r>
            <a:r>
              <a:rPr lang="cs-CZ" sz="3000" b="1" baseline="-25000" dirty="0" smtClean="0">
                <a:latin typeface="+mj-lt"/>
                <a:sym typeface="Symbol" pitchFamily="18" charset="2"/>
              </a:rPr>
              <a:t>(k,n)</a:t>
            </a:r>
            <a:r>
              <a:rPr lang="cs-CZ" sz="3000" b="1" dirty="0" smtClean="0">
                <a:latin typeface="+mj-lt"/>
                <a:sym typeface="Symbol" pitchFamily="18" charset="2"/>
              </a:rPr>
              <a:t>  </a:t>
            </a:r>
            <a:r>
              <a:rPr lang="cs-CZ" sz="3000" dirty="0" smtClean="0">
                <a:latin typeface="+mj-lt"/>
                <a:sym typeface="Symbol" pitchFamily="18" charset="2"/>
              </a:rPr>
              <a:t>nebo   </a:t>
            </a:r>
            <a:r>
              <a:rPr lang="cs-CZ" sz="3000" b="1" dirty="0" err="1" smtClean="0">
                <a:latin typeface="+mj-lt"/>
                <a:sym typeface="Symbol" pitchFamily="18" charset="2"/>
              </a:rPr>
              <a:t>V</a:t>
            </a:r>
            <a:r>
              <a:rPr lang="cs-CZ" sz="3000" b="1" baseline="-25000" dirty="0" err="1" smtClean="0">
                <a:latin typeface="+mj-lt"/>
                <a:sym typeface="Symbol" pitchFamily="18" charset="2"/>
              </a:rPr>
              <a:t>k</a:t>
            </a:r>
            <a:r>
              <a:rPr lang="cs-CZ" sz="3000" b="1" baseline="-25000" dirty="0" smtClean="0">
                <a:latin typeface="+mj-lt"/>
                <a:sym typeface="Symbol" pitchFamily="18" charset="2"/>
              </a:rPr>
              <a:t>(n)</a:t>
            </a:r>
            <a:r>
              <a:rPr lang="cs-CZ" sz="3000" b="1" dirty="0" smtClean="0">
                <a:latin typeface="+mj-lt"/>
                <a:sym typeface="Symbol" pitchFamily="18" charset="2"/>
              </a:rPr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3000" dirty="0" smtClean="0">
                <a:latin typeface="+mj-lt"/>
                <a:sym typeface="Symbol" pitchFamily="18" charset="2"/>
              </a:rPr>
              <a:t>Počet takových variací počítáme ze vzorce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  <a:sym typeface="Symbol" pitchFamily="18" charset="2"/>
              </a:rPr>
              <a:t>   V</a:t>
            </a:r>
            <a:r>
              <a:rPr lang="cs-CZ" baseline="-25000" dirty="0" smtClean="0">
                <a:latin typeface="+mj-lt"/>
                <a:sym typeface="Symbol" pitchFamily="18" charset="2"/>
              </a:rPr>
              <a:t>(k,n)</a:t>
            </a:r>
            <a:r>
              <a:rPr lang="cs-CZ" dirty="0" smtClean="0">
                <a:latin typeface="+mj-lt"/>
                <a:sym typeface="Symbol" pitchFamily="18" charset="2"/>
              </a:rPr>
              <a:t>  = </a:t>
            </a:r>
            <a:r>
              <a:rPr lang="cs-CZ" dirty="0" err="1" smtClean="0">
                <a:latin typeface="+mj-lt"/>
                <a:sym typeface="Symbol" pitchFamily="18" charset="2"/>
              </a:rPr>
              <a:t>n.</a:t>
            </a:r>
            <a:r>
              <a:rPr lang="cs-CZ" dirty="0" smtClean="0">
                <a:latin typeface="+mj-lt"/>
                <a:sym typeface="Symbol" pitchFamily="18" charset="2"/>
              </a:rPr>
              <a:t>(n-1).(n-2).(n-3)….(n-k+1)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rgbClr val="000000"/>
                </a:solidFill>
                <a:cs typeface="Arial" charset="0"/>
              </a:rPr>
              <a:t>Variace bez opakování.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1-zadání:</a:t>
            </a:r>
            <a:endParaRPr lang="cs-CZ" dirty="0"/>
          </a:p>
        </p:txBody>
      </p:sp>
      <p:sp>
        <p:nvSpPr>
          <p:cNvPr id="1229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 marL="596900" indent="-514350">
              <a:buFont typeface="Wingdings 2" pitchFamily="18" charset="2"/>
              <a:buAutoNum type="alphaLcParenR"/>
              <a:defRPr/>
            </a:pPr>
            <a:r>
              <a:rPr lang="cs-CZ" dirty="0" smtClean="0">
                <a:latin typeface="+mj-lt"/>
              </a:rPr>
              <a:t>Kolik existuje 6-místných telefonních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dirty="0" smtClean="0">
                <a:latin typeface="+mj-lt"/>
              </a:rPr>
              <a:t>	čísel s různými číslicemi?</a:t>
            </a:r>
          </a:p>
          <a:p>
            <a:pPr marL="596900" indent="-514350">
              <a:buFont typeface="Wingdings 2" pitchFamily="18" charset="2"/>
              <a:buAutoNum type="alphaLcParenR" startAt="2"/>
              <a:defRPr/>
            </a:pPr>
            <a:r>
              <a:rPr lang="cs-CZ" dirty="0" smtClean="0">
                <a:latin typeface="+mj-lt"/>
              </a:rPr>
              <a:t>Kolik z nich začíná „7“ ?</a:t>
            </a:r>
          </a:p>
          <a:p>
            <a:pPr marL="596900" indent="-514350">
              <a:buFont typeface="Wingdings 2" pitchFamily="18" charset="2"/>
              <a:buAutoNum type="alphaLcParenR" startAt="2"/>
              <a:defRPr/>
            </a:pPr>
            <a:r>
              <a:rPr lang="cs-CZ" dirty="0" smtClean="0"/>
              <a:t>Kolik z nich je dělitelných „25“ ?</a:t>
            </a:r>
          </a:p>
          <a:p>
            <a:pPr marL="596900" indent="-514350">
              <a:buFont typeface="Wingdings 2" pitchFamily="18" charset="2"/>
              <a:buAutoNum type="alphaLcParenR" startAt="2"/>
              <a:defRPr/>
            </a:pPr>
            <a:r>
              <a:rPr lang="cs-CZ" dirty="0" smtClean="0"/>
              <a:t>Kolik z nich je dělitelných „25“ a začíná „7“ ?</a:t>
            </a:r>
          </a:p>
          <a:p>
            <a:pPr marL="596900" indent="-514350">
              <a:buFont typeface="Wingdings 2" pitchFamily="18" charset="2"/>
              <a:buAutoNum type="alphaLcParenR" startAt="2"/>
              <a:defRPr/>
            </a:pPr>
            <a:endParaRPr lang="cs-CZ" dirty="0" smtClean="0">
              <a:latin typeface="+mj-lt"/>
            </a:endParaRPr>
          </a:p>
          <a:p>
            <a:pPr marL="596900" indent="-514350">
              <a:buFont typeface="Wingdings 2" pitchFamily="18" charset="2"/>
              <a:buAutoNum type="alphaLcParenR" startAt="2"/>
              <a:defRPr/>
            </a:pPr>
            <a:endParaRPr lang="cs-CZ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1-řešení a),b):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</a:rPr>
              <a:t>a)	n =10 …..počet číslic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</a:rPr>
              <a:t>		k = 6  …..záleží na pořadí, neopakují se,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</a:rPr>
              <a:t>				0 nesmí být na začátku	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b="1" dirty="0" smtClean="0">
                <a:latin typeface="+mj-lt"/>
                <a:sym typeface="Symbol" pitchFamily="18" charset="2"/>
              </a:rPr>
              <a:t>V</a:t>
            </a:r>
            <a:r>
              <a:rPr lang="cs-CZ" sz="2800" b="1" baseline="-25000" dirty="0" smtClean="0">
                <a:latin typeface="+mj-lt"/>
                <a:sym typeface="Symbol" pitchFamily="18" charset="2"/>
              </a:rPr>
              <a:t>(6,10)</a:t>
            </a:r>
            <a:r>
              <a:rPr lang="cs-CZ" sz="2800" b="1" dirty="0" smtClean="0">
                <a:latin typeface="+mj-lt"/>
                <a:sym typeface="Symbol" pitchFamily="18" charset="2"/>
              </a:rPr>
              <a:t> -</a:t>
            </a:r>
            <a:r>
              <a:rPr lang="cs-CZ" sz="2800" b="1" dirty="0" smtClean="0">
                <a:sym typeface="Symbol" pitchFamily="18" charset="2"/>
              </a:rPr>
              <a:t> V</a:t>
            </a:r>
            <a:r>
              <a:rPr lang="cs-CZ" sz="2800" b="1" baseline="-25000" dirty="0" smtClean="0">
                <a:sym typeface="Symbol" pitchFamily="18" charset="2"/>
              </a:rPr>
              <a:t>(5,9)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>
                <a:latin typeface="+mj-lt"/>
                <a:sym typeface="Symbol" pitchFamily="18" charset="2"/>
              </a:rPr>
              <a:t>=10.9.8.7.6.5 - 9.8.7.6.5 </a:t>
            </a:r>
            <a:r>
              <a:rPr lang="cs-CZ" sz="2800" b="1" dirty="0" smtClean="0">
                <a:latin typeface="+mj-lt"/>
                <a:sym typeface="Symbol" pitchFamily="18" charset="2"/>
              </a:rPr>
              <a:t>=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  <a:sym typeface="Symbol" pitchFamily="18" charset="2"/>
              </a:rPr>
              <a:t>			   = </a:t>
            </a:r>
            <a:r>
              <a:rPr lang="cs-CZ" sz="2800" b="1" u="sng" dirty="0" smtClean="0">
                <a:latin typeface="+mj-lt"/>
                <a:sym typeface="Symbol" pitchFamily="18" charset="2"/>
              </a:rPr>
              <a:t>136 080 telefonních čísel</a:t>
            </a:r>
          </a:p>
          <a:p>
            <a:pPr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  <a:sym typeface="Symbol" pitchFamily="18" charset="2"/>
              </a:rPr>
              <a:t>b) k 7 přidáme uspořádanou pětici vytvořenou z 9 číslic		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b="1" dirty="0" smtClean="0">
                <a:latin typeface="+mj-lt"/>
                <a:sym typeface="Symbol" pitchFamily="18" charset="2"/>
              </a:rPr>
              <a:t>	</a:t>
            </a:r>
            <a:r>
              <a:rPr lang="cs-CZ" sz="2800" b="1" dirty="0" smtClean="0">
                <a:sym typeface="Symbol" pitchFamily="18" charset="2"/>
              </a:rPr>
              <a:t> V</a:t>
            </a:r>
            <a:r>
              <a:rPr lang="cs-CZ" sz="2800" b="1" baseline="-25000" dirty="0" smtClean="0">
                <a:sym typeface="Symbol" pitchFamily="18" charset="2"/>
              </a:rPr>
              <a:t>(5,9)</a:t>
            </a:r>
            <a:r>
              <a:rPr lang="cs-CZ" sz="2800" b="1" dirty="0" smtClean="0">
                <a:sym typeface="Symbol" pitchFamily="18" charset="2"/>
              </a:rPr>
              <a:t> = </a:t>
            </a:r>
            <a:r>
              <a:rPr lang="cs-CZ" sz="2800" dirty="0" smtClean="0">
                <a:sym typeface="Symbol" pitchFamily="18" charset="2"/>
              </a:rPr>
              <a:t>9.8.7.6.5 = </a:t>
            </a:r>
            <a:r>
              <a:rPr lang="cs-CZ" sz="2800" b="1" u="sng" dirty="0" smtClean="0">
                <a:sym typeface="Symbol" pitchFamily="18" charset="2"/>
              </a:rPr>
              <a:t>15 120</a:t>
            </a: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800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  <a:sym typeface="Symbol" pitchFamily="18" charset="2"/>
              </a:rPr>
              <a:t>			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643313" y="5072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1-řešení c),d):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</a:rPr>
              <a:t>c)  Číslo je dělitelné 25, když končí na dvojčíslí 00, 25, 50 nebo 75. 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Dvojčíslí 00 nevyhovuje (číslice se opakuje)		před každé zbývající dvojčíslí vložíme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uspořádanou čtveřici vytvořenou z 8 číslic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b="1" dirty="0" smtClean="0">
                <a:sym typeface="Symbol" pitchFamily="18" charset="2"/>
              </a:rPr>
              <a:t>	3 . V</a:t>
            </a:r>
            <a:r>
              <a:rPr lang="cs-CZ" sz="2800" b="1" baseline="-25000" dirty="0" smtClean="0">
                <a:sym typeface="Symbol" pitchFamily="18" charset="2"/>
              </a:rPr>
              <a:t>(4,8)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>
                <a:sym typeface="Symbol" pitchFamily="18" charset="2"/>
              </a:rPr>
              <a:t>= 3.8.7.6.5 = </a:t>
            </a:r>
            <a:r>
              <a:rPr lang="cs-CZ" sz="2800" b="1" u="sng" dirty="0" smtClean="0">
                <a:sym typeface="Symbol" pitchFamily="18" charset="2"/>
              </a:rPr>
              <a:t>5040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b="1" u="sng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d) 7 na začátku, na konci dvojčíslí 25 nebo 50 (75 už nelze)	      </a:t>
            </a:r>
            <a:r>
              <a:rPr lang="cs-CZ" sz="2800" b="1" dirty="0" smtClean="0">
                <a:sym typeface="Symbol" pitchFamily="18" charset="2"/>
              </a:rPr>
              <a:t> 2 . V</a:t>
            </a:r>
            <a:r>
              <a:rPr lang="cs-CZ" sz="2800" b="1" baseline="-25000" dirty="0" smtClean="0">
                <a:sym typeface="Symbol" pitchFamily="18" charset="2"/>
              </a:rPr>
              <a:t>(3,7)</a:t>
            </a:r>
            <a:r>
              <a:rPr lang="cs-CZ" sz="2800" b="1" dirty="0" smtClean="0">
                <a:sym typeface="Symbol" pitchFamily="18" charset="2"/>
              </a:rPr>
              <a:t> </a:t>
            </a:r>
            <a:r>
              <a:rPr lang="cs-CZ" sz="2800" dirty="0" smtClean="0">
                <a:sym typeface="Symbol" pitchFamily="18" charset="2"/>
              </a:rPr>
              <a:t>= 2.7.6.5 = </a:t>
            </a:r>
            <a:r>
              <a:rPr lang="cs-CZ" sz="2800" b="1" u="sng" dirty="0" smtClean="0">
                <a:sym typeface="Symbol" pitchFamily="18" charset="2"/>
              </a:rPr>
              <a:t>420</a:t>
            </a:r>
            <a:endParaRPr lang="cs-CZ" sz="2800" b="1" u="sng" dirty="0" smtClean="0"/>
          </a:p>
          <a:p>
            <a:pPr marL="596900" indent="-514350">
              <a:buFont typeface="Wingdings 2" pitchFamily="18" charset="2"/>
              <a:buAutoNum type="alphaLcParenR" startAt="3"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800" b="1" u="sng" dirty="0" smtClean="0">
              <a:latin typeface="+mj-lt"/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latin typeface="+mj-lt"/>
                <a:sym typeface="Symbol" pitchFamily="18" charset="2"/>
              </a:rPr>
              <a:t>			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714500" y="3000375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286250" y="54292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</a:t>
            </a:r>
            <a:r>
              <a:rPr lang="cs-CZ" sz="4000" dirty="0" smtClean="0"/>
              <a:t> 2-zadání:</a:t>
            </a:r>
            <a:endParaRPr lang="cs-CZ" dirty="0"/>
          </a:p>
        </p:txBody>
      </p:sp>
      <p:sp>
        <p:nvSpPr>
          <p:cNvPr id="14339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Kolik přirozených čísel s různými číslicemi</a:t>
            </a: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menších než 500 lze zapsat pomocí číslic 4, 5, 6 a 7 ?</a:t>
            </a: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Příklad 2-řešení:</a:t>
            </a:r>
            <a:endParaRPr lang="cs-CZ" sz="4400" dirty="0"/>
          </a:p>
        </p:txBody>
      </p:sp>
      <p:sp>
        <p:nvSpPr>
          <p:cNvPr id="15363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Čísla jednociferná ..… V</a:t>
            </a:r>
            <a:r>
              <a:rPr lang="cs-CZ" sz="2800" baseline="-25000" dirty="0" smtClean="0">
                <a:sym typeface="Symbol" pitchFamily="18" charset="2"/>
              </a:rPr>
              <a:t>(1,4)</a:t>
            </a:r>
            <a:r>
              <a:rPr lang="cs-CZ" sz="2800" dirty="0" smtClean="0">
                <a:sym typeface="Symbol" pitchFamily="18" charset="2"/>
              </a:rPr>
              <a:t> = </a:t>
            </a:r>
            <a:r>
              <a:rPr lang="cs-CZ" sz="2800" dirty="0" err="1" smtClean="0">
                <a:sym typeface="Symbol" pitchFamily="18" charset="2"/>
              </a:rPr>
              <a:t>4</a:t>
            </a: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Čísla dvojciferná…..  V</a:t>
            </a:r>
            <a:r>
              <a:rPr lang="cs-CZ" sz="2800" baseline="-25000" dirty="0" smtClean="0">
                <a:sym typeface="Symbol" pitchFamily="18" charset="2"/>
              </a:rPr>
              <a:t>(2,4)</a:t>
            </a:r>
            <a:r>
              <a:rPr lang="cs-CZ" sz="2800" dirty="0" smtClean="0">
                <a:sym typeface="Symbol" pitchFamily="18" charset="2"/>
              </a:rPr>
              <a:t> = 4.3 =12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Čísla trojciferná, ale pouze se 4 na začátku… 		V</a:t>
            </a:r>
            <a:r>
              <a:rPr lang="cs-CZ" sz="2800" baseline="-25000" dirty="0" smtClean="0">
                <a:sym typeface="Symbol" pitchFamily="18" charset="2"/>
              </a:rPr>
              <a:t>(2,3) </a:t>
            </a:r>
            <a:r>
              <a:rPr lang="cs-CZ" sz="2800" dirty="0" smtClean="0">
                <a:sym typeface="Symbol" pitchFamily="18" charset="2"/>
              </a:rPr>
              <a:t>= 3.2 = 6</a:t>
            </a: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b="1" u="sng" dirty="0" smtClean="0">
                <a:sym typeface="Symbol" pitchFamily="18" charset="2"/>
              </a:rPr>
              <a:t>Celkem je  4 + 12 + 6 = 22 čísel</a:t>
            </a:r>
          </a:p>
          <a:p>
            <a:pPr marL="596900" indent="-514350">
              <a:buFont typeface="+mj-lt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+mj-lt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AutoNum type="alphaLcParenR"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96900" indent="-514350"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Zvětšíme-li počet prvků o jeden, zvětší se počet variací 2</a:t>
            </a:r>
            <a:r>
              <a:rPr lang="cs-CZ" sz="2800" dirty="0" smtClean="0"/>
              <a:t>. třídy </a:t>
            </a:r>
            <a:r>
              <a:rPr lang="cs-CZ" sz="2800" dirty="0" smtClean="0"/>
              <a:t>bez opakování o 16. </a:t>
            </a:r>
            <a:r>
              <a:rPr lang="cs-CZ" sz="2800" dirty="0" smtClean="0"/>
              <a:t>Určete původní počet prvků.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285875" y="1500188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Původní počet prvků….n		</a:t>
            </a:r>
            <a:r>
              <a:rPr lang="cs-CZ" sz="2400" dirty="0" smtClean="0">
                <a:sym typeface="Symbol" pitchFamily="18" charset="2"/>
              </a:rPr>
              <a:t> V</a:t>
            </a:r>
            <a:r>
              <a:rPr lang="cs-CZ" sz="2400" baseline="-25000" dirty="0" smtClean="0">
                <a:sym typeface="Symbol" pitchFamily="18" charset="2"/>
              </a:rPr>
              <a:t>(2,n)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Nový počet prvků….   n+1            </a:t>
            </a:r>
            <a:r>
              <a:rPr lang="cs-CZ" sz="2400" dirty="0" smtClean="0">
                <a:sym typeface="Symbol" pitchFamily="18" charset="2"/>
              </a:rPr>
              <a:t>V</a:t>
            </a:r>
            <a:r>
              <a:rPr lang="cs-CZ" sz="2400" baseline="-25000" dirty="0" smtClean="0">
                <a:sym typeface="Symbol" pitchFamily="18" charset="2"/>
              </a:rPr>
              <a:t>(2,n+1)  </a:t>
            </a:r>
            <a:r>
              <a:rPr lang="cs-CZ" sz="2400" dirty="0" smtClean="0">
                <a:sym typeface="Symbol" pitchFamily="18" charset="2"/>
              </a:rPr>
              <a:t> o 16 víc</a:t>
            </a:r>
            <a:endParaRPr lang="cs-CZ" sz="2400" baseline="-250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aseline="-25000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V</a:t>
            </a:r>
            <a:r>
              <a:rPr lang="cs-CZ" sz="2400" baseline="-25000" dirty="0" smtClean="0">
                <a:sym typeface="Symbol" pitchFamily="18" charset="2"/>
              </a:rPr>
              <a:t>(2,n)</a:t>
            </a:r>
            <a:r>
              <a:rPr lang="cs-CZ" sz="2400" dirty="0" smtClean="0">
                <a:sym typeface="Symbol" pitchFamily="18" charset="2"/>
              </a:rPr>
              <a:t> + 16    = V</a:t>
            </a:r>
            <a:r>
              <a:rPr lang="cs-CZ" sz="2400" baseline="-25000" dirty="0" smtClean="0">
                <a:sym typeface="Symbol" pitchFamily="18" charset="2"/>
              </a:rPr>
              <a:t>(2,n+1)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n.(n-1) + 16 = (n+1).n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n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  <a:r>
              <a:rPr lang="cs-CZ" sz="2400" dirty="0" smtClean="0">
                <a:sym typeface="Symbol" pitchFamily="18" charset="2"/>
              </a:rPr>
              <a:t> - n</a:t>
            </a:r>
            <a:r>
              <a:rPr lang="cs-CZ" sz="2400" baseline="-25000" dirty="0" smtClean="0">
                <a:sym typeface="Symbol" pitchFamily="18" charset="2"/>
              </a:rPr>
              <a:t>	</a:t>
            </a:r>
            <a:r>
              <a:rPr lang="cs-CZ" sz="2400" dirty="0" smtClean="0">
                <a:sym typeface="Symbol" pitchFamily="18" charset="2"/>
              </a:rPr>
              <a:t> + 16 = n</a:t>
            </a:r>
            <a:r>
              <a:rPr lang="cs-CZ" sz="2400" baseline="30000" dirty="0" smtClean="0">
                <a:sym typeface="Symbol" pitchFamily="18" charset="2"/>
              </a:rPr>
              <a:t>2</a:t>
            </a:r>
            <a:r>
              <a:rPr lang="cs-CZ" sz="2400" dirty="0" smtClean="0">
                <a:sym typeface="Symbol" pitchFamily="18" charset="2"/>
              </a:rPr>
              <a:t> + n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               16 = 2n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		       </a:t>
            </a:r>
            <a:r>
              <a:rPr lang="cs-CZ" sz="2400" u="sng" dirty="0" smtClean="0">
                <a:latin typeface="+mj-lt"/>
                <a:sym typeface="Symbol" pitchFamily="18" charset="2"/>
              </a:rPr>
              <a:t>n = 8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b="1" u="sng" dirty="0" smtClean="0"/>
              <a:t>Původní počet prvků byl 8.</a:t>
            </a: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		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357813" y="16430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357813" y="207168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7" name="Zahnutá šipka nahoru 6"/>
          <p:cNvSpPr/>
          <p:nvPr/>
        </p:nvSpPr>
        <p:spPr>
          <a:xfrm rot="15722596">
            <a:off x="8332788" y="1728788"/>
            <a:ext cx="522287" cy="401637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Určete počet všech nejvýše čtyřciferných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čísel, v jejichž zápisu se každá číslice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vyskytuje nejvýše jednou.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285875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Nejvýše čtyřciferná  jsou čísla, kde n =10; 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k = 1, 2, 3 nebo 4, ale </a:t>
            </a:r>
            <a:r>
              <a:rPr lang="cs-CZ" sz="2800" dirty="0" smtClean="0">
                <a:sym typeface="Symbol" pitchFamily="18" charset="2"/>
              </a:rPr>
              <a:t>musíme odečíst čísla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začínající 0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500" dirty="0" smtClean="0">
                <a:sym typeface="Symbol" pitchFamily="18" charset="2"/>
              </a:rPr>
              <a:t>V</a:t>
            </a:r>
            <a:r>
              <a:rPr lang="cs-CZ" sz="2500" baseline="-25000" dirty="0" smtClean="0">
                <a:sym typeface="Symbol" pitchFamily="18" charset="2"/>
              </a:rPr>
              <a:t>(1,10) </a:t>
            </a:r>
            <a:r>
              <a:rPr lang="cs-CZ" sz="2500" dirty="0" smtClean="0">
                <a:sym typeface="Symbol" pitchFamily="18" charset="2"/>
              </a:rPr>
              <a:t>+ V</a:t>
            </a:r>
            <a:r>
              <a:rPr lang="cs-CZ" sz="2500" baseline="-25000" dirty="0" smtClean="0">
                <a:sym typeface="Symbol" pitchFamily="18" charset="2"/>
              </a:rPr>
              <a:t>(2,10)</a:t>
            </a:r>
            <a:r>
              <a:rPr lang="cs-CZ" sz="2500" dirty="0" smtClean="0">
                <a:sym typeface="Symbol" pitchFamily="18" charset="2"/>
              </a:rPr>
              <a:t> - V</a:t>
            </a:r>
            <a:r>
              <a:rPr lang="cs-CZ" sz="2500" baseline="-25000" dirty="0" smtClean="0">
                <a:sym typeface="Symbol" pitchFamily="18" charset="2"/>
              </a:rPr>
              <a:t>(1,9)</a:t>
            </a:r>
            <a:r>
              <a:rPr lang="cs-CZ" sz="2500" dirty="0" smtClean="0">
                <a:sym typeface="Symbol" pitchFamily="18" charset="2"/>
              </a:rPr>
              <a:t> +V</a:t>
            </a:r>
            <a:r>
              <a:rPr lang="cs-CZ" sz="2500" baseline="-25000" dirty="0" smtClean="0">
                <a:sym typeface="Symbol" pitchFamily="18" charset="2"/>
              </a:rPr>
              <a:t>(3,10)</a:t>
            </a:r>
            <a:r>
              <a:rPr lang="cs-CZ" sz="2500" dirty="0" smtClean="0">
                <a:sym typeface="Symbol" pitchFamily="18" charset="2"/>
              </a:rPr>
              <a:t> -V</a:t>
            </a:r>
            <a:r>
              <a:rPr lang="cs-CZ" sz="2500" baseline="-25000" dirty="0" smtClean="0">
                <a:sym typeface="Symbol" pitchFamily="18" charset="2"/>
              </a:rPr>
              <a:t>(2,9)</a:t>
            </a:r>
            <a:r>
              <a:rPr lang="cs-CZ" sz="2500" dirty="0" smtClean="0">
                <a:sym typeface="Symbol" pitchFamily="18" charset="2"/>
              </a:rPr>
              <a:t> +V</a:t>
            </a:r>
            <a:r>
              <a:rPr lang="cs-CZ" sz="2500" baseline="-25000" dirty="0" smtClean="0">
                <a:sym typeface="Symbol" pitchFamily="18" charset="2"/>
              </a:rPr>
              <a:t>(4,10) </a:t>
            </a:r>
            <a:r>
              <a:rPr lang="cs-CZ" sz="2500" dirty="0" smtClean="0">
                <a:sym typeface="Symbol" pitchFamily="18" charset="2"/>
              </a:rPr>
              <a:t>-V</a:t>
            </a:r>
            <a:r>
              <a:rPr lang="cs-CZ" sz="2500" baseline="-25000" dirty="0" smtClean="0">
                <a:sym typeface="Symbol" pitchFamily="18" charset="2"/>
              </a:rPr>
              <a:t>(3,9)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6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600" dirty="0" smtClean="0">
                <a:latin typeface="+mj-lt"/>
              </a:rPr>
              <a:t>= 10+10.9-9+10.9.8-9.8+10.9.8.7-9.8.7 </a:t>
            </a:r>
            <a:r>
              <a:rPr lang="cs-CZ" sz="2800" dirty="0" smtClean="0">
                <a:latin typeface="+mj-lt"/>
              </a:rPr>
              <a:t>= </a:t>
            </a:r>
            <a:r>
              <a:rPr lang="cs-CZ" sz="2800" b="1" u="sng" dirty="0" smtClean="0">
                <a:latin typeface="+mj-lt"/>
              </a:rPr>
              <a:t>5275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714750" y="2428875"/>
            <a:ext cx="642938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Ve třídě se vyučuje 12 předmětů, denně je na rozvrhu 6 hodin, každý předmět pouze 1x.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a)	Kolik rozvrhů lze sestavit na 1 den?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b)  V kolika z nich je matematika 1.hodinu?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c)  V kolika z nich je matematika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499350" cy="4800600"/>
          </a:xfrm>
        </p:spPr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>
                <a:sym typeface="Symbol" pitchFamily="18" charset="2"/>
              </a:rPr>
              <a:t>a) V</a:t>
            </a:r>
            <a:r>
              <a:rPr lang="cs-CZ" baseline="-25000" dirty="0" smtClean="0">
                <a:sym typeface="Symbol" pitchFamily="18" charset="2"/>
              </a:rPr>
              <a:t>(6,12)</a:t>
            </a:r>
            <a:r>
              <a:rPr lang="cs-CZ" dirty="0" smtClean="0">
                <a:sym typeface="Symbol" pitchFamily="18" charset="2"/>
              </a:rPr>
              <a:t> = 12.11.10.9.8.7 = </a:t>
            </a:r>
            <a:r>
              <a:rPr lang="cs-CZ" b="1" dirty="0" smtClean="0">
                <a:sym typeface="Symbol" pitchFamily="18" charset="2"/>
              </a:rPr>
              <a:t>665 280</a:t>
            </a:r>
          </a:p>
          <a:p>
            <a:pPr marL="596900" indent="-514350" eaLnBrk="1" hangingPunct="1">
              <a:buFont typeface="Wingdings 2" pitchFamily="18" charset="2"/>
              <a:buAutoNum type="alphaLcParenR"/>
            </a:pPr>
            <a:endParaRPr lang="cs-CZ" b="1" dirty="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b) 1</a:t>
            </a:r>
            <a:r>
              <a:rPr lang="cs-CZ" sz="2800" dirty="0" smtClean="0"/>
              <a:t>. hod </a:t>
            </a:r>
            <a:r>
              <a:rPr lang="cs-CZ" sz="2800" dirty="0" smtClean="0"/>
              <a:t>je MAT, tzn. sestavujeme rozvrh na zbývajících 5 hodin z 11 předmětů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	V</a:t>
            </a:r>
            <a:r>
              <a:rPr lang="cs-CZ" sz="2800" baseline="-25000" dirty="0" smtClean="0">
                <a:sym typeface="Symbol" pitchFamily="18" charset="2"/>
              </a:rPr>
              <a:t>(5,11)</a:t>
            </a:r>
            <a:r>
              <a:rPr lang="cs-CZ" sz="2800" dirty="0" smtClean="0">
                <a:sym typeface="Symbol" pitchFamily="18" charset="2"/>
              </a:rPr>
              <a:t> = 11.10.9.8.7 = </a:t>
            </a:r>
            <a:r>
              <a:rPr lang="cs-CZ" sz="2800" b="1" dirty="0" smtClean="0">
                <a:sym typeface="Symbol" pitchFamily="18" charset="2"/>
              </a:rPr>
              <a:t>55 440</a:t>
            </a:r>
          </a:p>
          <a:p>
            <a:pPr marL="596900" indent="-514350" eaLnBrk="1" hangingPunct="1">
              <a:buFont typeface="Wingdings 2" pitchFamily="18" charset="2"/>
              <a:buAutoNum type="alphaLcParenR"/>
            </a:pPr>
            <a:endParaRPr lang="cs-CZ" sz="2800" b="1" dirty="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c) MAT může být 1</a:t>
            </a:r>
            <a:r>
              <a:rPr lang="cs-CZ" sz="2800" dirty="0" smtClean="0"/>
              <a:t>. až </a:t>
            </a:r>
            <a:r>
              <a:rPr lang="cs-CZ" sz="2800" dirty="0" smtClean="0"/>
              <a:t>6</a:t>
            </a:r>
            <a:r>
              <a:rPr lang="cs-CZ" sz="2800" dirty="0" smtClean="0"/>
              <a:t>. hodinu</a:t>
            </a:r>
            <a:r>
              <a:rPr lang="cs-CZ" sz="2800" dirty="0" smtClean="0"/>
              <a:t>, 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dirty="0" smtClean="0"/>
              <a:t>	tj. 6 . 55 440 = </a:t>
            </a:r>
            <a:r>
              <a:rPr lang="cs-CZ" sz="2800" b="1" dirty="0" smtClean="0"/>
              <a:t>332 640 různých rozvrhů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 Ve výboru sportovního klubu je 6 mužů a 4 ženy.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a)	</a:t>
            </a:r>
            <a:r>
              <a:rPr lang="cs-CZ" sz="2400" dirty="0" smtClean="0"/>
              <a:t>Kolika způsoby si mohou rozdělit 4 funkce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(předseda, místopředseda, jednatel, pokladník)?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96900" indent="-514350" eaLnBrk="1" hangingPunct="1">
              <a:buFont typeface="Wingdings 2" pitchFamily="18" charset="2"/>
              <a:buAutoNum type="alphaLcParenR" startAt="2"/>
              <a:defRPr/>
            </a:pPr>
            <a:r>
              <a:rPr lang="cs-CZ" sz="2400" dirty="0" smtClean="0"/>
              <a:t>Kolika způsoby to mohou udělat, pokud předseda má být muž a místopředseda žena nebo naopak?</a:t>
            </a:r>
          </a:p>
          <a:p>
            <a:pPr marL="596900" indent="-514350" eaLnBrk="1" hangingPunct="1">
              <a:buFont typeface="Wingdings 2" pitchFamily="18" charset="2"/>
              <a:buAutoNum type="alphaLcParenR" startAt="2"/>
              <a:defRPr/>
            </a:pPr>
            <a:endParaRPr lang="cs-CZ" sz="2400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c)	Kolika způsoby to mohou udělat, pokud žena má  zastávat pouze 1z funkcí?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 Ve výboru sportovního klubu je 6 mužů a 4 ženy (celkem 10 lidí)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a)	V</a:t>
            </a:r>
            <a:r>
              <a:rPr lang="cs-CZ" sz="2400" baseline="-25000" dirty="0" smtClean="0">
                <a:sym typeface="Symbol" pitchFamily="18" charset="2"/>
              </a:rPr>
              <a:t>(4,10)</a:t>
            </a:r>
            <a:r>
              <a:rPr lang="cs-CZ" sz="2400" dirty="0" smtClean="0">
                <a:sym typeface="Symbol" pitchFamily="18" charset="2"/>
              </a:rPr>
              <a:t> = 10.9.8.7 = </a:t>
            </a:r>
            <a:r>
              <a:rPr lang="cs-CZ" sz="2400" b="1" dirty="0" smtClean="0">
                <a:sym typeface="Symbol" pitchFamily="18" charset="2"/>
              </a:rPr>
              <a:t>5 040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endParaRPr lang="cs-CZ" sz="2400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b)	(6 .4 .8. 7) . 2 = 1 344.2 = </a:t>
            </a:r>
            <a:r>
              <a:rPr lang="cs-CZ" sz="2400" b="1" dirty="0" smtClean="0"/>
              <a:t>2 688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 m  ž   nebo naopak</a:t>
            </a:r>
          </a:p>
          <a:p>
            <a:pPr marL="596900" indent="-514350" eaLnBrk="1" hangingPunct="1">
              <a:buFont typeface="Wingdings 2" pitchFamily="18" charset="2"/>
              <a:buAutoNum type="alphaLcParenR" startAt="2"/>
              <a:defRPr/>
            </a:pPr>
            <a:endParaRPr lang="cs-CZ" sz="2400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c)	(4. 6. 5. 4) . 4 = 480.4 = </a:t>
            </a:r>
            <a:r>
              <a:rPr lang="cs-CZ" sz="2400" b="1" dirty="0" smtClean="0"/>
              <a:t>1 920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 ž  m </a:t>
            </a:r>
            <a:r>
              <a:rPr lang="cs-CZ" sz="2400" dirty="0" err="1" smtClean="0"/>
              <a:t>m</a:t>
            </a:r>
            <a:r>
              <a:rPr lang="cs-CZ" sz="2400" dirty="0" smtClean="0"/>
              <a:t> </a:t>
            </a:r>
            <a:r>
              <a:rPr lang="cs-CZ" sz="2400" dirty="0" err="1" smtClean="0"/>
              <a:t>m</a:t>
            </a:r>
            <a:r>
              <a:rPr lang="cs-CZ" sz="2400" dirty="0" smtClean="0"/>
              <a:t>    4 různé funkce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Z kolika  lze vytvořit 240 dvojčlenných variací bez opakování?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V</a:t>
            </a:r>
            <a:r>
              <a:rPr lang="cs-CZ" sz="2800" baseline="-25000" smtClean="0">
                <a:sym typeface="Symbol" pitchFamily="18" charset="2"/>
              </a:rPr>
              <a:t>(2,n) </a:t>
            </a:r>
            <a:r>
              <a:rPr lang="cs-CZ" sz="2800" smtClean="0">
                <a:sym typeface="Symbol" pitchFamily="18" charset="2"/>
              </a:rPr>
              <a:t>= 240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n.(n-1) = 240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n</a:t>
            </a:r>
            <a:r>
              <a:rPr lang="cs-CZ" sz="2800" baseline="30000" smtClean="0">
                <a:sym typeface="Symbol" pitchFamily="18" charset="2"/>
              </a:rPr>
              <a:t>2 </a:t>
            </a:r>
            <a:r>
              <a:rPr lang="cs-CZ" sz="2800" smtClean="0">
                <a:sym typeface="Symbol" pitchFamily="18" charset="2"/>
              </a:rPr>
              <a:t>- n - 240 = 0…řešíme kvadratickou rovnici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D = 1 – 4.(-240) = 961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n</a:t>
            </a:r>
            <a:r>
              <a:rPr lang="cs-CZ" sz="2800" baseline="-25000" smtClean="0">
                <a:sym typeface="Symbol" pitchFamily="18" charset="2"/>
              </a:rPr>
              <a:t>1 </a:t>
            </a:r>
            <a:r>
              <a:rPr lang="cs-CZ" sz="2800" smtClean="0">
                <a:sym typeface="Symbol" pitchFamily="18" charset="2"/>
              </a:rPr>
              <a:t>= </a:t>
            </a:r>
            <a:r>
              <a:rPr lang="cs-CZ" sz="2800" b="1" smtClean="0">
                <a:sym typeface="Symbol" pitchFamily="18" charset="2"/>
              </a:rPr>
              <a:t>16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n</a:t>
            </a:r>
            <a:r>
              <a:rPr lang="cs-CZ" sz="2800" baseline="-25000" smtClean="0">
                <a:sym typeface="Symbol" pitchFamily="18" charset="2"/>
              </a:rPr>
              <a:t>2 </a:t>
            </a:r>
            <a:r>
              <a:rPr lang="cs-CZ" sz="2800" smtClean="0">
                <a:sym typeface="Symbol" pitchFamily="18" charset="2"/>
              </a:rPr>
              <a:t>= -15N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u="sng" smtClean="0">
                <a:sym typeface="Symbol" pitchFamily="18" charset="2"/>
              </a:rPr>
              <a:t>Hledané číslo je n = 16.</a:t>
            </a:r>
            <a:endParaRPr lang="cs-CZ" sz="2800" b="1" u="sng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66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266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8-zadání: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Kolik prvků musí mít množina, aby počet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čtyřčlenných variací bez opakování byl 2x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větší než počet tříčlenných variací bez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opakování 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8-řešení: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	   V</a:t>
            </a:r>
            <a:r>
              <a:rPr lang="cs-CZ" sz="2800" baseline="-25000" smtClean="0">
                <a:sym typeface="Symbol" pitchFamily="18" charset="2"/>
              </a:rPr>
              <a:t>(3,n)</a:t>
            </a:r>
            <a:r>
              <a:rPr lang="cs-CZ" sz="2800" smtClean="0">
                <a:sym typeface="Symbol" pitchFamily="18" charset="2"/>
              </a:rPr>
              <a:t> .2 = V</a:t>
            </a:r>
            <a:r>
              <a:rPr lang="cs-CZ" sz="2800" baseline="-25000" smtClean="0">
                <a:sym typeface="Symbol" pitchFamily="18" charset="2"/>
              </a:rPr>
              <a:t>(4,n)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n.(n-1).(n-2) .2 = n.(n-1).(n-2).(n-3)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			    2 = n-3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			    n = 5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b="1" u="sng" smtClean="0"/>
              <a:t>Množina musí mít 5 prvků.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9-zadání: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Množina     M = </a:t>
            </a:r>
            <a:r>
              <a:rPr lang="cs-CZ" sz="2800" smtClean="0">
                <a:sym typeface="Symbol" pitchFamily="18" charset="2"/>
              </a:rPr>
              <a:t>a, b, c, d </a:t>
            </a:r>
            <a:r>
              <a:rPr lang="cs-CZ" sz="2800" smtClean="0"/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Určete počet všech variací 3. třídy bez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opakování a vypište 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9-řešení: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M = </a:t>
            </a:r>
            <a:r>
              <a:rPr lang="cs-CZ" sz="2800" smtClean="0">
                <a:sym typeface="Symbol" pitchFamily="18" charset="2"/>
              </a:rPr>
              <a:t>a, b, c, d       V</a:t>
            </a:r>
            <a:r>
              <a:rPr lang="cs-CZ" sz="2800" baseline="-25000" smtClean="0">
                <a:sym typeface="Symbol" pitchFamily="18" charset="2"/>
              </a:rPr>
              <a:t>(3,4)</a:t>
            </a:r>
            <a:r>
              <a:rPr lang="cs-CZ" sz="2800" smtClean="0">
                <a:sym typeface="Symbol" pitchFamily="18" charset="2"/>
              </a:rPr>
              <a:t> = 4.3.2 = 24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	</a:t>
            </a: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abc		abd		acd		bcd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acb		adb		adc		bdc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bac		bad		dac		dbc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bca   	bda		dca		dcb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cab		dab		cad		cbd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cba		dba		cda		cdb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</a:t>
            </a:r>
            <a:r>
              <a:rPr lang="cs-CZ" sz="2400" smtClean="0"/>
              <a:t>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1888</TotalTime>
  <Words>611</Words>
  <Application>Microsoft Office PowerPoint</Application>
  <PresentationFormat>Předvádění na obrazovce (4:3)</PresentationFormat>
  <Paragraphs>205</Paragraphs>
  <Slides>25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4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Snímek 1</vt:lpstr>
      <vt:lpstr>Snímek 2</vt:lpstr>
      <vt:lpstr>Kombinatorika</vt:lpstr>
      <vt:lpstr>Variace bez opakování.</vt:lpstr>
      <vt:lpstr>Příklad 1-zadání:</vt:lpstr>
      <vt:lpstr>Příklad 1-řešení a),b):</vt:lpstr>
      <vt:lpstr>Příklad 1-řešení c),d):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Příklad 5-zadání:</vt:lpstr>
      <vt:lpstr>Příklad 5-řešení:</vt:lpstr>
      <vt:lpstr>Příklad 6-zadání:</vt:lpstr>
      <vt:lpstr>Příklad 6-řešení:</vt:lpstr>
      <vt:lpstr>Příklad 7-zadání:</vt:lpstr>
      <vt:lpstr>Příklad 7-řešení:</vt:lpstr>
      <vt:lpstr>Příklad 8-zadání:</vt:lpstr>
      <vt:lpstr>Příklad 8-řešení:</vt:lpstr>
      <vt:lpstr>Příklad 9-zadání:</vt:lpstr>
      <vt:lpstr>Příklad 9-řešení: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218</cp:revision>
  <dcterms:created xsi:type="dcterms:W3CDTF">2012-11-26T18:55:09Z</dcterms:created>
  <dcterms:modified xsi:type="dcterms:W3CDTF">2014-02-18T08:24:37Z</dcterms:modified>
</cp:coreProperties>
</file>