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72" r:id="rId2"/>
    <p:sldId id="273" r:id="rId3"/>
    <p:sldId id="256" r:id="rId4"/>
    <p:sldId id="257" r:id="rId5"/>
    <p:sldId id="288" r:id="rId6"/>
    <p:sldId id="258" r:id="rId7"/>
    <p:sldId id="276" r:id="rId8"/>
    <p:sldId id="261" r:id="rId9"/>
    <p:sldId id="277" r:id="rId10"/>
    <p:sldId id="290" r:id="rId11"/>
    <p:sldId id="278" r:id="rId12"/>
    <p:sldId id="260" r:id="rId13"/>
    <p:sldId id="289" r:id="rId14"/>
    <p:sldId id="291" r:id="rId15"/>
    <p:sldId id="292" r:id="rId16"/>
    <p:sldId id="293" r:id="rId17"/>
    <p:sldId id="294" r:id="rId18"/>
    <p:sldId id="296" r:id="rId19"/>
    <p:sldId id="295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>
        <p:scale>
          <a:sx n="90" d="100"/>
          <a:sy n="90" d="100"/>
        </p:scale>
        <p:origin x="-57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2D453A39-C857-4180-8390-1038B836BC7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A666AD7-48CF-4D5C-B176-38BA6D5A8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56F31DC-8AC9-411A-A770-7F62BBDB3C48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069F238-26AE-432A-9E05-26E11DD0A142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FB428F2-63AB-4CC1-93CE-2792C3D03487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7D47941-47C4-420F-803B-6D98EE00552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ACF43-5FBB-4123-8F46-0C5555BF6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D1479-BA7F-42E5-8EB3-F3D016260D1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D7B99-2764-43E5-8C86-B5A8762E7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7550F62-FE7C-4762-B545-2A07C4F5651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8D75B-20BC-41F1-B937-73844256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E7D84-CF72-40FD-B971-3541E7CFFD7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1F2A6-9304-4368-9A00-BD8D746BB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56E1B9-CED4-4AF7-BD9D-D7E21F2D856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3AD5D-F55D-4BB3-8508-11A8C740B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A13E8-371A-40AD-88F5-6B85DB149BA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CD7B-41AF-46CE-AFFB-DA9319616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04DDFE-756B-4CE6-BD9A-89F30FB0BFB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67449-A92F-4BD5-8014-7E7728C9B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160304-F8F3-49E9-96A2-668F57B840A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51D39-30D9-42D3-8A67-322A3D8F3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460D90-0924-4BC2-9C78-7001991F565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30479-BC56-44F3-A860-DFDE1FAB1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8989C-F699-400E-9DAE-D0146088C2E3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BAD54-0861-4E5F-BF15-B848BF068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8182E-C6A7-4488-B358-30AAF3C3EFB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7E121-2303-4252-8561-7C9109DD9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83FB569-B8AD-44AA-B639-77EB15F5B10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2715D839-65B4-42D8-8890-48EE64842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07" r:id="rId2"/>
    <p:sldLayoutId id="2147483913" r:id="rId3"/>
    <p:sldLayoutId id="2147483908" r:id="rId4"/>
    <p:sldLayoutId id="2147483914" r:id="rId5"/>
    <p:sldLayoutId id="2147483909" r:id="rId6"/>
    <p:sldLayoutId id="2147483915" r:id="rId7"/>
    <p:sldLayoutId id="2147483916" r:id="rId8"/>
    <p:sldLayoutId id="2147483917" r:id="rId9"/>
    <p:sldLayoutId id="2147483910" r:id="rId10"/>
    <p:sldLayoutId id="214748391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DUM4- </a:t>
                      </a:r>
                      <a:r>
                        <a:rPr lang="cs-CZ" sz="1800" dirty="0" smtClean="0"/>
                        <a:t>Variace s opakováním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–výklad,  příklady.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Listopad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 seznámí žáky s pojmem variace s opakováním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Variace s opakováním.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357313" y="1500188"/>
            <a:ext cx="7577137" cy="47482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Variace k-té třídy z n prvků s opakováním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jsou takové </a:t>
            </a:r>
            <a:r>
              <a:rPr lang="cs-CZ" sz="3000" u="sng" dirty="0" smtClean="0">
                <a:latin typeface="+mj-lt"/>
                <a:sym typeface="Symbol" pitchFamily="18" charset="2"/>
              </a:rPr>
              <a:t>uspořádané k-</a:t>
            </a:r>
            <a:r>
              <a:rPr lang="cs-CZ" sz="3000" u="sng" dirty="0" err="1" smtClean="0">
                <a:latin typeface="+mj-lt"/>
                <a:sym typeface="Symbol" pitchFamily="18" charset="2"/>
              </a:rPr>
              <a:t>tice</a:t>
            </a:r>
            <a:r>
              <a:rPr lang="cs-CZ" sz="3000" u="sng" dirty="0" smtClean="0">
                <a:latin typeface="+mj-lt"/>
                <a:sym typeface="Symbol" pitchFamily="18" charset="2"/>
              </a:rPr>
              <a:t> </a:t>
            </a:r>
            <a:r>
              <a:rPr lang="cs-CZ" sz="3000" dirty="0" smtClean="0">
                <a:latin typeface="+mj-lt"/>
                <a:sym typeface="Symbol" pitchFamily="18" charset="2"/>
              </a:rPr>
              <a:t>z n prvků,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v nichž se </a:t>
            </a:r>
            <a:r>
              <a:rPr lang="cs-CZ" sz="3000" u="sng" dirty="0" smtClean="0">
                <a:latin typeface="+mj-lt"/>
                <a:sym typeface="Symbol" pitchFamily="18" charset="2"/>
              </a:rPr>
              <a:t>každý prvek může opakovat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   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 značíme     </a:t>
            </a:r>
            <a:r>
              <a:rPr lang="cs-CZ" sz="3000" b="1" dirty="0" smtClean="0">
                <a:latin typeface="+mj-lt"/>
                <a:sym typeface="Symbol" pitchFamily="18" charset="2"/>
              </a:rPr>
              <a:t>V´</a:t>
            </a:r>
            <a:r>
              <a:rPr lang="cs-CZ" sz="3000" b="1" baseline="-25000" dirty="0" smtClean="0">
                <a:latin typeface="+mj-lt"/>
                <a:sym typeface="Symbol" pitchFamily="18" charset="2"/>
              </a:rPr>
              <a:t>(k,n)</a:t>
            </a:r>
            <a:r>
              <a:rPr lang="cs-CZ" sz="3000" b="1" dirty="0" smtClean="0">
                <a:latin typeface="+mj-lt"/>
                <a:sym typeface="Symbol" pitchFamily="18" charset="2"/>
              </a:rPr>
              <a:t>  </a:t>
            </a:r>
            <a:r>
              <a:rPr lang="cs-CZ" sz="3000" dirty="0" smtClean="0">
                <a:latin typeface="+mj-lt"/>
                <a:sym typeface="Symbol" pitchFamily="18" charset="2"/>
              </a:rPr>
              <a:t>nebo   </a:t>
            </a:r>
            <a:r>
              <a:rPr lang="cs-CZ" sz="3000" b="1" dirty="0" smtClean="0">
                <a:latin typeface="+mj-lt"/>
                <a:sym typeface="Symbol" pitchFamily="18" charset="2"/>
              </a:rPr>
              <a:t>V´</a:t>
            </a:r>
            <a:r>
              <a:rPr lang="cs-CZ" sz="3000" b="1" baseline="-25000" dirty="0" smtClean="0">
                <a:latin typeface="+mj-lt"/>
                <a:sym typeface="Symbol" pitchFamily="18" charset="2"/>
              </a:rPr>
              <a:t>k(n)</a:t>
            </a:r>
            <a:r>
              <a:rPr lang="cs-CZ" sz="3000" b="1" dirty="0" smtClean="0">
                <a:latin typeface="+mj-lt"/>
                <a:sym typeface="Symbol" pitchFamily="18" charset="2"/>
              </a:rPr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Počet takových variací počítáme ze vzorce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  <a:sym typeface="Symbol" pitchFamily="18" charset="2"/>
              </a:rPr>
              <a:t>   		V´</a:t>
            </a:r>
            <a:r>
              <a:rPr lang="cs-CZ" baseline="-25000" dirty="0" smtClean="0">
                <a:latin typeface="+mj-lt"/>
                <a:sym typeface="Symbol" pitchFamily="18" charset="2"/>
              </a:rPr>
              <a:t>(k,n)</a:t>
            </a:r>
            <a:r>
              <a:rPr lang="cs-CZ" dirty="0" smtClean="0">
                <a:latin typeface="+mj-lt"/>
                <a:sym typeface="Symbol" pitchFamily="18" charset="2"/>
              </a:rPr>
              <a:t>  = </a:t>
            </a:r>
            <a:r>
              <a:rPr lang="cs-CZ" dirty="0" err="1" smtClean="0">
                <a:latin typeface="+mj-lt"/>
                <a:sym typeface="Symbol" pitchFamily="18" charset="2"/>
              </a:rPr>
              <a:t>n</a:t>
            </a:r>
            <a:r>
              <a:rPr lang="cs-CZ" baseline="30000" dirty="0" err="1" smtClean="0">
                <a:latin typeface="+mj-lt"/>
                <a:sym typeface="Symbol" pitchFamily="18" charset="2"/>
              </a:rPr>
              <a:t>k</a:t>
            </a:r>
            <a:r>
              <a:rPr lang="cs-CZ" baseline="30000" dirty="0" smtClean="0">
                <a:latin typeface="+mj-lt"/>
                <a:sym typeface="Symbol" pitchFamily="18" charset="2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 </a:t>
            </a:r>
            <a:r>
              <a:rPr lang="cs-CZ" baseline="30000" dirty="0" smtClean="0">
                <a:latin typeface="+mj-lt"/>
                <a:sym typeface="Symbol" pitchFamily="18" charset="2"/>
              </a:rPr>
              <a:t> </a:t>
            </a:r>
            <a:endParaRPr lang="cs-CZ" dirty="0" smtClean="0">
              <a:latin typeface="+mj-lt"/>
              <a:sym typeface="Symbol" pitchFamily="18" charset="2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rgbClr val="000000"/>
                </a:solidFill>
                <a:cs typeface="Arial" charset="0"/>
              </a:rPr>
              <a:t>Variace s opakováním.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Odvození vzorce: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285875" y="1428750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Počet možností výběru jednotlivých členů: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1.člen     2.člen     3.člen…..(k-1)člen    k-tý člen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    n	        n   	n	         n              n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Podle kombinatorického pravidla součinu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	</a:t>
            </a:r>
            <a:r>
              <a:rPr lang="cs-CZ" sz="2800" smtClean="0">
                <a:sym typeface="Symbol" pitchFamily="18" charset="2"/>
              </a:rPr>
              <a:t>V´</a:t>
            </a:r>
            <a:r>
              <a:rPr lang="cs-CZ" sz="2800" baseline="-25000" smtClean="0">
                <a:sym typeface="Symbol" pitchFamily="18" charset="2"/>
              </a:rPr>
              <a:t>(k,n)</a:t>
            </a:r>
            <a:r>
              <a:rPr lang="cs-CZ" sz="2800" smtClean="0">
                <a:sym typeface="Symbol" pitchFamily="18" charset="2"/>
              </a:rPr>
              <a:t>  = n.n.n.n…n = n</a:t>
            </a:r>
            <a:r>
              <a:rPr lang="cs-CZ" sz="2800" baseline="30000" smtClean="0">
                <a:sym typeface="Symbol" pitchFamily="18" charset="2"/>
              </a:rPr>
              <a:t>k </a:t>
            </a: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				</a:t>
            </a:r>
            <a:r>
              <a:rPr lang="cs-CZ" sz="1800" smtClean="0"/>
              <a:t>k-krát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1-zadání:</a:t>
            </a:r>
            <a:endParaRPr lang="cs-CZ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Množina A=</a:t>
            </a:r>
            <a:r>
              <a:rPr lang="cs-CZ" smtClean="0">
                <a:sym typeface="Symbol" pitchFamily="18" charset="2"/>
              </a:rPr>
              <a:t>,.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Vypište všechny variace 4-té třídy s opakováním.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 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1-řešení: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214438" y="1357313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ym typeface="Symbol" pitchFamily="18" charset="2"/>
              </a:rPr>
              <a:t>V´</a:t>
            </a:r>
            <a:r>
              <a:rPr lang="cs-CZ" baseline="-25000" dirty="0" smtClean="0">
                <a:sym typeface="Symbol" pitchFamily="18" charset="2"/>
              </a:rPr>
              <a:t>(k,n)</a:t>
            </a:r>
            <a:r>
              <a:rPr lang="cs-CZ" dirty="0" smtClean="0">
                <a:sym typeface="Symbol" pitchFamily="18" charset="2"/>
              </a:rPr>
              <a:t>  = </a:t>
            </a:r>
            <a:r>
              <a:rPr lang="cs-CZ" dirty="0" err="1" smtClean="0">
                <a:sym typeface="Symbol" pitchFamily="18" charset="2"/>
              </a:rPr>
              <a:t>n</a:t>
            </a:r>
            <a:r>
              <a:rPr lang="cs-CZ" baseline="30000" dirty="0" err="1" smtClean="0">
                <a:sym typeface="Symbol" pitchFamily="18" charset="2"/>
              </a:rPr>
              <a:t>k</a:t>
            </a:r>
            <a:r>
              <a:rPr lang="cs-CZ" baseline="30000" dirty="0" smtClean="0">
                <a:sym typeface="Symbol" pitchFamily="18" charset="2"/>
              </a:rPr>
              <a:t>		</a:t>
            </a:r>
            <a:r>
              <a:rPr lang="cs-CZ" dirty="0" smtClean="0">
                <a:sym typeface="Symbol" pitchFamily="18" charset="2"/>
              </a:rPr>
              <a:t> V´</a:t>
            </a:r>
            <a:r>
              <a:rPr lang="cs-CZ" baseline="-25000" dirty="0" smtClean="0">
                <a:sym typeface="Symbol" pitchFamily="18" charset="2"/>
              </a:rPr>
              <a:t>(4,2)</a:t>
            </a:r>
            <a:r>
              <a:rPr lang="cs-CZ" dirty="0" smtClean="0">
                <a:sym typeface="Symbol" pitchFamily="18" charset="2"/>
              </a:rPr>
              <a:t>  = 2</a:t>
            </a:r>
            <a:r>
              <a:rPr lang="cs-CZ" baseline="30000" dirty="0" smtClean="0">
                <a:sym typeface="Symbol" pitchFamily="18" charset="2"/>
              </a:rPr>
              <a:t>4</a:t>
            </a:r>
            <a:r>
              <a:rPr lang="cs-CZ" dirty="0" smtClean="0">
                <a:sym typeface="Symbol" pitchFamily="18" charset="2"/>
              </a:rPr>
              <a:t> =16</a:t>
            </a:r>
            <a:endParaRPr lang="cs-CZ" sz="2800" dirty="0" smtClean="0">
              <a:sym typeface="Symbol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   		    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  		    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  		    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  		    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   		    </a:t>
            </a:r>
            <a:endParaRPr lang="cs-CZ" sz="2400" dirty="0" smtClean="0">
              <a:latin typeface="+mj-lt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  		    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  		    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/>
              </a:rPr>
              <a:t>		    		    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4071938" y="1643063"/>
            <a:ext cx="642937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</a:t>
            </a:r>
            <a:r>
              <a:rPr lang="cs-CZ" sz="4000" dirty="0" smtClean="0"/>
              <a:t> 2-zadání:</a:t>
            </a:r>
            <a:endParaRPr lang="cs-CZ" dirty="0"/>
          </a:p>
        </p:txBody>
      </p:sp>
      <p:sp>
        <p:nvSpPr>
          <p:cNvPr id="15363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Určete počet všech  3-ciferných čísel, vytvořených z číslic 1,3,5,7 a 9.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 2-řešení:</a:t>
            </a:r>
            <a:endParaRPr lang="cs-CZ" sz="4400" dirty="0"/>
          </a:p>
        </p:txBody>
      </p:sp>
      <p:sp>
        <p:nvSpPr>
          <p:cNvPr id="15363" name="Zástupný symbol pro obsah 9"/>
          <p:cNvSpPr>
            <a:spLocks noGrp="1"/>
          </p:cNvSpPr>
          <p:nvPr>
            <p:ph idx="1"/>
          </p:nvPr>
        </p:nvSpPr>
        <p:spPr>
          <a:xfrm>
            <a:off x="1285875" y="1714500"/>
            <a:ext cx="7499350" cy="4800600"/>
          </a:xfrm>
        </p:spPr>
        <p:txBody>
          <a:bodyPr/>
          <a:lstStyle/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	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	n = 5,  k = 3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     číslice se mohou opakovat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     na jejich pořadí záleží													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		      V´</a:t>
            </a:r>
            <a:r>
              <a:rPr lang="cs-CZ" sz="2800" baseline="-25000" dirty="0" smtClean="0">
                <a:sym typeface="Symbol" pitchFamily="18" charset="2"/>
              </a:rPr>
              <a:t>(3,5)</a:t>
            </a:r>
            <a:r>
              <a:rPr lang="cs-CZ" sz="2800" dirty="0" smtClean="0">
                <a:sym typeface="Symbol" pitchFamily="18" charset="2"/>
              </a:rPr>
              <a:t>  = 5</a:t>
            </a:r>
            <a:r>
              <a:rPr lang="cs-CZ" sz="2800" baseline="30000" dirty="0" smtClean="0">
                <a:sym typeface="Symbol" pitchFamily="18" charset="2"/>
              </a:rPr>
              <a:t>3</a:t>
            </a:r>
            <a:r>
              <a:rPr lang="cs-CZ" sz="2800" dirty="0" smtClean="0">
                <a:sym typeface="Symbol" pitchFamily="18" charset="2"/>
              </a:rPr>
              <a:t> = 125</a:t>
            </a:r>
          </a:p>
          <a:p>
            <a:pPr marL="596900" indent="-514350">
              <a:buFont typeface="+mj-lt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7429500" y="285750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6572250" y="2357438"/>
            <a:ext cx="500063" cy="1285875"/>
          </a:xfrm>
          <a:prstGeom prst="rightBrace">
            <a:avLst>
              <a:gd name="adj1" fmla="val 24957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Určete počet všech přirozených pěticiferných čísel.</a:t>
            </a:r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všech číslic…..10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tvoříme pěticiferná čísla, číslice se opakují, ale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musíme odečíst čísla začínající 0				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r>
              <a:rPr lang="cs-CZ" sz="2400" dirty="0" smtClean="0">
                <a:sym typeface="Symbol" pitchFamily="18" charset="2"/>
              </a:rPr>
              <a:t> V´</a:t>
            </a:r>
            <a:r>
              <a:rPr lang="cs-CZ" sz="2400" baseline="-25000" dirty="0" smtClean="0">
                <a:sym typeface="Symbol" pitchFamily="18" charset="2"/>
              </a:rPr>
              <a:t>(5,10)</a:t>
            </a:r>
            <a:r>
              <a:rPr lang="cs-CZ" sz="2400" dirty="0" smtClean="0">
                <a:sym typeface="Symbol" pitchFamily="18" charset="2"/>
              </a:rPr>
              <a:t> – V´</a:t>
            </a:r>
            <a:r>
              <a:rPr lang="cs-CZ" sz="2400" baseline="-25000" dirty="0" smtClean="0">
                <a:sym typeface="Symbol" pitchFamily="18" charset="2"/>
              </a:rPr>
              <a:t>(4,10)</a:t>
            </a:r>
            <a:r>
              <a:rPr lang="cs-CZ" sz="2400" dirty="0" smtClean="0">
                <a:sym typeface="Symbol" pitchFamily="18" charset="2"/>
              </a:rPr>
              <a:t> =  10</a:t>
            </a:r>
            <a:r>
              <a:rPr lang="cs-CZ" sz="2400" baseline="30000" dirty="0" smtClean="0">
                <a:sym typeface="Symbol" pitchFamily="18" charset="2"/>
              </a:rPr>
              <a:t>5</a:t>
            </a:r>
            <a:r>
              <a:rPr lang="cs-CZ" sz="2400" dirty="0" smtClean="0">
                <a:sym typeface="Symbol" pitchFamily="18" charset="2"/>
              </a:rPr>
              <a:t> - 10</a:t>
            </a:r>
            <a:r>
              <a:rPr lang="cs-CZ" sz="2400" baseline="30000" dirty="0" smtClean="0">
                <a:sym typeface="Symbol" pitchFamily="18" charset="2"/>
              </a:rPr>
              <a:t>4</a:t>
            </a:r>
            <a:r>
              <a:rPr lang="cs-CZ" sz="2400" dirty="0" smtClean="0">
                <a:sym typeface="Symbol" pitchFamily="18" charset="2"/>
              </a:rPr>
              <a:t> = 90 000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(pomocí </a:t>
            </a:r>
            <a:r>
              <a:rPr lang="cs-CZ" sz="2400" dirty="0" err="1" smtClean="0">
                <a:latin typeface="+mj-lt"/>
                <a:sym typeface="Symbol" pitchFamily="18" charset="2"/>
              </a:rPr>
              <a:t>kombin</a:t>
            </a:r>
            <a:r>
              <a:rPr lang="cs-CZ" sz="2400" dirty="0" smtClean="0">
                <a:latin typeface="+mj-lt"/>
                <a:sym typeface="Symbol" pitchFamily="18" charset="2"/>
              </a:rPr>
              <a:t>. prav. součinu</a:t>
            </a:r>
            <a:r>
              <a:rPr lang="cs-CZ" sz="2400" dirty="0" smtClean="0">
                <a:latin typeface="+mj-lt"/>
                <a:sym typeface="Symbol" pitchFamily="18" charset="2"/>
              </a:rPr>
              <a:t>:  9.10.10.10.10 )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6572250" y="28575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Poznávací značku tvoří 3 písmena a 4 číslice. Kolik takových značek lze vytvořit?</a:t>
            </a:r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Například SPZ :   ABC 1234 nebo AAA 0001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písmen (bez diakritiky)…..28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všech číslic…..10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tvoříme 4-ciferná čísla (číslice se opakují, 0 může být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i na začátku)</a:t>
            </a:r>
            <a:r>
              <a:rPr lang="cs-CZ" sz="2400" dirty="0" smtClean="0">
                <a:sym typeface="Symbol" pitchFamily="18" charset="2"/>
              </a:rPr>
              <a:t> …V´</a:t>
            </a:r>
            <a:r>
              <a:rPr lang="cs-CZ" sz="2400" baseline="-25000" dirty="0" smtClean="0">
                <a:sym typeface="Symbol" pitchFamily="18" charset="2"/>
              </a:rPr>
              <a:t>(4,10)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a trojici písmen (mohou se opakovat)……</a:t>
            </a:r>
            <a:r>
              <a:rPr lang="cs-CZ" sz="2400" dirty="0" smtClean="0">
                <a:sym typeface="Symbol" pitchFamily="18" charset="2"/>
              </a:rPr>
              <a:t> V´</a:t>
            </a:r>
            <a:r>
              <a:rPr lang="cs-CZ" sz="2400" baseline="-25000" dirty="0" smtClean="0">
                <a:sym typeface="Symbol" pitchFamily="18" charset="2"/>
              </a:rPr>
              <a:t>(3,28)</a:t>
            </a:r>
            <a:r>
              <a:rPr lang="cs-CZ" sz="2400" dirty="0" smtClean="0">
                <a:sym typeface="Symbol" pitchFamily="18" charset="2"/>
              </a:rPr>
              <a:t> </a:t>
            </a:r>
            <a:r>
              <a:rPr lang="cs-CZ" sz="2400" dirty="0" smtClean="0">
                <a:latin typeface="+mj-lt"/>
              </a:rPr>
              <a:t>		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každé variaci písmen přiřadíme libovolnou variaci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číslic	</a:t>
            </a:r>
            <a:r>
              <a:rPr lang="cs-CZ" sz="2400" dirty="0" smtClean="0">
                <a:latin typeface="+mj-lt"/>
                <a:sym typeface="Symbol" pitchFamily="18" charset="2"/>
              </a:rPr>
              <a:t>(</a:t>
            </a:r>
            <a:r>
              <a:rPr lang="cs-CZ" sz="2400" dirty="0" err="1" smtClean="0">
                <a:latin typeface="+mj-lt"/>
                <a:sym typeface="Symbol" pitchFamily="18" charset="2"/>
              </a:rPr>
              <a:t>kombin</a:t>
            </a:r>
            <a:r>
              <a:rPr lang="cs-CZ" sz="2400" dirty="0" smtClean="0">
                <a:latin typeface="+mj-lt"/>
                <a:sym typeface="Symbol" pitchFamily="18" charset="2"/>
              </a:rPr>
              <a:t>. prav. součinu</a:t>
            </a:r>
            <a:r>
              <a:rPr lang="cs-CZ" sz="2400" dirty="0" smtClean="0">
                <a:latin typeface="+mj-lt"/>
                <a:sym typeface="Symbol" pitchFamily="18" charset="2"/>
              </a:rPr>
              <a:t>)												</a:t>
            </a:r>
            <a:r>
              <a:rPr lang="cs-CZ" sz="2400" dirty="0" smtClean="0">
                <a:sym typeface="Symbol" pitchFamily="18" charset="2"/>
              </a:rPr>
              <a:t> </a:t>
            </a:r>
            <a:r>
              <a:rPr lang="cs-CZ" sz="2400" b="1" dirty="0" smtClean="0">
                <a:sym typeface="Symbol" pitchFamily="18" charset="2"/>
              </a:rPr>
              <a:t>V´</a:t>
            </a:r>
            <a:r>
              <a:rPr lang="cs-CZ" sz="2400" b="1" baseline="-25000" dirty="0" smtClean="0">
                <a:sym typeface="Symbol" pitchFamily="18" charset="2"/>
              </a:rPr>
              <a:t>(3,28)</a:t>
            </a:r>
            <a:r>
              <a:rPr lang="cs-CZ" sz="2400" b="1" dirty="0" smtClean="0">
                <a:sym typeface="Symbol" pitchFamily="18" charset="2"/>
              </a:rPr>
              <a:t> .V´</a:t>
            </a:r>
            <a:r>
              <a:rPr lang="cs-CZ" sz="2400" b="1" baseline="-25000" dirty="0" smtClean="0">
                <a:sym typeface="Symbol" pitchFamily="18" charset="2"/>
              </a:rPr>
              <a:t>(4,10)</a:t>
            </a:r>
            <a:r>
              <a:rPr lang="cs-CZ" sz="2400" b="1" dirty="0" smtClean="0">
                <a:sym typeface="Symbol" pitchFamily="18" charset="2"/>
              </a:rPr>
              <a:t> = 28</a:t>
            </a:r>
            <a:r>
              <a:rPr lang="cs-CZ" sz="2400" b="1" baseline="30000" dirty="0" smtClean="0">
                <a:sym typeface="Symbol" pitchFamily="18" charset="2"/>
              </a:rPr>
              <a:t>3  </a:t>
            </a:r>
            <a:r>
              <a:rPr lang="cs-CZ" sz="2400" b="1" dirty="0" smtClean="0">
                <a:sym typeface="Symbol" pitchFamily="18" charset="2"/>
              </a:rPr>
              <a:t>. </a:t>
            </a:r>
            <a:r>
              <a:rPr lang="cs-CZ" sz="2400" b="1" dirty="0" smtClean="0">
                <a:sym typeface="Symbol" pitchFamily="18" charset="2"/>
              </a:rPr>
              <a:t>10</a:t>
            </a:r>
            <a:r>
              <a:rPr lang="cs-CZ" sz="2400" b="1" baseline="30000" dirty="0" smtClean="0">
                <a:sym typeface="Symbol" pitchFamily="18" charset="2"/>
              </a:rPr>
              <a:t>4 </a:t>
            </a:r>
            <a:r>
              <a:rPr lang="cs-CZ" sz="2400" b="1" dirty="0" smtClean="0">
                <a:sym typeface="Symbol" pitchFamily="18" charset="2"/>
              </a:rPr>
              <a:t> = </a:t>
            </a:r>
            <a:r>
              <a:rPr lang="cs-CZ" sz="2400" b="1" u="sng" dirty="0" smtClean="0">
                <a:sym typeface="Symbol" pitchFamily="18" charset="2"/>
              </a:rPr>
              <a:t>219 520 000 značek</a:t>
            </a: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786438" y="500062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Určete počet všech pěticiferných kódů, kterými lze zamknout trezor.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všech číslic…..10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tvoříme pěticiferná čísla, číslice se opakují, </a:t>
            </a:r>
            <a:r>
              <a:rPr lang="cs-CZ" sz="2400" dirty="0" smtClean="0">
                <a:sym typeface="Symbol" pitchFamily="18" charset="2"/>
              </a:rPr>
              <a:t>mohou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začínat i 0		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r>
              <a:rPr lang="cs-CZ" sz="2400" dirty="0" smtClean="0">
                <a:sym typeface="Symbol" pitchFamily="18" charset="2"/>
              </a:rPr>
              <a:t> V´</a:t>
            </a:r>
            <a:r>
              <a:rPr lang="cs-CZ" sz="2400" baseline="-25000" dirty="0" smtClean="0">
                <a:sym typeface="Symbol" pitchFamily="18" charset="2"/>
              </a:rPr>
              <a:t>(5,10)</a:t>
            </a:r>
            <a:r>
              <a:rPr lang="cs-CZ" sz="2400" dirty="0" smtClean="0">
                <a:sym typeface="Symbol" pitchFamily="18" charset="2"/>
              </a:rPr>
              <a:t> =  10</a:t>
            </a:r>
            <a:r>
              <a:rPr lang="cs-CZ" sz="2400" baseline="30000" dirty="0" smtClean="0">
                <a:sym typeface="Symbol" pitchFamily="18" charset="2"/>
              </a:rPr>
              <a:t>5</a:t>
            </a: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571875" y="28575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err="1" smtClean="0">
                <a:latin typeface="+mj-lt"/>
              </a:rPr>
              <a:t>Morseova</a:t>
            </a:r>
            <a:r>
              <a:rPr lang="cs-CZ" sz="2400" dirty="0" smtClean="0">
                <a:latin typeface="+mj-lt"/>
              </a:rPr>
              <a:t> abeceda používá znaky „ </a:t>
            </a:r>
            <a:r>
              <a:rPr lang="cs-CZ" sz="2400" b="1" dirty="0" smtClean="0">
                <a:latin typeface="+mj-lt"/>
              </a:rPr>
              <a:t>.</a:t>
            </a:r>
            <a:r>
              <a:rPr lang="cs-CZ" sz="2400" dirty="0" smtClean="0">
                <a:latin typeface="+mj-lt"/>
              </a:rPr>
              <a:t> „ a „</a:t>
            </a:r>
            <a:r>
              <a:rPr lang="cs-CZ" sz="2400" b="1" dirty="0" smtClean="0">
                <a:latin typeface="+mj-lt"/>
              </a:rPr>
              <a:t> - </a:t>
            </a:r>
            <a:r>
              <a:rPr lang="cs-CZ" sz="2400" dirty="0" smtClean="0">
                <a:latin typeface="+mj-lt"/>
              </a:rPr>
              <a:t>“ .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Určete počet všech značek, které můžeme vytvořit, </a:t>
            </a: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použijeme-li nejvýše 4 znaky.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r>
              <a:rPr lang="cs-CZ" sz="2400" dirty="0" smtClean="0">
                <a:sym typeface="Symbol" pitchFamily="18" charset="2"/>
              </a:rPr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všech znaků…..  n = 2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Tvoříme znaky (písmena) s 1, 2, 3 nebo 4 znaky,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znaky se </a:t>
            </a:r>
            <a:r>
              <a:rPr lang="cs-CZ" sz="2400" dirty="0" smtClean="0">
                <a:sym typeface="Symbol" pitchFamily="18" charset="2"/>
              </a:rPr>
              <a:t>mohou </a:t>
            </a:r>
            <a:r>
              <a:rPr lang="cs-CZ" sz="2400" dirty="0" smtClean="0">
                <a:latin typeface="+mj-lt"/>
              </a:rPr>
              <a:t>opakovat </a:t>
            </a: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 V´</a:t>
            </a:r>
            <a:r>
              <a:rPr lang="cs-CZ" sz="2400" baseline="-25000" dirty="0" smtClean="0">
                <a:sym typeface="Symbol" pitchFamily="18" charset="2"/>
              </a:rPr>
              <a:t>(1,2)</a:t>
            </a:r>
            <a:r>
              <a:rPr lang="cs-CZ" sz="2400" dirty="0" smtClean="0">
                <a:sym typeface="Symbol" pitchFamily="18" charset="2"/>
              </a:rPr>
              <a:t> +V´</a:t>
            </a:r>
            <a:r>
              <a:rPr lang="cs-CZ" sz="2400" baseline="-25000" dirty="0" smtClean="0">
                <a:sym typeface="Symbol" pitchFamily="18" charset="2"/>
              </a:rPr>
              <a:t>(2,2) </a:t>
            </a:r>
            <a:r>
              <a:rPr lang="cs-CZ" sz="2400" dirty="0" smtClean="0">
                <a:sym typeface="Symbol" pitchFamily="18" charset="2"/>
              </a:rPr>
              <a:t>+V´</a:t>
            </a:r>
            <a:r>
              <a:rPr lang="cs-CZ" sz="2400" baseline="-25000" dirty="0" smtClean="0">
                <a:sym typeface="Symbol" pitchFamily="18" charset="2"/>
              </a:rPr>
              <a:t>(3,2) </a:t>
            </a:r>
            <a:r>
              <a:rPr lang="cs-CZ" sz="2400" dirty="0" smtClean="0">
                <a:sym typeface="Symbol" pitchFamily="18" charset="2"/>
              </a:rPr>
              <a:t>+V´</a:t>
            </a:r>
            <a:r>
              <a:rPr lang="cs-CZ" sz="2400" baseline="-25000" dirty="0" smtClean="0">
                <a:sym typeface="Symbol" pitchFamily="18" charset="2"/>
              </a:rPr>
              <a:t>(4,2)</a:t>
            </a:r>
            <a:r>
              <a:rPr lang="cs-CZ" sz="2400" dirty="0" smtClean="0">
                <a:sym typeface="Symbol" pitchFamily="18" charset="2"/>
              </a:rPr>
              <a:t> =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=  2</a:t>
            </a:r>
            <a:r>
              <a:rPr lang="cs-CZ" sz="2400" baseline="30000" dirty="0" smtClean="0">
                <a:sym typeface="Symbol" pitchFamily="18" charset="2"/>
              </a:rPr>
              <a:t>1</a:t>
            </a:r>
            <a:r>
              <a:rPr lang="cs-CZ" sz="2400" dirty="0" smtClean="0">
                <a:sym typeface="Symbol" pitchFamily="18" charset="2"/>
              </a:rPr>
              <a:t>   +  2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  <a:r>
              <a:rPr lang="cs-CZ" sz="2400" dirty="0" smtClean="0">
                <a:sym typeface="Symbol" pitchFamily="18" charset="2"/>
              </a:rPr>
              <a:t>    +   2</a:t>
            </a:r>
            <a:r>
              <a:rPr lang="cs-CZ" sz="2400" baseline="30000" dirty="0" smtClean="0">
                <a:sym typeface="Symbol" pitchFamily="18" charset="2"/>
              </a:rPr>
              <a:t>3</a:t>
            </a:r>
            <a:r>
              <a:rPr lang="cs-CZ" sz="2400" dirty="0" smtClean="0">
                <a:sym typeface="Symbol" pitchFamily="18" charset="2"/>
              </a:rPr>
              <a:t>   +   2</a:t>
            </a:r>
            <a:r>
              <a:rPr lang="cs-CZ" sz="2400" baseline="30000" dirty="0" smtClean="0">
                <a:sym typeface="Symbol" pitchFamily="18" charset="2"/>
              </a:rPr>
              <a:t>4</a:t>
            </a:r>
            <a:r>
              <a:rPr lang="cs-CZ" sz="2400" dirty="0" smtClean="0">
                <a:sym typeface="Symbol" pitchFamily="18" charset="2"/>
              </a:rPr>
              <a:t>   =  2 + 4 + 8 + 16 = </a:t>
            </a:r>
            <a:r>
              <a:rPr lang="cs-CZ" sz="2400" b="1" u="sng" dirty="0" smtClean="0">
                <a:sym typeface="Symbol" pitchFamily="18" charset="2"/>
              </a:rPr>
              <a:t>30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857875" y="28575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  <a:sym typeface="Symbol" pitchFamily="18" charset="2"/>
              </a:rPr>
              <a:t>Řešte rovnice: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sz="2800" dirty="0" smtClean="0">
                <a:sym typeface="Symbol" pitchFamily="18" charset="2"/>
              </a:rPr>
              <a:t>V´</a:t>
            </a:r>
            <a:r>
              <a:rPr lang="cs-CZ" sz="2800" baseline="-25000" dirty="0" smtClean="0">
                <a:sym typeface="Symbol" pitchFamily="18" charset="2"/>
              </a:rPr>
              <a:t>(2,n)</a:t>
            </a:r>
            <a:r>
              <a:rPr lang="cs-CZ" sz="2800" dirty="0" smtClean="0">
                <a:sym typeface="Symbol" pitchFamily="18" charset="2"/>
              </a:rPr>
              <a:t> – </a:t>
            </a:r>
            <a:r>
              <a:rPr lang="cs-CZ" sz="2800" dirty="0" err="1" smtClean="0">
                <a:sym typeface="Symbol" pitchFamily="18" charset="2"/>
              </a:rPr>
              <a:t>n.V</a:t>
            </a:r>
            <a:r>
              <a:rPr lang="cs-CZ" sz="2800" dirty="0" smtClean="0">
                <a:sym typeface="Symbol" pitchFamily="18" charset="2"/>
              </a:rPr>
              <a:t>´</a:t>
            </a:r>
            <a:r>
              <a:rPr lang="cs-CZ" sz="2800" baseline="-25000" dirty="0" smtClean="0">
                <a:sym typeface="Symbol" pitchFamily="18" charset="2"/>
              </a:rPr>
              <a:t>(3,2)</a:t>
            </a:r>
            <a:r>
              <a:rPr lang="cs-CZ" sz="2800" dirty="0" smtClean="0">
                <a:sym typeface="Symbol" pitchFamily="18" charset="2"/>
              </a:rPr>
              <a:t>= 20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sz="2800" dirty="0" smtClean="0">
                <a:sym typeface="Symbol" pitchFamily="18" charset="2"/>
              </a:rPr>
              <a:t> </a:t>
            </a:r>
            <a:r>
              <a:rPr lang="cs-CZ" sz="2800" dirty="0" err="1" smtClean="0">
                <a:sym typeface="Symbol" pitchFamily="18" charset="2"/>
              </a:rPr>
              <a:t>n.V</a:t>
            </a:r>
            <a:r>
              <a:rPr lang="cs-CZ" sz="2800" dirty="0" smtClean="0">
                <a:sym typeface="Symbol" pitchFamily="18" charset="2"/>
              </a:rPr>
              <a:t>´</a:t>
            </a:r>
            <a:r>
              <a:rPr lang="cs-CZ" sz="2800" baseline="-25000" dirty="0" smtClean="0">
                <a:sym typeface="Symbol" pitchFamily="18" charset="2"/>
              </a:rPr>
              <a:t>(2,3)</a:t>
            </a:r>
            <a:r>
              <a:rPr lang="cs-CZ" sz="2800" dirty="0" smtClean="0">
                <a:sym typeface="Symbol" pitchFamily="18" charset="2"/>
              </a:rPr>
              <a:t> =10 - V´</a:t>
            </a:r>
            <a:r>
              <a:rPr lang="cs-CZ" sz="2800" baseline="-25000" dirty="0" smtClean="0">
                <a:sym typeface="Symbol" pitchFamily="18" charset="2"/>
              </a:rPr>
              <a:t>(2,n) </a:t>
            </a:r>
            <a:endParaRPr lang="cs-CZ" sz="2800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b="1" dirty="0" smtClean="0">
                <a:latin typeface="+mj-lt"/>
              </a:rPr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b="1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b="1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a)	</a:t>
            </a:r>
            <a:r>
              <a:rPr lang="cs-CZ" sz="2400" dirty="0" smtClean="0">
                <a:sym typeface="Symbol" pitchFamily="18" charset="2"/>
              </a:rPr>
              <a:t>V´</a:t>
            </a:r>
            <a:r>
              <a:rPr lang="cs-CZ" sz="2400" baseline="-25000" dirty="0" smtClean="0">
                <a:sym typeface="Symbol" pitchFamily="18" charset="2"/>
              </a:rPr>
              <a:t>(2,n)</a:t>
            </a:r>
            <a:r>
              <a:rPr lang="cs-CZ" sz="2400" dirty="0" smtClean="0">
                <a:sym typeface="Symbol" pitchFamily="18" charset="2"/>
              </a:rPr>
              <a:t> – </a:t>
            </a:r>
            <a:r>
              <a:rPr lang="cs-CZ" sz="2400" dirty="0" err="1" smtClean="0">
                <a:sym typeface="Symbol" pitchFamily="18" charset="2"/>
              </a:rPr>
              <a:t>n.V</a:t>
            </a:r>
            <a:r>
              <a:rPr lang="cs-CZ" sz="2400" dirty="0" smtClean="0">
                <a:sym typeface="Symbol" pitchFamily="18" charset="2"/>
              </a:rPr>
              <a:t>´</a:t>
            </a:r>
            <a:r>
              <a:rPr lang="cs-CZ" sz="2400" baseline="-25000" dirty="0" smtClean="0">
                <a:sym typeface="Symbol" pitchFamily="18" charset="2"/>
              </a:rPr>
              <a:t>(3,2)</a:t>
            </a:r>
            <a:r>
              <a:rPr lang="cs-CZ" sz="2400" dirty="0" smtClean="0">
                <a:sym typeface="Symbol" pitchFamily="18" charset="2"/>
              </a:rPr>
              <a:t>= 20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n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  <a:r>
              <a:rPr lang="cs-CZ" sz="2400" dirty="0" smtClean="0">
                <a:sym typeface="Symbol" pitchFamily="18" charset="2"/>
              </a:rPr>
              <a:t>  -  n.2</a:t>
            </a:r>
            <a:r>
              <a:rPr lang="cs-CZ" sz="2400" baseline="30000" dirty="0" smtClean="0">
                <a:sym typeface="Symbol" pitchFamily="18" charset="2"/>
              </a:rPr>
              <a:t>3 </a:t>
            </a:r>
            <a:r>
              <a:rPr lang="cs-CZ" sz="2400" dirty="0" smtClean="0">
                <a:sym typeface="Symbol" pitchFamily="18" charset="2"/>
              </a:rPr>
              <a:t>= 20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</a:t>
            </a:r>
            <a:r>
              <a:rPr lang="cs-CZ" sz="2400" dirty="0" smtClean="0">
                <a:sym typeface="Symbol" pitchFamily="18" charset="2"/>
              </a:rPr>
              <a:t>n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  <a:r>
              <a:rPr lang="cs-CZ" sz="2400" dirty="0" smtClean="0">
                <a:sym typeface="Symbol" pitchFamily="18" charset="2"/>
              </a:rPr>
              <a:t>  -  8.n - 20 = 0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(n – 10).(n + 2) = 0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		</a:t>
            </a:r>
            <a:r>
              <a:rPr lang="cs-CZ" sz="2400" b="1" dirty="0" smtClean="0">
                <a:latin typeface="+mj-lt"/>
                <a:sym typeface="Symbol" pitchFamily="18" charset="2"/>
              </a:rPr>
              <a:t>     </a:t>
            </a:r>
            <a:r>
              <a:rPr lang="cs-CZ" sz="2400" b="1" u="sng" dirty="0" smtClean="0">
                <a:latin typeface="+mj-lt"/>
                <a:sym typeface="Symbol" pitchFamily="18" charset="2"/>
              </a:rPr>
              <a:t>n</a:t>
            </a:r>
            <a:r>
              <a:rPr lang="cs-CZ" sz="2400" b="1" u="sng" baseline="-25000" dirty="0" smtClean="0">
                <a:latin typeface="+mj-lt"/>
                <a:sym typeface="Symbol" pitchFamily="18" charset="2"/>
              </a:rPr>
              <a:t>1 </a:t>
            </a:r>
            <a:r>
              <a:rPr lang="cs-CZ" sz="2400" b="1" u="sng" dirty="0" smtClean="0">
                <a:latin typeface="+mj-lt"/>
                <a:sym typeface="Symbol" pitchFamily="18" charset="2"/>
              </a:rPr>
              <a:t>= 10</a:t>
            </a:r>
            <a:r>
              <a:rPr lang="cs-CZ" sz="2400" b="1" dirty="0" smtClean="0">
                <a:latin typeface="+mj-lt"/>
                <a:sym typeface="Symbol" pitchFamily="18" charset="2"/>
              </a:rPr>
              <a:t>     </a:t>
            </a:r>
            <a:r>
              <a:rPr lang="cs-CZ" sz="2400" dirty="0" smtClean="0">
                <a:sym typeface="Symbol" pitchFamily="18" charset="2"/>
              </a:rPr>
              <a:t>n</a:t>
            </a:r>
            <a:r>
              <a:rPr lang="cs-CZ" sz="2400" baseline="-25000" dirty="0" smtClean="0">
                <a:sym typeface="Symbol" pitchFamily="18" charset="2"/>
              </a:rPr>
              <a:t>2 </a:t>
            </a:r>
            <a:r>
              <a:rPr lang="cs-CZ" sz="2400" dirty="0" smtClean="0">
                <a:sym typeface="Symbol" pitchFamily="18" charset="2"/>
              </a:rPr>
              <a:t>= -2 </a:t>
            </a:r>
            <a:r>
              <a:rPr lang="cs-CZ" sz="2400" dirty="0" smtClean="0">
                <a:sym typeface="Symbol"/>
              </a:rPr>
              <a:t>N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  <a:sym typeface="Symbol"/>
            </a:endParaRP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b)	</a:t>
            </a:r>
            <a:r>
              <a:rPr lang="cs-CZ" sz="2400" dirty="0" err="1" smtClean="0">
                <a:sym typeface="Symbol" pitchFamily="18" charset="2"/>
              </a:rPr>
              <a:t>n.V</a:t>
            </a:r>
            <a:r>
              <a:rPr lang="cs-CZ" sz="2400" dirty="0" smtClean="0">
                <a:sym typeface="Symbol" pitchFamily="18" charset="2"/>
              </a:rPr>
              <a:t>´</a:t>
            </a:r>
            <a:r>
              <a:rPr lang="cs-CZ" sz="2400" baseline="-25000" dirty="0" smtClean="0">
                <a:sym typeface="Symbol" pitchFamily="18" charset="2"/>
              </a:rPr>
              <a:t>(2,3)</a:t>
            </a:r>
            <a:r>
              <a:rPr lang="cs-CZ" sz="2400" dirty="0" smtClean="0">
                <a:sym typeface="Symbol" pitchFamily="18" charset="2"/>
              </a:rPr>
              <a:t> =10 - V´</a:t>
            </a:r>
            <a:r>
              <a:rPr lang="cs-CZ" sz="2400" baseline="-25000" dirty="0" smtClean="0">
                <a:sym typeface="Symbol" pitchFamily="18" charset="2"/>
              </a:rPr>
              <a:t>(2,n) 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baseline="-25000" dirty="0" smtClean="0">
                <a:latin typeface="+mj-lt"/>
                <a:sym typeface="Symbol" pitchFamily="18" charset="2"/>
              </a:rPr>
              <a:t>	</a:t>
            </a:r>
            <a:r>
              <a:rPr lang="cs-CZ" sz="2400" dirty="0" smtClean="0">
                <a:latin typeface="+mj-lt"/>
                <a:sym typeface="Symbol" pitchFamily="18" charset="2"/>
              </a:rPr>
              <a:t>n.</a:t>
            </a:r>
            <a:r>
              <a:rPr lang="cs-CZ" sz="2400" dirty="0" smtClean="0">
                <a:sym typeface="Symbol" pitchFamily="18" charset="2"/>
              </a:rPr>
              <a:t> 3</a:t>
            </a:r>
            <a:r>
              <a:rPr lang="cs-CZ" sz="2400" baseline="30000" dirty="0" smtClean="0">
                <a:sym typeface="Symbol" pitchFamily="18" charset="2"/>
              </a:rPr>
              <a:t>2  </a:t>
            </a:r>
            <a:r>
              <a:rPr lang="cs-CZ" sz="2400" dirty="0" smtClean="0">
                <a:sym typeface="Symbol" pitchFamily="18" charset="2"/>
              </a:rPr>
              <a:t>= 10 - n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baseline="30000" dirty="0" smtClean="0">
                <a:latin typeface="+mj-lt"/>
                <a:sym typeface="Symbol" pitchFamily="18" charset="2"/>
              </a:rPr>
              <a:t>	 </a:t>
            </a:r>
            <a:r>
              <a:rPr lang="cs-CZ" sz="2400" dirty="0" smtClean="0">
                <a:sym typeface="Symbol" pitchFamily="18" charset="2"/>
              </a:rPr>
              <a:t>n</a:t>
            </a:r>
            <a:r>
              <a:rPr lang="cs-CZ" sz="2400" baseline="30000" dirty="0" smtClean="0">
                <a:sym typeface="Symbol" pitchFamily="18" charset="2"/>
              </a:rPr>
              <a:t>2 </a:t>
            </a:r>
            <a:r>
              <a:rPr lang="cs-CZ" sz="2400" dirty="0" smtClean="0">
                <a:sym typeface="Symbol" pitchFamily="18" charset="2"/>
              </a:rPr>
              <a:t>+ </a:t>
            </a:r>
            <a:r>
              <a:rPr lang="cs-CZ" sz="2400" dirty="0" smtClean="0">
                <a:latin typeface="+mj-lt"/>
                <a:sym typeface="Symbol" pitchFamily="18" charset="2"/>
              </a:rPr>
              <a:t>9.n – 10 = 0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</a:t>
            </a:r>
            <a:r>
              <a:rPr lang="cs-CZ" sz="2400" dirty="0" smtClean="0">
                <a:sym typeface="Symbol" pitchFamily="18" charset="2"/>
              </a:rPr>
              <a:t> (n - 1).(n +10) = 0</a:t>
            </a:r>
            <a:endParaRPr lang="cs-CZ" sz="2400" dirty="0" smtClean="0">
              <a:latin typeface="+mj-lt"/>
              <a:sym typeface="Symbol" pitchFamily="18" charset="2"/>
            </a:endParaRP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		     </a:t>
            </a:r>
            <a:r>
              <a:rPr lang="cs-CZ" sz="2400" b="1" u="sng" dirty="0" smtClean="0">
                <a:sym typeface="Symbol" pitchFamily="18" charset="2"/>
              </a:rPr>
              <a:t> n</a:t>
            </a:r>
            <a:r>
              <a:rPr lang="cs-CZ" sz="2400" b="1" u="sng" baseline="-25000" dirty="0" smtClean="0">
                <a:sym typeface="Symbol" pitchFamily="18" charset="2"/>
              </a:rPr>
              <a:t>1 </a:t>
            </a:r>
            <a:r>
              <a:rPr lang="cs-CZ" sz="2400" b="1" u="sng" dirty="0" smtClean="0">
                <a:sym typeface="Symbol" pitchFamily="18" charset="2"/>
              </a:rPr>
              <a:t>= 1</a:t>
            </a:r>
            <a:r>
              <a:rPr lang="cs-CZ" sz="2400" b="1" dirty="0" smtClean="0">
                <a:sym typeface="Symbol" pitchFamily="18" charset="2"/>
              </a:rPr>
              <a:t>     </a:t>
            </a:r>
            <a:r>
              <a:rPr lang="cs-CZ" sz="2400" dirty="0" smtClean="0">
                <a:sym typeface="Symbol" pitchFamily="18" charset="2"/>
              </a:rPr>
              <a:t>n</a:t>
            </a:r>
            <a:r>
              <a:rPr lang="cs-CZ" sz="2400" baseline="-25000" dirty="0" smtClean="0">
                <a:sym typeface="Symbol" pitchFamily="18" charset="2"/>
              </a:rPr>
              <a:t>2 </a:t>
            </a:r>
            <a:r>
              <a:rPr lang="cs-CZ" sz="2400" dirty="0" smtClean="0">
                <a:sym typeface="Symbol" pitchFamily="18" charset="2"/>
              </a:rPr>
              <a:t>= -10 </a:t>
            </a:r>
            <a:r>
              <a:rPr lang="cs-CZ" sz="2400" dirty="0" smtClean="0">
                <a:sym typeface="Symbol"/>
              </a:rPr>
              <a:t>N </a:t>
            </a:r>
            <a:r>
              <a:rPr lang="cs-CZ" sz="2400" dirty="0" smtClean="0">
                <a:latin typeface="+mj-lt"/>
                <a:sym typeface="Symbol" pitchFamily="18" charset="2"/>
              </a:rPr>
              <a:t>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2100</TotalTime>
  <Words>512</Words>
  <Application>Microsoft Office PowerPoint</Application>
  <PresentationFormat>Předvádění na obrazovce (4:3)</PresentationFormat>
  <Paragraphs>190</Paragraphs>
  <Slides>21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30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Snímek 1</vt:lpstr>
      <vt:lpstr>Snímek 2</vt:lpstr>
      <vt:lpstr>Kombinatorika</vt:lpstr>
      <vt:lpstr>Variace s opakováním.</vt:lpstr>
      <vt:lpstr>Odvození vzorce: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Příklad 5-zadání:</vt:lpstr>
      <vt:lpstr>Příklad 5-řešení:</vt:lpstr>
      <vt:lpstr>Příklad 6-zadání:</vt:lpstr>
      <vt:lpstr>Příklad 6-řešení:</vt:lpstr>
      <vt:lpstr>Příklad 7-zadání:</vt:lpstr>
      <vt:lpstr>Příklad 7-řešení: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232</cp:revision>
  <dcterms:created xsi:type="dcterms:W3CDTF">2012-11-26T18:55:09Z</dcterms:created>
  <dcterms:modified xsi:type="dcterms:W3CDTF">2014-02-18T08:21:02Z</dcterms:modified>
</cp:coreProperties>
</file>