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4"/>
  </p:notesMasterIdLst>
  <p:sldIdLst>
    <p:sldId id="272" r:id="rId2"/>
    <p:sldId id="273" r:id="rId3"/>
    <p:sldId id="256" r:id="rId4"/>
    <p:sldId id="297" r:id="rId5"/>
    <p:sldId id="298" r:id="rId6"/>
    <p:sldId id="304" r:id="rId7"/>
    <p:sldId id="303" r:id="rId8"/>
    <p:sldId id="299" r:id="rId9"/>
    <p:sldId id="301" r:id="rId10"/>
    <p:sldId id="300" r:id="rId11"/>
    <p:sldId id="290" r:id="rId12"/>
    <p:sldId id="278" r:id="rId13"/>
    <p:sldId id="296" r:id="rId14"/>
    <p:sldId id="295" r:id="rId15"/>
    <p:sldId id="260" r:id="rId16"/>
    <p:sldId id="289" r:id="rId17"/>
    <p:sldId id="305" r:id="rId18"/>
    <p:sldId id="306" r:id="rId19"/>
    <p:sldId id="307" r:id="rId20"/>
    <p:sldId id="308" r:id="rId21"/>
    <p:sldId id="274" r:id="rId22"/>
    <p:sldId id="275" r:id="rId23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079" autoAdjust="0"/>
    <p:restoredTop sz="94660"/>
  </p:normalViewPr>
  <p:slideViewPr>
    <p:cSldViewPr>
      <p:cViewPr>
        <p:scale>
          <a:sx n="70" d="100"/>
          <a:sy n="70" d="100"/>
        </p:scale>
        <p:origin x="-894" y="-8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4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5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image" Target="../media/image4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7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4.wmf"/></Relationships>
</file>

<file path=ppt/drawings/_rels/vmlDrawing8.v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image" Target="../media/image10.wmf"/></Relationships>
</file>

<file path=ppt/drawings/_rels/vmlDrawing9.v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image" Target="../media/image12.wmf"/><Relationship Id="rId4" Type="http://schemas.openxmlformats.org/officeDocument/2006/relationships/image" Target="../media/image15.wmf"/></Relationships>
</file>

<file path=ppt/drawings/_rels/vmlDrawing10.v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image" Target="../media/image16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drawings/_rels/vmlDrawing1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9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fld id="{B9C47858-F523-4D18-B2D2-C80994E9E7E5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3F91BAEE-6BB0-4B23-9352-5F8ED55FF3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317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E7E05673-71C7-452D-A3C2-C6AE8D1B5422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27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4D435876-1AB1-4D16-B726-EBA29A8A3941}" type="slidenum">
              <a:rPr lang="cs-CZ" smtClean="0"/>
              <a:pPr/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37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B5F981E-D429-4E26-A5E9-36712BF12501}" type="slidenum">
              <a:rPr lang="cs-CZ" smtClean="0"/>
              <a:pPr/>
              <a:t>15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B00A7561-0959-46E3-9410-108A066CE7C6}" type="slidenum">
              <a:rPr lang="cs-CZ" smtClean="0"/>
              <a:pPr/>
              <a:t>17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58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F38005C1-6EA4-40DE-9898-E018934C1314}" type="slidenum">
              <a:rPr lang="cs-CZ" smtClean="0"/>
              <a:pPr/>
              <a:t>18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AD038767-D755-4E66-B7D4-B9D456AF30CE}" type="slidenum">
              <a:rPr lang="cs-CZ" smtClean="0"/>
              <a:pPr/>
              <a:t>19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78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67746E9-5EFC-4E4E-AEC9-95FC6883BB8E}" type="slidenum">
              <a:rPr lang="cs-CZ" smtClean="0"/>
              <a:pPr/>
              <a:t>20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7E18933-AE89-446F-9D07-016CFF055433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A56075-4621-4DD2-9459-AAE20E07AC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3C8E9D-D517-422D-A5BE-67E8DD1ED6A7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542AC1-0AB1-4111-93F8-75DEF66A1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5EDA428-36ED-4EBA-96A1-F408C6302FFB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2B052C-D6FE-4470-AC60-1A556A0FEE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895A9D-BF18-4A45-91F1-02A4E612FCC8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64557F-9364-4BD3-A3FF-E1F629375A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318EC26-0153-4C51-A211-664284DA3B7D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FD82EC-4344-4589-9EE1-21A4DE1A29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A5E0CC-CCF4-4E93-8559-D67B52B705EF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4798A9-1378-4ED3-9D3F-223F7E9929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A762028-745E-4084-B1E4-66101FE2921C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12DAC7-07A9-43EB-9254-6AEB4BCFD4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A74AC6BC-C345-463D-96BC-6A5297BDCB74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5C2732-DE36-499C-A73E-225FABA270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eaLnBrk="1" fontAlgn="auto" hangingPunct="1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6A15C3B-AD46-4D75-903B-39F2A2587589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5296EF-440A-4F80-B4EC-A148686B39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93718E-ABA3-46CD-8E77-ECE7A90666D6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20608A-6EC4-4B34-B04C-51A018BB8C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657BB4-2C80-4E69-8D51-32D51F6DDDBA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0202D-4923-4427-93EE-73BC248682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321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09C61728-7A43-4523-9535-705A5413CBE5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B5A788"/>
                </a:solidFill>
              </a:defRPr>
            </a:lvl1pPr>
          </a:lstStyle>
          <a:p>
            <a:pPr>
              <a:defRPr/>
            </a:pPr>
            <a:fld id="{953009D0-B585-4D5D-9B6E-1D92B59FD9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82" r:id="rId1"/>
    <p:sldLayoutId id="2147484077" r:id="rId2"/>
    <p:sldLayoutId id="2147484083" r:id="rId3"/>
    <p:sldLayoutId id="2147484078" r:id="rId4"/>
    <p:sldLayoutId id="2147484084" r:id="rId5"/>
    <p:sldLayoutId id="2147484079" r:id="rId6"/>
    <p:sldLayoutId id="2147484085" r:id="rId7"/>
    <p:sldLayoutId id="2147484086" r:id="rId8"/>
    <p:sldLayoutId id="2147484087" r:id="rId9"/>
    <p:sldLayoutId id="2147484080" r:id="rId10"/>
    <p:sldLayoutId id="214748408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3.bin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oleObject" Target="../embeddings/oleObject5.bin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oleObject" Target="../embeddings/oleObject8.bin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7.vml"/><Relationship Id="rId5" Type="http://schemas.openxmlformats.org/officeDocument/2006/relationships/oleObject" Target="../embeddings/oleObject12.bin"/><Relationship Id="rId4" Type="http://schemas.openxmlformats.org/officeDocument/2006/relationships/oleObject" Target="../embeddings/oleObject11.bin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8.vml"/><Relationship Id="rId4" Type="http://schemas.openxmlformats.org/officeDocument/2006/relationships/oleObject" Target="../embeddings/oleObject14.bin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9.vml"/><Relationship Id="rId6" Type="http://schemas.openxmlformats.org/officeDocument/2006/relationships/oleObject" Target="../embeddings/oleObject18.bin"/><Relationship Id="rId5" Type="http://schemas.openxmlformats.org/officeDocument/2006/relationships/oleObject" Target="../embeddings/oleObject17.bin"/><Relationship Id="rId4" Type="http://schemas.openxmlformats.org/officeDocument/2006/relationships/oleObject" Target="../embeddings/oleObject16.bin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9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0.vml"/><Relationship Id="rId4" Type="http://schemas.openxmlformats.org/officeDocument/2006/relationships/oleObject" Target="../embeddings/oleObject20.bin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1.vml"/><Relationship Id="rId4" Type="http://schemas.openxmlformats.org/officeDocument/2006/relationships/oleObject" Target="../embeddings/oleObject21.bin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2.vml"/><Relationship Id="rId4" Type="http://schemas.openxmlformats.org/officeDocument/2006/relationships/oleObject" Target="../embeddings/oleObject22.bin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14366" name="Group 30"/>
          <p:cNvGraphicFramePr>
            <a:graphicFrameLocks noGrp="1"/>
          </p:cNvGraphicFramePr>
          <p:nvPr/>
        </p:nvGraphicFramePr>
        <p:xfrm>
          <a:off x="1071563" y="2357438"/>
          <a:ext cx="7248525" cy="3998966"/>
        </p:xfrm>
        <a:graphic>
          <a:graphicData uri="http://schemas.openxmlformats.org/drawingml/2006/table">
            <a:tbl>
              <a:tblPr/>
              <a:tblGrid>
                <a:gridCol w="2027237"/>
                <a:gridCol w="5221288"/>
              </a:tblGrid>
              <a:tr h="385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CZ.1.07/1.5.00/34.0423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1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DUM8-kombinace bez opakování-příklady.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Střední škola a Vyšší odborná škola cestovního ruchu, Senovážné náměstí 12, České Budějovice 370 01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PaedDr.Alena Chalupová 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1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TÉMATICKÝ CELEK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Kombinatorika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2.-nástavbové studium, 4.-HŠ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Prosinec 2013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229600" cy="619283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dirty="0" smtClean="0"/>
              <a:t>Anotace: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Prezentace</a:t>
            </a:r>
          </a:p>
          <a:p>
            <a:pPr marL="0" indent="0" eaLnBrk="1" hangingPunct="1">
              <a:defRPr/>
            </a:pPr>
            <a:r>
              <a:rPr lang="cs-CZ" sz="2800" dirty="0" smtClean="0"/>
              <a:t>obsahuje ukázkově řešené příklady k procvičení a opakování daného učiva</a:t>
            </a: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sz="2800" dirty="0" smtClean="0"/>
              <a:t>Metodické pokyny: výukový materiál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750" y="357188"/>
            <a:ext cx="7407275" cy="14716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Kombinatorika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00"/>
                </a:solidFill>
                <a:latin typeface="+mj-lt"/>
                <a:cs typeface="Arial" charset="0"/>
              </a:rPr>
              <a:t>Kombinace bez </a:t>
            </a:r>
            <a:r>
              <a:rPr lang="cs-CZ" sz="3200" dirty="0" smtClean="0">
                <a:solidFill>
                  <a:srgbClr val="000000"/>
                </a:solidFill>
                <a:latin typeface="+mj-lt"/>
                <a:cs typeface="Arial" charset="0"/>
              </a:rPr>
              <a:t>opakování - příklady</a:t>
            </a:r>
            <a:endParaRPr lang="cs-CZ" sz="32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Kombinace bez opakování:</a:t>
            </a:r>
            <a:endParaRPr lang="cs-CZ" dirty="0"/>
          </a:p>
        </p:txBody>
      </p:sp>
      <p:sp>
        <p:nvSpPr>
          <p:cNvPr id="102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z="2800" smtClean="0"/>
              <a:t>Kombinace k-té třídy z n prvků je každá</a:t>
            </a:r>
          </a:p>
          <a:p>
            <a:pPr>
              <a:buFont typeface="Wingdings 2" pitchFamily="18" charset="2"/>
              <a:buNone/>
            </a:pPr>
            <a:r>
              <a:rPr lang="cs-CZ" sz="2800" smtClean="0"/>
              <a:t>k-prvková podmnožina množiny o těchto </a:t>
            </a:r>
          </a:p>
          <a:p>
            <a:pPr>
              <a:buFont typeface="Wingdings 2" pitchFamily="18" charset="2"/>
              <a:buNone/>
            </a:pPr>
            <a:r>
              <a:rPr lang="cs-CZ" sz="2800" smtClean="0"/>
              <a:t>n prvcích (tj.neuspořádaná k-tice, nezáleží </a:t>
            </a:r>
          </a:p>
          <a:p>
            <a:pPr>
              <a:buFont typeface="Wingdings 2" pitchFamily="18" charset="2"/>
              <a:buNone/>
            </a:pPr>
            <a:r>
              <a:rPr lang="cs-CZ" sz="2800" smtClean="0"/>
              <a:t>na pořadí prvků).</a:t>
            </a:r>
            <a:endParaRPr lang="cs-CZ" smtClean="0"/>
          </a:p>
          <a:p>
            <a:pPr>
              <a:buFont typeface="Wingdings 2" pitchFamily="18" charset="2"/>
              <a:buNone/>
            </a:pPr>
            <a:r>
              <a:rPr lang="cs-CZ" sz="2800" smtClean="0"/>
              <a:t>Značíme: C</a:t>
            </a:r>
            <a:r>
              <a:rPr lang="cs-CZ" sz="2800" baseline="-25000" smtClean="0"/>
              <a:t>(k,n)</a:t>
            </a:r>
          </a:p>
          <a:p>
            <a:pPr>
              <a:buFont typeface="Wingdings 2" pitchFamily="18" charset="2"/>
              <a:buNone/>
            </a:pPr>
            <a:endParaRPr lang="cs-CZ" sz="2800" baseline="-25000" smtClean="0"/>
          </a:p>
          <a:p>
            <a:pPr>
              <a:buFont typeface="Wingdings 2" pitchFamily="18" charset="2"/>
              <a:buNone/>
            </a:pPr>
            <a:r>
              <a:rPr lang="cs-CZ" sz="2800" smtClean="0"/>
              <a:t>Počet je</a:t>
            </a:r>
          </a:p>
          <a:p>
            <a:pPr>
              <a:buFont typeface="Wingdings 2" pitchFamily="18" charset="2"/>
              <a:buNone/>
            </a:pPr>
            <a:endParaRPr lang="cs-CZ" sz="2800" smtClean="0"/>
          </a:p>
        </p:txBody>
      </p:sp>
      <p:graphicFrame>
        <p:nvGraphicFramePr>
          <p:cNvPr id="1026" name="Object 4"/>
          <p:cNvGraphicFramePr>
            <a:graphicFrameLocks noChangeAspect="1"/>
          </p:cNvGraphicFramePr>
          <p:nvPr/>
        </p:nvGraphicFramePr>
        <p:xfrm>
          <a:off x="3214688" y="4786313"/>
          <a:ext cx="2889250" cy="928687"/>
        </p:xfrm>
        <a:graphic>
          <a:graphicData uri="http://schemas.openxmlformats.org/presentationml/2006/ole">
            <p:oleObj spid="_x0000_s1026" name="Rovnice" r:id="rId3" imgW="1422360" imgH="457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400" dirty="0" smtClean="0"/>
              <a:t>Příklad 1-zadání:</a:t>
            </a:r>
            <a:endParaRPr lang="cs-CZ" dirty="0"/>
          </a:p>
        </p:txBody>
      </p:sp>
      <p:sp>
        <p:nvSpPr>
          <p:cNvPr id="2053" name="Zástupný symbol pro obsah 6"/>
          <p:cNvSpPr>
            <a:spLocks noGrp="1"/>
          </p:cNvSpPr>
          <p:nvPr>
            <p:ph idx="1"/>
          </p:nvPr>
        </p:nvSpPr>
        <p:spPr>
          <a:xfrm>
            <a:off x="1143000" y="1571625"/>
            <a:ext cx="7499350" cy="48006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Vypočítejte:</a:t>
            </a:r>
          </a:p>
          <a:p>
            <a:pPr>
              <a:buFont typeface="Wingdings 2" pitchFamily="18" charset="2"/>
              <a:buNone/>
            </a:pPr>
            <a:endParaRPr lang="cs-CZ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</p:txBody>
      </p:sp>
      <p:graphicFrame>
        <p:nvGraphicFramePr>
          <p:cNvPr id="2050" name="Object 4"/>
          <p:cNvGraphicFramePr>
            <a:graphicFrameLocks noChangeAspect="1"/>
          </p:cNvGraphicFramePr>
          <p:nvPr/>
        </p:nvGraphicFramePr>
        <p:xfrm>
          <a:off x="4114800" y="3321050"/>
          <a:ext cx="914400" cy="215900"/>
        </p:xfrm>
        <a:graphic>
          <a:graphicData uri="http://schemas.openxmlformats.org/presentationml/2006/ole">
            <p:oleObj spid="_x0000_s2050" name="Rovnice" r:id="rId3" imgW="914400" imgH="215640" progId="Equation.3">
              <p:embed/>
            </p:oleObj>
          </a:graphicData>
        </a:graphic>
      </p:graphicFrame>
      <p:graphicFrame>
        <p:nvGraphicFramePr>
          <p:cNvPr id="2051" name="Object 5"/>
          <p:cNvGraphicFramePr>
            <a:graphicFrameLocks noChangeAspect="1"/>
          </p:cNvGraphicFramePr>
          <p:nvPr/>
        </p:nvGraphicFramePr>
        <p:xfrm>
          <a:off x="1644650" y="2608263"/>
          <a:ext cx="1581150" cy="3262312"/>
        </p:xfrm>
        <a:graphic>
          <a:graphicData uri="http://schemas.openxmlformats.org/presentationml/2006/ole">
            <p:oleObj spid="_x0000_s2051" name="Rovnice" r:id="rId4" imgW="799920" imgH="16509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400" dirty="0" smtClean="0"/>
              <a:t>Příklad 1-řešení:</a:t>
            </a:r>
            <a:endParaRPr lang="cs-CZ" dirty="0"/>
          </a:p>
        </p:txBody>
      </p:sp>
      <p:sp>
        <p:nvSpPr>
          <p:cNvPr id="3077" name="Zástupný symbol pro obsah 6"/>
          <p:cNvSpPr>
            <a:spLocks noGrp="1"/>
          </p:cNvSpPr>
          <p:nvPr>
            <p:ph idx="1"/>
          </p:nvPr>
        </p:nvSpPr>
        <p:spPr>
          <a:xfrm>
            <a:off x="1071563" y="1571625"/>
            <a:ext cx="7499350" cy="48006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endParaRPr lang="cs-CZ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</p:txBody>
      </p:sp>
      <p:graphicFrame>
        <p:nvGraphicFramePr>
          <p:cNvPr id="3074" name="Object 4"/>
          <p:cNvGraphicFramePr>
            <a:graphicFrameLocks noChangeAspect="1"/>
          </p:cNvGraphicFramePr>
          <p:nvPr/>
        </p:nvGraphicFramePr>
        <p:xfrm>
          <a:off x="4114800" y="3321050"/>
          <a:ext cx="914400" cy="215900"/>
        </p:xfrm>
        <a:graphic>
          <a:graphicData uri="http://schemas.openxmlformats.org/presentationml/2006/ole">
            <p:oleObj spid="_x0000_s3074" name="Rovnice" r:id="rId3" imgW="914400" imgH="215640" progId="Equation.3">
              <p:embed/>
            </p:oleObj>
          </a:graphicData>
        </a:graphic>
      </p:graphicFrame>
      <p:graphicFrame>
        <p:nvGraphicFramePr>
          <p:cNvPr id="3075" name="Object 5"/>
          <p:cNvGraphicFramePr>
            <a:graphicFrameLocks noChangeAspect="1"/>
          </p:cNvGraphicFramePr>
          <p:nvPr/>
        </p:nvGraphicFramePr>
        <p:xfrm>
          <a:off x="1500188" y="2000250"/>
          <a:ext cx="6623050" cy="3262313"/>
        </p:xfrm>
        <a:graphic>
          <a:graphicData uri="http://schemas.openxmlformats.org/presentationml/2006/ole">
            <p:oleObj spid="_x0000_s3075" name="Rovnice" r:id="rId4" imgW="3352680" imgH="165096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400" dirty="0" smtClean="0"/>
              <a:t>Příklad 2-zadání:</a:t>
            </a:r>
            <a:endParaRPr lang="cs-CZ" dirty="0"/>
          </a:p>
        </p:txBody>
      </p:sp>
      <p:sp>
        <p:nvSpPr>
          <p:cNvPr id="4100" name="Zástupný symbol pro obsah 6"/>
          <p:cNvSpPr>
            <a:spLocks noGrp="1"/>
          </p:cNvSpPr>
          <p:nvPr>
            <p:ph idx="1"/>
          </p:nvPr>
        </p:nvSpPr>
        <p:spPr>
          <a:xfrm>
            <a:off x="1214438" y="1357313"/>
            <a:ext cx="7499350" cy="48006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V prostoru je 20 bodů, žádné 4 neleží 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v jedné rovině.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sym typeface="Symbol" pitchFamily="18" charset="2"/>
              </a:rPr>
              <a:t>Kolik čtyřstěnů je jimi určeno?</a:t>
            </a: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</p:txBody>
      </p:sp>
      <p:graphicFrame>
        <p:nvGraphicFramePr>
          <p:cNvPr id="4098" name="Object 4"/>
          <p:cNvGraphicFramePr>
            <a:graphicFrameLocks noChangeAspect="1"/>
          </p:cNvGraphicFramePr>
          <p:nvPr/>
        </p:nvGraphicFramePr>
        <p:xfrm>
          <a:off x="4114800" y="3321050"/>
          <a:ext cx="914400" cy="215900"/>
        </p:xfrm>
        <a:graphic>
          <a:graphicData uri="http://schemas.openxmlformats.org/presentationml/2006/ole">
            <p:oleObj spid="_x0000_s4098" name="Rovnice" r:id="rId3" imgW="91440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400" dirty="0" smtClean="0"/>
              <a:t>Příklad 2-řešení:</a:t>
            </a:r>
            <a:endParaRPr lang="cs-CZ" dirty="0"/>
          </a:p>
        </p:txBody>
      </p:sp>
      <p:sp>
        <p:nvSpPr>
          <p:cNvPr id="5125" name="Zástupný symbol pro obsah 6"/>
          <p:cNvSpPr>
            <a:spLocks noGrp="1"/>
          </p:cNvSpPr>
          <p:nvPr>
            <p:ph idx="1"/>
          </p:nvPr>
        </p:nvSpPr>
        <p:spPr>
          <a:xfrm>
            <a:off x="1428750" y="1571625"/>
            <a:ext cx="7499350" cy="48006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Čtyřstěn je těleso se 4 vrcholy (stěny jsou</a:t>
            </a:r>
          </a:p>
          <a:p>
            <a:pPr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trojúhelníky)	          jedná se o kombinace 4.třídy </a:t>
            </a:r>
          </a:p>
          <a:p>
            <a:pPr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z 20 prvků bez opakování</a:t>
            </a: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</p:txBody>
      </p:sp>
      <p:graphicFrame>
        <p:nvGraphicFramePr>
          <p:cNvPr id="5122" name="Object 4"/>
          <p:cNvGraphicFramePr>
            <a:graphicFrameLocks noChangeAspect="1"/>
          </p:cNvGraphicFramePr>
          <p:nvPr/>
        </p:nvGraphicFramePr>
        <p:xfrm>
          <a:off x="4114800" y="3321050"/>
          <a:ext cx="914400" cy="215900"/>
        </p:xfrm>
        <a:graphic>
          <a:graphicData uri="http://schemas.openxmlformats.org/presentationml/2006/ole">
            <p:oleObj spid="_x0000_s5122" name="Rovnice" r:id="rId3" imgW="914400" imgH="215640" progId="Equation.3">
              <p:embed/>
            </p:oleObj>
          </a:graphicData>
        </a:graphic>
      </p:graphicFrame>
      <p:graphicFrame>
        <p:nvGraphicFramePr>
          <p:cNvPr id="5123" name="Object 7"/>
          <p:cNvGraphicFramePr>
            <a:graphicFrameLocks noChangeAspect="1"/>
          </p:cNvGraphicFramePr>
          <p:nvPr/>
        </p:nvGraphicFramePr>
        <p:xfrm>
          <a:off x="1571625" y="3857625"/>
          <a:ext cx="6700838" cy="1071563"/>
        </p:xfrm>
        <a:graphic>
          <a:graphicData uri="http://schemas.openxmlformats.org/presentationml/2006/ole">
            <p:oleObj spid="_x0000_s5123" name="Rovnice" r:id="rId4" imgW="2857320" imgH="457200" progId="Equation.3">
              <p:embed/>
            </p:oleObj>
          </a:graphicData>
        </a:graphic>
      </p:graphicFrame>
      <p:sp>
        <p:nvSpPr>
          <p:cNvPr id="10" name="Šipka doprava 9"/>
          <p:cNvSpPr/>
          <p:nvPr/>
        </p:nvSpPr>
        <p:spPr>
          <a:xfrm>
            <a:off x="3429000" y="2571750"/>
            <a:ext cx="571500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1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512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5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512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400" dirty="0" smtClean="0"/>
              <a:t>Příklad 3-zadání:</a:t>
            </a:r>
            <a:endParaRPr lang="cs-CZ" dirty="0"/>
          </a:p>
        </p:txBody>
      </p:sp>
      <p:sp>
        <p:nvSpPr>
          <p:cNvPr id="7172" name="Zástupný symbol pro obsah 6"/>
          <p:cNvSpPr>
            <a:spLocks noGrp="1"/>
          </p:cNvSpPr>
          <p:nvPr>
            <p:ph idx="1"/>
          </p:nvPr>
        </p:nvSpPr>
        <p:spPr>
          <a:xfrm>
            <a:off x="1214438" y="1357313"/>
            <a:ext cx="7499350" cy="4800600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endParaRPr lang="cs-CZ" sz="2400" dirty="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  <a:defRPr/>
            </a:pPr>
            <a:r>
              <a:rPr lang="cs-CZ" sz="2800" dirty="0" smtClean="0">
                <a:sym typeface="Symbol" pitchFamily="18" charset="2"/>
              </a:rPr>
              <a:t>Kolika způsoby je možno ze 7 mužů a 4 žen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800" dirty="0" smtClean="0">
                <a:sym typeface="Symbol" pitchFamily="18" charset="2"/>
              </a:rPr>
              <a:t>vybrat 6ti-člennou delegaci, v níž jsou</a:t>
            </a:r>
          </a:p>
          <a:p>
            <a:pPr>
              <a:buFont typeface="Wingdings 2" pitchFamily="18" charset="2"/>
              <a:buNone/>
              <a:defRPr/>
            </a:pPr>
            <a:endParaRPr lang="cs-CZ" sz="2800" dirty="0" smtClean="0">
              <a:sym typeface="Symbol" pitchFamily="18" charset="2"/>
            </a:endParaRPr>
          </a:p>
          <a:p>
            <a:pPr marL="539750" indent="-457200">
              <a:buFont typeface="Wingdings 2" pitchFamily="18" charset="2"/>
              <a:buAutoNum type="alphaLcParenR"/>
              <a:defRPr/>
            </a:pPr>
            <a:r>
              <a:rPr lang="cs-CZ" sz="2800" dirty="0" smtClean="0">
                <a:sym typeface="Symbol" pitchFamily="18" charset="2"/>
              </a:rPr>
              <a:t>právě 2 ženy</a:t>
            </a:r>
          </a:p>
          <a:p>
            <a:pPr marL="539750" indent="-457200">
              <a:buFont typeface="Wingdings 2" pitchFamily="18" charset="2"/>
              <a:buAutoNum type="alphaLcParenR"/>
              <a:defRPr/>
            </a:pPr>
            <a:r>
              <a:rPr lang="cs-CZ" sz="2800" dirty="0" smtClean="0">
                <a:sym typeface="Symbol" pitchFamily="18" charset="2"/>
              </a:rPr>
              <a:t>aspoň 2 ženy</a:t>
            </a:r>
          </a:p>
          <a:p>
            <a:pPr>
              <a:buFont typeface="Wingdings 2" pitchFamily="18" charset="2"/>
              <a:buNone/>
              <a:defRPr/>
            </a:pPr>
            <a:endParaRPr lang="cs-CZ" sz="2400" dirty="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  <a:defRPr/>
            </a:pPr>
            <a:endParaRPr lang="cs-CZ" sz="2400" dirty="0" smtClean="0">
              <a:sym typeface="Symbol" pitchFamily="18" charset="2"/>
            </a:endParaRPr>
          </a:p>
        </p:txBody>
      </p:sp>
      <p:graphicFrame>
        <p:nvGraphicFramePr>
          <p:cNvPr id="6146" name="Object 4"/>
          <p:cNvGraphicFramePr>
            <a:graphicFrameLocks noChangeAspect="1"/>
          </p:cNvGraphicFramePr>
          <p:nvPr/>
        </p:nvGraphicFramePr>
        <p:xfrm>
          <a:off x="4114800" y="3321050"/>
          <a:ext cx="914400" cy="215900"/>
        </p:xfrm>
        <a:graphic>
          <a:graphicData uri="http://schemas.openxmlformats.org/presentationml/2006/ole">
            <p:oleObj spid="_x0000_s6146" name="Rovnice" r:id="rId3" imgW="914400" imgH="215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400" dirty="0" smtClean="0"/>
              <a:t>Příklad 3-řešení:</a:t>
            </a:r>
            <a:endParaRPr lang="cs-CZ" dirty="0"/>
          </a:p>
        </p:txBody>
      </p:sp>
      <p:sp>
        <p:nvSpPr>
          <p:cNvPr id="6148" name="Zástupný symbol pro obsah 6"/>
          <p:cNvSpPr>
            <a:spLocks noGrp="1"/>
          </p:cNvSpPr>
          <p:nvPr>
            <p:ph idx="1"/>
          </p:nvPr>
        </p:nvSpPr>
        <p:spPr>
          <a:xfrm>
            <a:off x="1357313" y="1428750"/>
            <a:ext cx="7499350" cy="4800600"/>
          </a:xfrm>
        </p:spPr>
        <p:txBody>
          <a:bodyPr/>
          <a:lstStyle/>
          <a:p>
            <a:pPr marL="539750" indent="-457200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a)	Právě 2 ženy	       2 ženy ze 4 a  4 muži ze 7</a:t>
            </a:r>
          </a:p>
          <a:p>
            <a:pPr marL="539750" indent="-457200">
              <a:buFont typeface="Wingdings 2" pitchFamily="18" charset="2"/>
              <a:buNone/>
              <a:defRPr/>
            </a:pPr>
            <a:endParaRPr lang="cs-CZ" sz="2400" dirty="0" smtClean="0">
              <a:sym typeface="Symbol" pitchFamily="18" charset="2"/>
            </a:endParaRPr>
          </a:p>
          <a:p>
            <a:pPr marL="539750" indent="-457200">
              <a:buFont typeface="Wingdings 2" pitchFamily="18" charset="2"/>
              <a:buNone/>
              <a:defRPr/>
            </a:pPr>
            <a:endParaRPr lang="cs-CZ" sz="2400" dirty="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  <a:defRPr/>
            </a:pPr>
            <a:endParaRPr lang="cs-CZ" sz="2400" dirty="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  <a:defRPr/>
            </a:pPr>
            <a:endParaRPr lang="cs-CZ" sz="2400" dirty="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b)  Aspoň 2 ženy	    2 ženy a 4 muži nebo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     3 ženy a 3 muži nebo 4 ženy a 2 muži</a:t>
            </a:r>
          </a:p>
          <a:p>
            <a:pPr>
              <a:buFont typeface="Wingdings 2" pitchFamily="18" charset="2"/>
              <a:buNone/>
              <a:defRPr/>
            </a:pPr>
            <a:endParaRPr lang="cs-CZ" sz="2400" dirty="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  <a:defRPr/>
            </a:pPr>
            <a:endParaRPr lang="cs-CZ" sz="2400" dirty="0" smtClean="0">
              <a:sym typeface="Symbol" pitchFamily="18" charset="2"/>
            </a:endParaRPr>
          </a:p>
        </p:txBody>
      </p:sp>
      <p:graphicFrame>
        <p:nvGraphicFramePr>
          <p:cNvPr id="7170" name="Object 4"/>
          <p:cNvGraphicFramePr>
            <a:graphicFrameLocks noChangeAspect="1"/>
          </p:cNvGraphicFramePr>
          <p:nvPr/>
        </p:nvGraphicFramePr>
        <p:xfrm>
          <a:off x="4114800" y="3321050"/>
          <a:ext cx="914400" cy="215900"/>
        </p:xfrm>
        <a:graphic>
          <a:graphicData uri="http://schemas.openxmlformats.org/presentationml/2006/ole">
            <p:oleObj spid="_x0000_s7170" name="Rovnice" r:id="rId3" imgW="914400" imgH="215640" progId="Equation.3">
              <p:embed/>
            </p:oleObj>
          </a:graphicData>
        </a:graphic>
      </p:graphicFrame>
      <p:graphicFrame>
        <p:nvGraphicFramePr>
          <p:cNvPr id="7171" name="Object 5"/>
          <p:cNvGraphicFramePr>
            <a:graphicFrameLocks noChangeAspect="1"/>
          </p:cNvGraphicFramePr>
          <p:nvPr/>
        </p:nvGraphicFramePr>
        <p:xfrm>
          <a:off x="1857375" y="2143125"/>
          <a:ext cx="6156325" cy="955675"/>
        </p:xfrm>
        <a:graphic>
          <a:graphicData uri="http://schemas.openxmlformats.org/presentationml/2006/ole">
            <p:oleObj spid="_x0000_s7171" name="Rovnice" r:id="rId4" imgW="2946240" imgH="457200" progId="Equation.3">
              <p:embed/>
            </p:oleObj>
          </a:graphicData>
        </a:graphic>
      </p:graphicFrame>
      <p:sp>
        <p:nvSpPr>
          <p:cNvPr id="7" name="Šipka doprava 6"/>
          <p:cNvSpPr/>
          <p:nvPr/>
        </p:nvSpPr>
        <p:spPr>
          <a:xfrm>
            <a:off x="4071938" y="1500188"/>
            <a:ext cx="428625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3929063" y="3714750"/>
            <a:ext cx="428625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7172" name="Object 6"/>
          <p:cNvGraphicFramePr>
            <a:graphicFrameLocks noChangeAspect="1"/>
          </p:cNvGraphicFramePr>
          <p:nvPr/>
        </p:nvGraphicFramePr>
        <p:xfrm>
          <a:off x="1928813" y="4857750"/>
          <a:ext cx="5857875" cy="857250"/>
        </p:xfrm>
        <a:graphic>
          <a:graphicData uri="http://schemas.openxmlformats.org/presentationml/2006/ole">
            <p:oleObj spid="_x0000_s7172" name="Rovnice" r:id="rId5" imgW="3124080" imgH="457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14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614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614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4-zadání: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5603" name="Zástupný symbol pro obsah 2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endParaRPr lang="cs-CZ" sz="280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smtClean="0"/>
              <a:t>V </a:t>
            </a:r>
            <a:r>
              <a:rPr lang="cs-CZ" sz="2800" dirty="0" smtClean="0"/>
              <a:t>rovině je 10 bodů. Kolik přímek jimi lze propojit, jestliže</a:t>
            </a:r>
          </a:p>
          <a:p>
            <a:pPr marL="596900" indent="-514350" eaLnBrk="1" hangingPunct="1">
              <a:buFont typeface="Wingdings 2" pitchFamily="18" charset="2"/>
              <a:buAutoNum type="alphaLcParenR"/>
              <a:defRPr/>
            </a:pPr>
            <a:r>
              <a:rPr lang="cs-CZ" sz="2800" dirty="0" smtClean="0"/>
              <a:t>žádné 3 body neleží na 1 přímce</a:t>
            </a:r>
          </a:p>
          <a:p>
            <a:pPr marL="596900" indent="-514350" eaLnBrk="1" hangingPunct="1">
              <a:buFont typeface="Wingdings 2" pitchFamily="18" charset="2"/>
              <a:buAutoNum type="alphaLcParenR"/>
              <a:defRPr/>
            </a:pPr>
            <a:r>
              <a:rPr lang="cs-CZ" sz="2800" dirty="0" smtClean="0"/>
              <a:t>právě 4 body leží na 1 přímce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4-řešení: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285875" y="1428750"/>
            <a:ext cx="7572375" cy="494347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a)  Přímka je určena 2 body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</a:endParaRPr>
          </a:p>
          <a:p>
            <a:pPr marL="539750" indent="-457200"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b)  Od všech přímek musíme odečíst ty, které</a:t>
            </a:r>
          </a:p>
          <a:p>
            <a:pPr marL="539750" indent="-457200"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	splývají v 1 přímku a tu pak přičteme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 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3000" dirty="0" smtClean="0"/>
          </a:p>
        </p:txBody>
      </p:sp>
      <p:graphicFrame>
        <p:nvGraphicFramePr>
          <p:cNvPr id="8194" name="Object 6"/>
          <p:cNvGraphicFramePr>
            <a:graphicFrameLocks noChangeAspect="1"/>
          </p:cNvGraphicFramePr>
          <p:nvPr/>
        </p:nvGraphicFramePr>
        <p:xfrm>
          <a:off x="2143125" y="2357438"/>
          <a:ext cx="2930525" cy="871537"/>
        </p:xfrm>
        <a:graphic>
          <a:graphicData uri="http://schemas.openxmlformats.org/presentationml/2006/ole">
            <p:oleObj spid="_x0000_s8194" name="Rovnice" r:id="rId3" imgW="1536480" imgH="457200" progId="Equation.3">
              <p:embed/>
            </p:oleObj>
          </a:graphicData>
        </a:graphic>
      </p:graphicFrame>
      <p:graphicFrame>
        <p:nvGraphicFramePr>
          <p:cNvPr id="8195" name="Object 3"/>
          <p:cNvGraphicFramePr>
            <a:graphicFrameLocks noChangeAspect="1"/>
          </p:cNvGraphicFramePr>
          <p:nvPr/>
        </p:nvGraphicFramePr>
        <p:xfrm>
          <a:off x="1928813" y="4786313"/>
          <a:ext cx="5500687" cy="857250"/>
        </p:xfrm>
        <a:graphic>
          <a:graphicData uri="http://schemas.openxmlformats.org/presentationml/2006/ole">
            <p:oleObj spid="_x0000_s8195" name="Rovnice" r:id="rId4" imgW="2933640" imgH="457200" progId="Equation.3">
              <p:embed/>
            </p:oleObj>
          </a:graphicData>
        </a:graphic>
      </p:graphicFrame>
      <p:sp>
        <p:nvSpPr>
          <p:cNvPr id="6" name="Šipka doprava 5"/>
          <p:cNvSpPr/>
          <p:nvPr/>
        </p:nvSpPr>
        <p:spPr>
          <a:xfrm>
            <a:off x="5857875" y="2000250"/>
            <a:ext cx="500063" cy="2143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7072313" y="4214813"/>
            <a:ext cx="500062" cy="21431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3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84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843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5-zadání: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357313" y="1428750"/>
            <a:ext cx="7572375" cy="494347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Ve třídě je 19 chlapců a 12 dívek. 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Kolika způsoby lze vybrat </a:t>
            </a:r>
          </a:p>
          <a:p>
            <a:pPr marL="539750" indent="-457200" eaLnBrk="1" hangingPunct="1">
              <a:buFont typeface="Wingdings 2" pitchFamily="18" charset="2"/>
              <a:buAutoNum type="alphaLcParenR"/>
              <a:defRPr/>
            </a:pPr>
            <a:r>
              <a:rPr lang="cs-CZ" sz="2400" dirty="0" smtClean="0">
                <a:latin typeface="+mj-lt"/>
              </a:rPr>
              <a:t>5-členný výbor</a:t>
            </a:r>
          </a:p>
          <a:p>
            <a:pPr marL="539750" indent="-457200" eaLnBrk="1" hangingPunct="1">
              <a:buFont typeface="Wingdings 2" pitchFamily="18" charset="2"/>
              <a:buAutoNum type="alphaLcParenR"/>
              <a:defRPr/>
            </a:pPr>
            <a:r>
              <a:rPr lang="cs-CZ" sz="2400" dirty="0" smtClean="0">
                <a:latin typeface="+mj-lt"/>
              </a:rPr>
              <a:t>5-členný výbor složený jen z chlapců</a:t>
            </a:r>
          </a:p>
          <a:p>
            <a:pPr marL="539750" indent="-457200" eaLnBrk="1" hangingPunct="1">
              <a:buFont typeface="Wingdings 2" pitchFamily="18" charset="2"/>
              <a:buAutoNum type="alphaLcParenR"/>
              <a:defRPr/>
            </a:pPr>
            <a:r>
              <a:rPr lang="cs-CZ" sz="2400" dirty="0" smtClean="0"/>
              <a:t>5-členný výbor složený jen z dívek</a:t>
            </a:r>
          </a:p>
          <a:p>
            <a:pPr marL="539750" indent="-457200" eaLnBrk="1" hangingPunct="1">
              <a:buFont typeface="Wingdings 2" pitchFamily="18" charset="2"/>
              <a:buAutoNum type="alphaLcParenR"/>
              <a:defRPr/>
            </a:pPr>
            <a:r>
              <a:rPr lang="cs-CZ" sz="2400" dirty="0" smtClean="0"/>
              <a:t>5-členný výbor složený  ze 3 chlapců a 2 dívek?</a:t>
            </a:r>
          </a:p>
          <a:p>
            <a:pPr marL="539750" indent="-457200" eaLnBrk="1" hangingPunct="1">
              <a:buFont typeface="Wingdings 2" pitchFamily="18" charset="2"/>
              <a:buAutoNum type="alphaLcParenR"/>
              <a:defRPr/>
            </a:pPr>
            <a:endParaRPr lang="cs-CZ" sz="2400" dirty="0" smtClean="0"/>
          </a:p>
          <a:p>
            <a:pPr marL="539750" indent="-457200" eaLnBrk="1" hangingPunct="1">
              <a:buFont typeface="Wingdings 2" pitchFamily="18" charset="2"/>
              <a:buAutoNum type="alphaLcParenR"/>
              <a:defRPr/>
            </a:pPr>
            <a:endParaRPr lang="cs-CZ" sz="2400" dirty="0" smtClean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5-řešení: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285875" y="1357313"/>
            <a:ext cx="7572375" cy="4943475"/>
          </a:xfrm>
        </p:spPr>
        <p:txBody>
          <a:bodyPr/>
          <a:lstStyle/>
          <a:p>
            <a:pPr marL="539750" indent="-457200"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  <a:sym typeface="Symbol" pitchFamily="18" charset="2"/>
            </a:endParaRPr>
          </a:p>
          <a:p>
            <a:pPr marL="539750" indent="-457200"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  <a:sym typeface="Symbol" pitchFamily="18" charset="2"/>
              </a:rPr>
              <a:t>a) 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		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/>
              <a:t>b)  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/>
              <a:t>		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/>
              <a:t>c)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/>
              <a:t>d)  	</a:t>
            </a:r>
          </a:p>
        </p:txBody>
      </p:sp>
      <p:graphicFrame>
        <p:nvGraphicFramePr>
          <p:cNvPr id="9218" name="Object 5"/>
          <p:cNvGraphicFramePr>
            <a:graphicFrameLocks noChangeAspect="1"/>
          </p:cNvGraphicFramePr>
          <p:nvPr/>
        </p:nvGraphicFramePr>
        <p:xfrm>
          <a:off x="2162175" y="1571625"/>
          <a:ext cx="4391025" cy="811213"/>
        </p:xfrm>
        <a:graphic>
          <a:graphicData uri="http://schemas.openxmlformats.org/presentationml/2006/ole">
            <p:oleObj spid="_x0000_s9218" name="Rovnice" r:id="rId3" imgW="2476440" imgH="457200" progId="Equation.3">
              <p:embed/>
            </p:oleObj>
          </a:graphicData>
        </a:graphic>
      </p:graphicFrame>
      <p:graphicFrame>
        <p:nvGraphicFramePr>
          <p:cNvPr id="9219" name="Object 6"/>
          <p:cNvGraphicFramePr>
            <a:graphicFrameLocks noChangeAspect="1"/>
          </p:cNvGraphicFramePr>
          <p:nvPr/>
        </p:nvGraphicFramePr>
        <p:xfrm>
          <a:off x="2071688" y="2571750"/>
          <a:ext cx="2476500" cy="857250"/>
        </p:xfrm>
        <a:graphic>
          <a:graphicData uri="http://schemas.openxmlformats.org/presentationml/2006/ole">
            <p:oleObj spid="_x0000_s9219" name="Rovnice" r:id="rId4" imgW="1320480" imgH="457200" progId="Equation.3">
              <p:embed/>
            </p:oleObj>
          </a:graphicData>
        </a:graphic>
      </p:graphicFrame>
      <p:graphicFrame>
        <p:nvGraphicFramePr>
          <p:cNvPr id="9220" name="Object 7"/>
          <p:cNvGraphicFramePr>
            <a:graphicFrameLocks noChangeAspect="1"/>
          </p:cNvGraphicFramePr>
          <p:nvPr/>
        </p:nvGraphicFramePr>
        <p:xfrm>
          <a:off x="2071688" y="3857625"/>
          <a:ext cx="2214562" cy="847725"/>
        </p:xfrm>
        <a:graphic>
          <a:graphicData uri="http://schemas.openxmlformats.org/presentationml/2006/ole">
            <p:oleObj spid="_x0000_s9220" name="Rovnice" r:id="rId5" imgW="1193760" imgH="457200" progId="Equation.3">
              <p:embed/>
            </p:oleObj>
          </a:graphicData>
        </a:graphic>
      </p:graphicFrame>
      <p:graphicFrame>
        <p:nvGraphicFramePr>
          <p:cNvPr id="9221" name="Object 8"/>
          <p:cNvGraphicFramePr>
            <a:graphicFrameLocks noChangeAspect="1"/>
          </p:cNvGraphicFramePr>
          <p:nvPr/>
        </p:nvGraphicFramePr>
        <p:xfrm>
          <a:off x="2071688" y="4929188"/>
          <a:ext cx="5715000" cy="714375"/>
        </p:xfrm>
        <a:graphic>
          <a:graphicData uri="http://schemas.openxmlformats.org/presentationml/2006/ole">
            <p:oleObj spid="_x0000_s9221" name="Rovnice" r:id="rId6" imgW="3657600" imgH="457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6-zadání: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5603" name="Zástupný symbol pro obsah 2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Kolika způsoby lze vybrat na šachovnici 8x8 polí 3 pole tak, aby nebyla téže barvy?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6-řešení: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1357313" y="1428750"/>
            <a:ext cx="7572375" cy="4943475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endParaRPr lang="cs-CZ" sz="2400" b="1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sym typeface="Symbol" pitchFamily="18" charset="2"/>
              </a:rPr>
              <a:t>Od všech trojic odečteme trojice stejné barvy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sym typeface="Symbol" pitchFamily="18" charset="2"/>
              </a:rPr>
              <a:t>	</a:t>
            </a: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	</a:t>
            </a:r>
            <a:endParaRPr lang="cs-CZ" sz="2400" dirty="0" smtClean="0"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b="1" dirty="0" smtClean="0">
              <a:latin typeface="+mj-lt"/>
              <a:sym typeface="Symbol" pitchFamily="18" charset="2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>
                <a:latin typeface="+mj-lt"/>
              </a:rPr>
              <a:t>Podle komb.prav.součinu: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>
              <a:latin typeface="+mj-lt"/>
            </a:endParaRP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400" dirty="0" smtClean="0"/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400" dirty="0" smtClean="0"/>
              <a:t>		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3000" dirty="0" smtClean="0"/>
          </a:p>
        </p:txBody>
      </p:sp>
      <p:graphicFrame>
        <p:nvGraphicFramePr>
          <p:cNvPr id="10242" name="Object 5"/>
          <p:cNvGraphicFramePr>
            <a:graphicFrameLocks noChangeAspect="1"/>
          </p:cNvGraphicFramePr>
          <p:nvPr/>
        </p:nvGraphicFramePr>
        <p:xfrm>
          <a:off x="2571750" y="2643188"/>
          <a:ext cx="4000500" cy="1987550"/>
        </p:xfrm>
        <a:graphic>
          <a:graphicData uri="http://schemas.openxmlformats.org/presentationml/2006/ole">
            <p:oleObj spid="_x0000_s10242" name="Rovnice" r:id="rId3" imgW="2070000" imgH="888840" progId="Equation.3">
              <p:embed/>
            </p:oleObj>
          </a:graphicData>
        </a:graphic>
      </p:graphicFrame>
      <p:graphicFrame>
        <p:nvGraphicFramePr>
          <p:cNvPr id="10243" name="Object 7"/>
          <p:cNvGraphicFramePr>
            <a:graphicFrameLocks noChangeAspect="1"/>
          </p:cNvGraphicFramePr>
          <p:nvPr/>
        </p:nvGraphicFramePr>
        <p:xfrm>
          <a:off x="5500688" y="4857750"/>
          <a:ext cx="2428875" cy="960438"/>
        </p:xfrm>
        <a:graphic>
          <a:graphicData uri="http://schemas.openxmlformats.org/presentationml/2006/ole">
            <p:oleObj spid="_x0000_s10243" name="Rovnice" r:id="rId4" imgW="1155600" imgH="457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843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7-zadání: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6627" name="Zástupný symbol pro obsah 2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 Z kolika prvků lze sestavit 1365 kombinací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 4-té třídy?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7-řešení: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1268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400" smtClean="0"/>
              <a:t>Řešíme rovnici:</a:t>
            </a:r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mtClean="0"/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r>
              <a:rPr lang="cs-CZ" sz="2400" smtClean="0"/>
              <a:t>Hledáme 4 po sobě jdoucí přirozená čísla</a:t>
            </a:r>
          </a:p>
          <a:p>
            <a:pPr>
              <a:buFont typeface="Wingdings 2" pitchFamily="18" charset="2"/>
              <a:buNone/>
            </a:pPr>
            <a:endParaRPr lang="cs-CZ" sz="2800" smtClean="0"/>
          </a:p>
        </p:txBody>
      </p:sp>
      <p:graphicFrame>
        <p:nvGraphicFramePr>
          <p:cNvPr id="11266" name="Object 5"/>
          <p:cNvGraphicFramePr>
            <a:graphicFrameLocks noChangeAspect="1"/>
          </p:cNvGraphicFramePr>
          <p:nvPr/>
        </p:nvGraphicFramePr>
        <p:xfrm>
          <a:off x="1643063" y="2143125"/>
          <a:ext cx="4132262" cy="3160713"/>
        </p:xfrm>
        <a:graphic>
          <a:graphicData uri="http://schemas.openxmlformats.org/presentationml/2006/ole">
            <p:oleObj spid="_x0000_s11266" name="Rovnice" r:id="rId4" imgW="2323800" imgH="17776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126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126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8-zadání: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7651" name="Zástupný symbol pro obsah 2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Zvětší-li se  počet prvků o 1, zvětší-li se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počet kombinací 3.třídy  o 21.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2800" smtClean="0"/>
              <a:t>Určete počet prvků.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8-řešení: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graphicFrame>
        <p:nvGraphicFramePr>
          <p:cNvPr id="12290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1785938" y="1500188"/>
          <a:ext cx="4214812" cy="4540250"/>
        </p:xfrm>
        <a:graphic>
          <a:graphicData uri="http://schemas.openxmlformats.org/presentationml/2006/ole">
            <p:oleObj spid="_x0000_s12290" name="Rovnice" r:id="rId4" imgW="2311200" imgH="24890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286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200" smtClean="0"/>
              <a:t>Vlastní archiv autora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CALDA, Emil. </a:t>
            </a:r>
            <a:r>
              <a:rPr lang="cs-CZ" sz="2200" i="1" smtClean="0"/>
              <a:t>Matematika pro netechnické obory SOŠ a SOU</a:t>
            </a:r>
            <a:r>
              <a:rPr lang="cs-CZ" sz="2200" smtClean="0"/>
              <a:t>. 1. vyd. Praha: Prometheus, 1998, 251 s. ISBN 80-719-6109-4. 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JIRÁSEK, František. </a:t>
            </a:r>
            <a:r>
              <a:rPr lang="cs-CZ" sz="2200" i="1" smtClean="0"/>
              <a:t>Sbírka úloh z matematiky: pro SOŠ a studijní obory SOU</a:t>
            </a:r>
            <a:r>
              <a:rPr lang="cs-CZ" sz="2200" smtClean="0"/>
              <a:t>. 1. vyd. Praha: Státní pedagogické nakladatelství, 1989, 479 s. Učebnice pro střední školy (Státní pedagogické nakladatelství). ISBN 80-042-1341-3.</a:t>
            </a:r>
            <a:r>
              <a:rPr lang="cs-CZ" sz="24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86125" y="4572000"/>
            <a:ext cx="5143500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Děkuji za pozornost.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2831</TotalTime>
  <Words>453</Words>
  <Application>Microsoft Office PowerPoint</Application>
  <PresentationFormat>Předvádění na obrazovce (4:3)</PresentationFormat>
  <Paragraphs>167</Paragraphs>
  <Slides>22</Slides>
  <Notes>7</Notes>
  <HiddenSlides>0</HiddenSlides>
  <MMClips>0</MMClips>
  <ScaleCrop>false</ScaleCrop>
  <HeadingPairs>
    <vt:vector size="8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32" baseType="lpstr">
      <vt:lpstr>Arial</vt:lpstr>
      <vt:lpstr>Wingdings 2</vt:lpstr>
      <vt:lpstr>Verdana</vt:lpstr>
      <vt:lpstr>Calibri</vt:lpstr>
      <vt:lpstr>Times New Roman</vt:lpstr>
      <vt:lpstr>Gill Sans MT</vt:lpstr>
      <vt:lpstr>Wingdings</vt:lpstr>
      <vt:lpstr>Symbol</vt:lpstr>
      <vt:lpstr>Slunovrat</vt:lpstr>
      <vt:lpstr>Editor rovnic 3.0</vt:lpstr>
      <vt:lpstr>Snímek 1</vt:lpstr>
      <vt:lpstr>Snímek 2</vt:lpstr>
      <vt:lpstr>Kombinatorika</vt:lpstr>
      <vt:lpstr>Kombinace bez opakování:</vt:lpstr>
      <vt:lpstr>Příklad 1-zadání:</vt:lpstr>
      <vt:lpstr>Příklad 1-řešení:</vt:lpstr>
      <vt:lpstr>Příklad 2-zadání:</vt:lpstr>
      <vt:lpstr>Příklad 2-řešení:</vt:lpstr>
      <vt:lpstr>Příklad 3-zadání:</vt:lpstr>
      <vt:lpstr>Příklad 3-řešení:</vt:lpstr>
      <vt:lpstr>Příklad 4-zadání:</vt:lpstr>
      <vt:lpstr>Příklad 4-řešení:</vt:lpstr>
      <vt:lpstr>Příklad 5-zadání:</vt:lpstr>
      <vt:lpstr>Příklad 5-řešení:</vt:lpstr>
      <vt:lpstr>Příklad 6-zadání:</vt:lpstr>
      <vt:lpstr>Příklad 6-řešení:</vt:lpstr>
      <vt:lpstr>Příklad 7-zadání:</vt:lpstr>
      <vt:lpstr>Příklad 7-řešení:</vt:lpstr>
      <vt:lpstr>Příklad 8-zadání:</vt:lpstr>
      <vt:lpstr>Příklad 8-řešení:</vt:lpstr>
      <vt:lpstr>Použitá literatura:</vt:lpstr>
      <vt:lpstr>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Parametrická rovnice přímky</dc:title>
  <dc:creator>Mamca</dc:creator>
  <cp:lastModifiedBy>Dum</cp:lastModifiedBy>
  <cp:revision>308</cp:revision>
  <dcterms:created xsi:type="dcterms:W3CDTF">2012-11-26T18:55:09Z</dcterms:created>
  <dcterms:modified xsi:type="dcterms:W3CDTF">2014-02-18T08:12:55Z</dcterms:modified>
</cp:coreProperties>
</file>